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0" r:id="rId7"/>
    <p:sldId id="262" r:id="rId8"/>
    <p:sldId id="263" r:id="rId9"/>
    <p:sldId id="264" r:id="rId10"/>
    <p:sldId id="269" r:id="rId11"/>
    <p:sldId id="265" r:id="rId12"/>
    <p:sldId id="272" r:id="rId13"/>
    <p:sldId id="266" r:id="rId14"/>
    <p:sldId id="271" r:id="rId15"/>
    <p:sldId id="273" r:id="rId16"/>
    <p:sldId id="267" r:id="rId17"/>
    <p:sldId id="270" r:id="rId18"/>
    <p:sldId id="268" r:id="rId19"/>
  </p:sldIdLst>
  <p:sldSz cx="12192000" cy="6858000"/>
  <p:notesSz cx="6858000" cy="9144000"/>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C6C653-53A2-48CD-ACF0-EFC0408484D2}" v="15" dt="2024-02-08T19:54:58.3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ve Samzelius" userId="3498336e0d372942" providerId="LiveId" clId="{65C6C653-53A2-48CD-ACF0-EFC0408484D2}"/>
    <pc:docChg chg="custSel addSld delSld modSld sldOrd">
      <pc:chgData name="Tove Samzelius" userId="3498336e0d372942" providerId="LiveId" clId="{65C6C653-53A2-48CD-ACF0-EFC0408484D2}" dt="2024-02-09T08:09:05.161" v="2186" actId="27636"/>
      <pc:docMkLst>
        <pc:docMk/>
      </pc:docMkLst>
      <pc:sldChg chg="addSp delSp modSp mod">
        <pc:chgData name="Tove Samzelius" userId="3498336e0d372942" providerId="LiveId" clId="{65C6C653-53A2-48CD-ACF0-EFC0408484D2}" dt="2024-02-08T19:54:58.332" v="429" actId="1076"/>
        <pc:sldMkLst>
          <pc:docMk/>
          <pc:sldMk cId="2842310426" sldId="256"/>
        </pc:sldMkLst>
        <pc:picChg chg="add mod">
          <ac:chgData name="Tove Samzelius" userId="3498336e0d372942" providerId="LiveId" clId="{65C6C653-53A2-48CD-ACF0-EFC0408484D2}" dt="2024-02-08T19:54:53.745" v="428" actId="14100"/>
          <ac:picMkLst>
            <pc:docMk/>
            <pc:sldMk cId="2842310426" sldId="256"/>
            <ac:picMk id="4" creationId="{78EBDFEB-A0B6-3F31-0529-BB892FDD2682}"/>
          </ac:picMkLst>
        </pc:picChg>
        <pc:picChg chg="add del mod">
          <ac:chgData name="Tove Samzelius" userId="3498336e0d372942" providerId="LiveId" clId="{65C6C653-53A2-48CD-ACF0-EFC0408484D2}" dt="2024-02-08T19:54:26.960" v="425" actId="478"/>
          <ac:picMkLst>
            <pc:docMk/>
            <pc:sldMk cId="2842310426" sldId="256"/>
            <ac:picMk id="1026" creationId="{9753AA9B-6EAF-FCFD-809F-BAFC1A0A39D8}"/>
          </ac:picMkLst>
        </pc:picChg>
        <pc:picChg chg="add mod">
          <ac:chgData name="Tove Samzelius" userId="3498336e0d372942" providerId="LiveId" clId="{65C6C653-53A2-48CD-ACF0-EFC0408484D2}" dt="2024-02-08T19:54:58.332" v="429" actId="1076"/>
          <ac:picMkLst>
            <pc:docMk/>
            <pc:sldMk cId="2842310426" sldId="256"/>
            <ac:picMk id="1028" creationId="{6800949D-38BC-F1EA-5EBE-71E7EDAB656C}"/>
          </ac:picMkLst>
        </pc:picChg>
      </pc:sldChg>
      <pc:sldChg chg="modSp new mod ord">
        <pc:chgData name="Tove Samzelius" userId="3498336e0d372942" providerId="LiveId" clId="{65C6C653-53A2-48CD-ACF0-EFC0408484D2}" dt="2024-02-08T19:51:38.806" v="346" actId="20577"/>
        <pc:sldMkLst>
          <pc:docMk/>
          <pc:sldMk cId="3787005115" sldId="261"/>
        </pc:sldMkLst>
        <pc:spChg chg="mod">
          <ac:chgData name="Tove Samzelius" userId="3498336e0d372942" providerId="LiveId" clId="{65C6C653-53A2-48CD-ACF0-EFC0408484D2}" dt="2024-02-08T19:38:17.821" v="103" actId="20577"/>
          <ac:spMkLst>
            <pc:docMk/>
            <pc:sldMk cId="3787005115" sldId="261"/>
            <ac:spMk id="2" creationId="{40DDF70A-DF22-49B6-3AE4-5110890F3F19}"/>
          </ac:spMkLst>
        </pc:spChg>
        <pc:spChg chg="mod">
          <ac:chgData name="Tove Samzelius" userId="3498336e0d372942" providerId="LiveId" clId="{65C6C653-53A2-48CD-ACF0-EFC0408484D2}" dt="2024-02-08T19:51:38.806" v="346" actId="20577"/>
          <ac:spMkLst>
            <pc:docMk/>
            <pc:sldMk cId="3787005115" sldId="261"/>
            <ac:spMk id="3" creationId="{D1A726B7-A68E-0DC6-4FC6-09D9445C710E}"/>
          </ac:spMkLst>
        </pc:spChg>
      </pc:sldChg>
      <pc:sldChg chg="modSp new mod">
        <pc:chgData name="Tove Samzelius" userId="3498336e0d372942" providerId="LiveId" clId="{65C6C653-53A2-48CD-ACF0-EFC0408484D2}" dt="2024-02-08T19:43:33.118" v="209" actId="255"/>
        <pc:sldMkLst>
          <pc:docMk/>
          <pc:sldMk cId="1635124625" sldId="262"/>
        </pc:sldMkLst>
        <pc:spChg chg="mod">
          <ac:chgData name="Tove Samzelius" userId="3498336e0d372942" providerId="LiveId" clId="{65C6C653-53A2-48CD-ACF0-EFC0408484D2}" dt="2024-02-08T19:39:07.294" v="125" actId="20577"/>
          <ac:spMkLst>
            <pc:docMk/>
            <pc:sldMk cId="1635124625" sldId="262"/>
            <ac:spMk id="2" creationId="{FFA20391-567C-153E-71DF-4BB842CA8452}"/>
          </ac:spMkLst>
        </pc:spChg>
        <pc:spChg chg="mod">
          <ac:chgData name="Tove Samzelius" userId="3498336e0d372942" providerId="LiveId" clId="{65C6C653-53A2-48CD-ACF0-EFC0408484D2}" dt="2024-02-08T19:43:33.118" v="209" actId="255"/>
          <ac:spMkLst>
            <pc:docMk/>
            <pc:sldMk cId="1635124625" sldId="262"/>
            <ac:spMk id="3" creationId="{00905563-8B06-7A3A-F88E-BD8505A955DE}"/>
          </ac:spMkLst>
        </pc:spChg>
      </pc:sldChg>
      <pc:sldChg chg="modSp new mod">
        <pc:chgData name="Tove Samzelius" userId="3498336e0d372942" providerId="LiveId" clId="{65C6C653-53A2-48CD-ACF0-EFC0408484D2}" dt="2024-02-09T07:13:30.131" v="1491" actId="27636"/>
        <pc:sldMkLst>
          <pc:docMk/>
          <pc:sldMk cId="1386740029" sldId="263"/>
        </pc:sldMkLst>
        <pc:spChg chg="mod">
          <ac:chgData name="Tove Samzelius" userId="3498336e0d372942" providerId="LiveId" clId="{65C6C653-53A2-48CD-ACF0-EFC0408484D2}" dt="2024-02-09T07:13:30.131" v="1491" actId="27636"/>
          <ac:spMkLst>
            <pc:docMk/>
            <pc:sldMk cId="1386740029" sldId="263"/>
            <ac:spMk id="3" creationId="{A4C4A8C6-8F5F-1966-32BF-AF0B5741A55D}"/>
          </ac:spMkLst>
        </pc:spChg>
      </pc:sldChg>
      <pc:sldChg chg="modSp new mod">
        <pc:chgData name="Tove Samzelius" userId="3498336e0d372942" providerId="LiveId" clId="{65C6C653-53A2-48CD-ACF0-EFC0408484D2}" dt="2024-02-09T07:10:37.292" v="1451" actId="20577"/>
        <pc:sldMkLst>
          <pc:docMk/>
          <pc:sldMk cId="4028690355" sldId="264"/>
        </pc:sldMkLst>
        <pc:spChg chg="mod">
          <ac:chgData name="Tove Samzelius" userId="3498336e0d372942" providerId="LiveId" clId="{65C6C653-53A2-48CD-ACF0-EFC0408484D2}" dt="2024-02-09T06:24:15.360" v="460" actId="790"/>
          <ac:spMkLst>
            <pc:docMk/>
            <pc:sldMk cId="4028690355" sldId="264"/>
            <ac:spMk id="2" creationId="{DECC82D4-B9A0-0FAF-6841-2EAE6663D18A}"/>
          </ac:spMkLst>
        </pc:spChg>
        <pc:spChg chg="mod">
          <ac:chgData name="Tove Samzelius" userId="3498336e0d372942" providerId="LiveId" clId="{65C6C653-53A2-48CD-ACF0-EFC0408484D2}" dt="2024-02-09T07:10:37.292" v="1451" actId="20577"/>
          <ac:spMkLst>
            <pc:docMk/>
            <pc:sldMk cId="4028690355" sldId="264"/>
            <ac:spMk id="3" creationId="{AF5715D2-D04D-B457-ABAC-B6321F9A65A5}"/>
          </ac:spMkLst>
        </pc:spChg>
      </pc:sldChg>
      <pc:sldChg chg="modSp new mod">
        <pc:chgData name="Tove Samzelius" userId="3498336e0d372942" providerId="LiveId" clId="{65C6C653-53A2-48CD-ACF0-EFC0408484D2}" dt="2024-02-09T08:05:10.222" v="2168" actId="20577"/>
        <pc:sldMkLst>
          <pc:docMk/>
          <pc:sldMk cId="624190072" sldId="265"/>
        </pc:sldMkLst>
        <pc:spChg chg="mod">
          <ac:chgData name="Tove Samzelius" userId="3498336e0d372942" providerId="LiveId" clId="{65C6C653-53A2-48CD-ACF0-EFC0408484D2}" dt="2024-02-08T19:47:51.317" v="265" actId="20577"/>
          <ac:spMkLst>
            <pc:docMk/>
            <pc:sldMk cId="624190072" sldId="265"/>
            <ac:spMk id="2" creationId="{97E1FD4D-8F09-0885-F2F6-179A1B67FDC6}"/>
          </ac:spMkLst>
        </pc:spChg>
        <pc:spChg chg="mod">
          <ac:chgData name="Tove Samzelius" userId="3498336e0d372942" providerId="LiveId" clId="{65C6C653-53A2-48CD-ACF0-EFC0408484D2}" dt="2024-02-09T08:05:10.222" v="2168" actId="20577"/>
          <ac:spMkLst>
            <pc:docMk/>
            <pc:sldMk cId="624190072" sldId="265"/>
            <ac:spMk id="3" creationId="{7D04E5C3-7B2A-5679-77D2-CE93A270BE83}"/>
          </ac:spMkLst>
        </pc:spChg>
      </pc:sldChg>
      <pc:sldChg chg="modSp new del mod">
        <pc:chgData name="Tove Samzelius" userId="3498336e0d372942" providerId="LiveId" clId="{65C6C653-53A2-48CD-ACF0-EFC0408484D2}" dt="2024-02-08T19:48:35.085" v="277" actId="2696"/>
        <pc:sldMkLst>
          <pc:docMk/>
          <pc:sldMk cId="2532277358" sldId="266"/>
        </pc:sldMkLst>
        <pc:spChg chg="mod">
          <ac:chgData name="Tove Samzelius" userId="3498336e0d372942" providerId="LiveId" clId="{65C6C653-53A2-48CD-ACF0-EFC0408484D2}" dt="2024-02-08T19:48:31.591" v="276" actId="20577"/>
          <ac:spMkLst>
            <pc:docMk/>
            <pc:sldMk cId="2532277358" sldId="266"/>
            <ac:spMk id="2" creationId="{F8E37398-A281-B66F-7B70-8E74CAC945EF}"/>
          </ac:spMkLst>
        </pc:spChg>
      </pc:sldChg>
      <pc:sldChg chg="modSp new mod">
        <pc:chgData name="Tove Samzelius" userId="3498336e0d372942" providerId="LiveId" clId="{65C6C653-53A2-48CD-ACF0-EFC0408484D2}" dt="2024-02-09T07:16:34.045" v="1740" actId="20577"/>
        <pc:sldMkLst>
          <pc:docMk/>
          <pc:sldMk cId="3392519817" sldId="266"/>
        </pc:sldMkLst>
        <pc:spChg chg="mod">
          <ac:chgData name="Tove Samzelius" userId="3498336e0d372942" providerId="LiveId" clId="{65C6C653-53A2-48CD-ACF0-EFC0408484D2}" dt="2024-02-09T07:14:48.703" v="1529" actId="790"/>
          <ac:spMkLst>
            <pc:docMk/>
            <pc:sldMk cId="3392519817" sldId="266"/>
            <ac:spMk id="2" creationId="{BA77F997-2205-68F7-B9F7-279BD230E901}"/>
          </ac:spMkLst>
        </pc:spChg>
        <pc:spChg chg="mod">
          <ac:chgData name="Tove Samzelius" userId="3498336e0d372942" providerId="LiveId" clId="{65C6C653-53A2-48CD-ACF0-EFC0408484D2}" dt="2024-02-09T07:16:34.045" v="1740" actId="20577"/>
          <ac:spMkLst>
            <pc:docMk/>
            <pc:sldMk cId="3392519817" sldId="266"/>
            <ac:spMk id="3" creationId="{6C46ABC6-6055-0946-45FE-802FB40A637F}"/>
          </ac:spMkLst>
        </pc:spChg>
      </pc:sldChg>
      <pc:sldChg chg="modSp new mod">
        <pc:chgData name="Tove Samzelius" userId="3498336e0d372942" providerId="LiveId" clId="{65C6C653-53A2-48CD-ACF0-EFC0408484D2}" dt="2024-02-09T06:42:52.266" v="1333" actId="20577"/>
        <pc:sldMkLst>
          <pc:docMk/>
          <pc:sldMk cId="4032287769" sldId="267"/>
        </pc:sldMkLst>
        <pc:spChg chg="mod">
          <ac:chgData name="Tove Samzelius" userId="3498336e0d372942" providerId="LiveId" clId="{65C6C653-53A2-48CD-ACF0-EFC0408484D2}" dt="2024-02-08T19:49:16.662" v="325" actId="20577"/>
          <ac:spMkLst>
            <pc:docMk/>
            <pc:sldMk cId="4032287769" sldId="267"/>
            <ac:spMk id="2" creationId="{5ABBBE43-367C-6AD6-DB32-90DAF7D43548}"/>
          </ac:spMkLst>
        </pc:spChg>
        <pc:spChg chg="mod">
          <ac:chgData name="Tove Samzelius" userId="3498336e0d372942" providerId="LiveId" clId="{65C6C653-53A2-48CD-ACF0-EFC0408484D2}" dt="2024-02-09T06:42:52.266" v="1333" actId="20577"/>
          <ac:spMkLst>
            <pc:docMk/>
            <pc:sldMk cId="4032287769" sldId="267"/>
            <ac:spMk id="3" creationId="{EE3D3E89-E25B-9B35-6F93-C3ED1713AAD0}"/>
          </ac:spMkLst>
        </pc:spChg>
      </pc:sldChg>
      <pc:sldChg chg="modSp new mod">
        <pc:chgData name="Tove Samzelius" userId="3498336e0d372942" providerId="LiveId" clId="{65C6C653-53A2-48CD-ACF0-EFC0408484D2}" dt="2024-02-09T08:07:15.280" v="2173" actId="21"/>
        <pc:sldMkLst>
          <pc:docMk/>
          <pc:sldMk cId="3600857447" sldId="268"/>
        </pc:sldMkLst>
        <pc:spChg chg="mod">
          <ac:chgData name="Tove Samzelius" userId="3498336e0d372942" providerId="LiveId" clId="{65C6C653-53A2-48CD-ACF0-EFC0408484D2}" dt="2024-02-08T19:49:25.389" v="337" actId="20577"/>
          <ac:spMkLst>
            <pc:docMk/>
            <pc:sldMk cId="3600857447" sldId="268"/>
            <ac:spMk id="2" creationId="{5FEFA298-1F32-BEAF-7BBE-11BDA5B784F4}"/>
          </ac:spMkLst>
        </pc:spChg>
        <pc:spChg chg="mod">
          <ac:chgData name="Tove Samzelius" userId="3498336e0d372942" providerId="LiveId" clId="{65C6C653-53A2-48CD-ACF0-EFC0408484D2}" dt="2024-02-09T08:07:15.280" v="2173" actId="21"/>
          <ac:spMkLst>
            <pc:docMk/>
            <pc:sldMk cId="3600857447" sldId="268"/>
            <ac:spMk id="3" creationId="{ADC1792B-7CAC-997E-86A9-DF1063CF6FDA}"/>
          </ac:spMkLst>
        </pc:spChg>
      </pc:sldChg>
      <pc:sldChg chg="modSp new del mod">
        <pc:chgData name="Tove Samzelius" userId="3498336e0d372942" providerId="LiveId" clId="{65C6C653-53A2-48CD-ACF0-EFC0408484D2}" dt="2024-02-08T19:49:42.782" v="343" actId="2696"/>
        <pc:sldMkLst>
          <pc:docMk/>
          <pc:sldMk cId="810731291" sldId="269"/>
        </pc:sldMkLst>
        <pc:spChg chg="mod">
          <ac:chgData name="Tove Samzelius" userId="3498336e0d372942" providerId="LiveId" clId="{65C6C653-53A2-48CD-ACF0-EFC0408484D2}" dt="2024-02-08T19:49:36.497" v="342" actId="20577"/>
          <ac:spMkLst>
            <pc:docMk/>
            <pc:sldMk cId="810731291" sldId="269"/>
            <ac:spMk id="2" creationId="{F26A225E-B506-25E5-3A60-3E20A94F62CF}"/>
          </ac:spMkLst>
        </pc:spChg>
      </pc:sldChg>
      <pc:sldChg chg="modSp new mod">
        <pc:chgData name="Tove Samzelius" userId="3498336e0d372942" providerId="LiveId" clId="{65C6C653-53A2-48CD-ACF0-EFC0408484D2}" dt="2024-02-09T07:12:28.228" v="1477" actId="20577"/>
        <pc:sldMkLst>
          <pc:docMk/>
          <pc:sldMk cId="1042360964" sldId="269"/>
        </pc:sldMkLst>
        <pc:spChg chg="mod">
          <ac:chgData name="Tove Samzelius" userId="3498336e0d372942" providerId="LiveId" clId="{65C6C653-53A2-48CD-ACF0-EFC0408484D2}" dt="2024-02-09T07:12:28.228" v="1477" actId="20577"/>
          <ac:spMkLst>
            <pc:docMk/>
            <pc:sldMk cId="1042360964" sldId="269"/>
            <ac:spMk id="3" creationId="{9D0CBBAF-EFD1-BC97-CD61-41F3051B1759}"/>
          </ac:spMkLst>
        </pc:spChg>
      </pc:sldChg>
      <pc:sldChg chg="modSp new mod">
        <pc:chgData name="Tove Samzelius" userId="3498336e0d372942" providerId="LiveId" clId="{65C6C653-53A2-48CD-ACF0-EFC0408484D2}" dt="2024-02-09T08:09:05.161" v="2186" actId="27636"/>
        <pc:sldMkLst>
          <pc:docMk/>
          <pc:sldMk cId="2503253826" sldId="270"/>
        </pc:sldMkLst>
        <pc:spChg chg="mod">
          <ac:chgData name="Tove Samzelius" userId="3498336e0d372942" providerId="LiveId" clId="{65C6C653-53A2-48CD-ACF0-EFC0408484D2}" dt="2024-02-09T08:09:05.161" v="2186" actId="27636"/>
          <ac:spMkLst>
            <pc:docMk/>
            <pc:sldMk cId="2503253826" sldId="270"/>
            <ac:spMk id="3" creationId="{49C2E0A7-DCD0-966F-1CDB-7B6BA7235074}"/>
          </ac:spMkLst>
        </pc:spChg>
      </pc:sldChg>
      <pc:sldChg chg="modSp new mod">
        <pc:chgData name="Tove Samzelius" userId="3498336e0d372942" providerId="LiveId" clId="{65C6C653-53A2-48CD-ACF0-EFC0408484D2}" dt="2024-02-09T07:51:34.674" v="1840" actId="27636"/>
        <pc:sldMkLst>
          <pc:docMk/>
          <pc:sldMk cId="2838648569" sldId="271"/>
        </pc:sldMkLst>
        <pc:spChg chg="mod">
          <ac:chgData name="Tove Samzelius" userId="3498336e0d372942" providerId="LiveId" clId="{65C6C653-53A2-48CD-ACF0-EFC0408484D2}" dt="2024-02-09T07:51:34.674" v="1840" actId="27636"/>
          <ac:spMkLst>
            <pc:docMk/>
            <pc:sldMk cId="2838648569" sldId="271"/>
            <ac:spMk id="3" creationId="{4D80B608-C834-840D-3A09-2B4B34DDB9CB}"/>
          </ac:spMkLst>
        </pc:spChg>
      </pc:sldChg>
      <pc:sldChg chg="modSp new mod">
        <pc:chgData name="Tove Samzelius" userId="3498336e0d372942" providerId="LiveId" clId="{65C6C653-53A2-48CD-ACF0-EFC0408484D2}" dt="2024-02-09T08:04:18.012" v="2062" actId="114"/>
        <pc:sldMkLst>
          <pc:docMk/>
          <pc:sldMk cId="972281903" sldId="272"/>
        </pc:sldMkLst>
        <pc:spChg chg="mod">
          <ac:chgData name="Tove Samzelius" userId="3498336e0d372942" providerId="LiveId" clId="{65C6C653-53A2-48CD-ACF0-EFC0408484D2}" dt="2024-02-09T08:04:18.012" v="2062" actId="114"/>
          <ac:spMkLst>
            <pc:docMk/>
            <pc:sldMk cId="972281903" sldId="272"/>
            <ac:spMk id="3" creationId="{EAF0868D-0185-4FFA-CE21-17FDF7B25E4A}"/>
          </ac:spMkLst>
        </pc:spChg>
      </pc:sldChg>
      <pc:sldChg chg="modSp new mod">
        <pc:chgData name="Tove Samzelius" userId="3498336e0d372942" providerId="LiveId" clId="{65C6C653-53A2-48CD-ACF0-EFC0408484D2}" dt="2024-02-09T08:07:36.277" v="2177" actId="114"/>
        <pc:sldMkLst>
          <pc:docMk/>
          <pc:sldMk cId="3417347321" sldId="273"/>
        </pc:sldMkLst>
        <pc:spChg chg="mod">
          <ac:chgData name="Tove Samzelius" userId="3498336e0d372942" providerId="LiveId" clId="{65C6C653-53A2-48CD-ACF0-EFC0408484D2}" dt="2024-02-09T08:07:36.277" v="2177" actId="114"/>
          <ac:spMkLst>
            <pc:docMk/>
            <pc:sldMk cId="3417347321" sldId="273"/>
            <ac:spMk id="3" creationId="{36C512B0-B06E-8A8C-F83E-42CF6A770EE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3927E5-5901-4940-BC3C-F453C4C0AF8F}"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SE"/>
        </a:p>
      </dgm:t>
    </dgm:pt>
    <dgm:pt modelId="{D28646F8-46F2-41CC-9B2E-7E6DC182A116}">
      <dgm:prSet phldrT="[Text]"/>
      <dgm:spPr/>
      <dgm:t>
        <a:bodyPr/>
        <a:lstStyle/>
        <a:p>
          <a:r>
            <a:rPr lang="sv" noProof="0" dirty="0"/>
            <a:t>Marknadslogik (ex. att mäta resultat kvantitativt) </a:t>
          </a:r>
        </a:p>
      </dgm:t>
    </dgm:pt>
    <dgm:pt modelId="{E075DD73-68C1-4BFF-ADCA-4BE8B227545C}" type="parTrans" cxnId="{5EF742AA-FC32-411B-87A6-13C8E0C50F63}">
      <dgm:prSet/>
      <dgm:spPr/>
      <dgm:t>
        <a:bodyPr/>
        <a:lstStyle/>
        <a:p>
          <a:endParaRPr lang="en-SE"/>
        </a:p>
      </dgm:t>
    </dgm:pt>
    <dgm:pt modelId="{FAE8E265-13E2-4FAA-8249-6D02934E0E67}" type="sibTrans" cxnId="{5EF742AA-FC32-411B-87A6-13C8E0C50F63}">
      <dgm:prSet/>
      <dgm:spPr/>
      <dgm:t>
        <a:bodyPr/>
        <a:lstStyle/>
        <a:p>
          <a:endParaRPr lang="en-SE"/>
        </a:p>
      </dgm:t>
    </dgm:pt>
    <dgm:pt modelId="{A77E412E-E2FF-4CE7-B25B-520699B0A289}">
      <dgm:prSet phldrT="[Text]"/>
      <dgm:spPr/>
      <dgm:t>
        <a:bodyPr/>
        <a:lstStyle/>
        <a:p>
          <a:r>
            <a:rPr lang="sv-SE" noProof="0" dirty="0"/>
            <a:t>Professionslogik</a:t>
          </a:r>
          <a:r>
            <a:rPr lang="en-GB" dirty="0"/>
            <a:t> (ex. </a:t>
          </a:r>
          <a:r>
            <a:rPr lang="sv-SE" noProof="0" dirty="0"/>
            <a:t>fokus på relationer och “mjuka värden”) </a:t>
          </a:r>
        </a:p>
      </dgm:t>
    </dgm:pt>
    <dgm:pt modelId="{9A56D420-7A87-460E-85FD-C4D8171434EF}" type="parTrans" cxnId="{A90FA11C-7831-46F7-8FD1-9E79D60C3C37}">
      <dgm:prSet/>
      <dgm:spPr/>
      <dgm:t>
        <a:bodyPr/>
        <a:lstStyle/>
        <a:p>
          <a:endParaRPr lang="en-SE"/>
        </a:p>
      </dgm:t>
    </dgm:pt>
    <dgm:pt modelId="{A9851944-ED4C-438A-818D-CFC5F3C88B13}" type="sibTrans" cxnId="{A90FA11C-7831-46F7-8FD1-9E79D60C3C37}">
      <dgm:prSet/>
      <dgm:spPr/>
      <dgm:t>
        <a:bodyPr/>
        <a:lstStyle/>
        <a:p>
          <a:endParaRPr lang="en-SE"/>
        </a:p>
      </dgm:t>
    </dgm:pt>
    <dgm:pt modelId="{618B487B-F637-411D-9FEA-6C953002C4C0}" type="pres">
      <dgm:prSet presAssocID="{4E3927E5-5901-4940-BC3C-F453C4C0AF8F}" presName="compositeShape" presStyleCnt="0">
        <dgm:presLayoutVars>
          <dgm:chMax val="2"/>
          <dgm:dir/>
          <dgm:resizeHandles val="exact"/>
        </dgm:presLayoutVars>
      </dgm:prSet>
      <dgm:spPr/>
    </dgm:pt>
    <dgm:pt modelId="{B4647977-7EB7-4C9E-830E-4EA20BDC906D}" type="pres">
      <dgm:prSet presAssocID="{4E3927E5-5901-4940-BC3C-F453C4C0AF8F}" presName="divider" presStyleLbl="fgShp" presStyleIdx="0" presStyleCnt="1"/>
      <dgm:spPr/>
    </dgm:pt>
    <dgm:pt modelId="{A9E7F200-B97E-4A90-8DC6-C7CEA311C6B2}" type="pres">
      <dgm:prSet presAssocID="{D28646F8-46F2-41CC-9B2E-7E6DC182A116}" presName="downArrow" presStyleLbl="node1" presStyleIdx="0" presStyleCnt="2"/>
      <dgm:spPr/>
    </dgm:pt>
    <dgm:pt modelId="{DB5F7000-DB24-4A97-951A-F5A14BEE722C}" type="pres">
      <dgm:prSet presAssocID="{D28646F8-46F2-41CC-9B2E-7E6DC182A116}" presName="downArrowText" presStyleLbl="revTx" presStyleIdx="0" presStyleCnt="2">
        <dgm:presLayoutVars>
          <dgm:bulletEnabled val="1"/>
        </dgm:presLayoutVars>
      </dgm:prSet>
      <dgm:spPr/>
    </dgm:pt>
    <dgm:pt modelId="{B71D715C-54B0-484D-A610-38F8EE340335}" type="pres">
      <dgm:prSet presAssocID="{A77E412E-E2FF-4CE7-B25B-520699B0A289}" presName="upArrow" presStyleLbl="node1" presStyleIdx="1" presStyleCnt="2"/>
      <dgm:spPr/>
    </dgm:pt>
    <dgm:pt modelId="{053F34ED-D485-4F24-9103-CBD98011D0D4}" type="pres">
      <dgm:prSet presAssocID="{A77E412E-E2FF-4CE7-B25B-520699B0A289}" presName="upArrowText" presStyleLbl="revTx" presStyleIdx="1" presStyleCnt="2">
        <dgm:presLayoutVars>
          <dgm:bulletEnabled val="1"/>
        </dgm:presLayoutVars>
      </dgm:prSet>
      <dgm:spPr/>
    </dgm:pt>
  </dgm:ptLst>
  <dgm:cxnLst>
    <dgm:cxn modelId="{12E16B02-3038-424F-9B3B-91D7FC099AFA}" type="presOf" srcId="{4E3927E5-5901-4940-BC3C-F453C4C0AF8F}" destId="{618B487B-F637-411D-9FEA-6C953002C4C0}" srcOrd="0" destOrd="0" presId="urn:microsoft.com/office/officeart/2005/8/layout/arrow3"/>
    <dgm:cxn modelId="{A90FA11C-7831-46F7-8FD1-9E79D60C3C37}" srcId="{4E3927E5-5901-4940-BC3C-F453C4C0AF8F}" destId="{A77E412E-E2FF-4CE7-B25B-520699B0A289}" srcOrd="1" destOrd="0" parTransId="{9A56D420-7A87-460E-85FD-C4D8171434EF}" sibTransId="{A9851944-ED4C-438A-818D-CFC5F3C88B13}"/>
    <dgm:cxn modelId="{5EF742AA-FC32-411B-87A6-13C8E0C50F63}" srcId="{4E3927E5-5901-4940-BC3C-F453C4C0AF8F}" destId="{D28646F8-46F2-41CC-9B2E-7E6DC182A116}" srcOrd="0" destOrd="0" parTransId="{E075DD73-68C1-4BFF-ADCA-4BE8B227545C}" sibTransId="{FAE8E265-13E2-4FAA-8249-6D02934E0E67}"/>
    <dgm:cxn modelId="{B4E885AF-1BF4-4956-87B2-0228E9D662E3}" type="presOf" srcId="{A77E412E-E2FF-4CE7-B25B-520699B0A289}" destId="{053F34ED-D485-4F24-9103-CBD98011D0D4}" srcOrd="0" destOrd="0" presId="urn:microsoft.com/office/officeart/2005/8/layout/arrow3"/>
    <dgm:cxn modelId="{CE1F28E6-C2C0-41D2-9F89-1201EAAC5692}" type="presOf" srcId="{D28646F8-46F2-41CC-9B2E-7E6DC182A116}" destId="{DB5F7000-DB24-4A97-951A-F5A14BEE722C}" srcOrd="0" destOrd="0" presId="urn:microsoft.com/office/officeart/2005/8/layout/arrow3"/>
    <dgm:cxn modelId="{9F0B3614-29A4-4AC3-8443-4D630025C45E}" type="presParOf" srcId="{618B487B-F637-411D-9FEA-6C953002C4C0}" destId="{B4647977-7EB7-4C9E-830E-4EA20BDC906D}" srcOrd="0" destOrd="0" presId="urn:microsoft.com/office/officeart/2005/8/layout/arrow3"/>
    <dgm:cxn modelId="{3B44CB31-FD4A-411B-8F24-411F4720A66C}" type="presParOf" srcId="{618B487B-F637-411D-9FEA-6C953002C4C0}" destId="{A9E7F200-B97E-4A90-8DC6-C7CEA311C6B2}" srcOrd="1" destOrd="0" presId="urn:microsoft.com/office/officeart/2005/8/layout/arrow3"/>
    <dgm:cxn modelId="{76708884-043C-4BFB-B044-F43B8C18521B}" type="presParOf" srcId="{618B487B-F637-411D-9FEA-6C953002C4C0}" destId="{DB5F7000-DB24-4A97-951A-F5A14BEE722C}" srcOrd="2" destOrd="0" presId="urn:microsoft.com/office/officeart/2005/8/layout/arrow3"/>
    <dgm:cxn modelId="{E81E3582-FF16-4B86-B903-EA86D9A0B7A4}" type="presParOf" srcId="{618B487B-F637-411D-9FEA-6C953002C4C0}" destId="{B71D715C-54B0-484D-A610-38F8EE340335}" srcOrd="3" destOrd="0" presId="urn:microsoft.com/office/officeart/2005/8/layout/arrow3"/>
    <dgm:cxn modelId="{BA48B6BB-4D44-4388-B5F1-300E215B29D9}" type="presParOf" srcId="{618B487B-F637-411D-9FEA-6C953002C4C0}" destId="{053F34ED-D485-4F24-9103-CBD98011D0D4}"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647977-7EB7-4C9E-830E-4EA20BDC906D}">
      <dsp:nvSpPr>
        <dsp:cNvPr id="0" name=""/>
        <dsp:cNvSpPr/>
      </dsp:nvSpPr>
      <dsp:spPr>
        <a:xfrm rot="21300000">
          <a:off x="265199" y="1738873"/>
          <a:ext cx="9985200" cy="873591"/>
        </a:xfrm>
        <a:prstGeom prst="mathMinus">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E7F200-B97E-4A90-8DC6-C7CEA311C6B2}">
      <dsp:nvSpPr>
        <dsp:cNvPr id="0" name=""/>
        <dsp:cNvSpPr/>
      </dsp:nvSpPr>
      <dsp:spPr>
        <a:xfrm>
          <a:off x="1261872" y="217566"/>
          <a:ext cx="3154680" cy="1740535"/>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5F7000-DB24-4A97-951A-F5A14BEE722C}">
      <dsp:nvSpPr>
        <dsp:cNvPr id="0" name=""/>
        <dsp:cNvSpPr/>
      </dsp:nvSpPr>
      <dsp:spPr>
        <a:xfrm>
          <a:off x="5573268" y="0"/>
          <a:ext cx="3364992"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sv" sz="2700" kern="1200" noProof="0" dirty="0"/>
            <a:t>Marknadslogik (ex. att mäta resultat kvantitativt) </a:t>
          </a:r>
        </a:p>
      </dsp:txBody>
      <dsp:txXfrm>
        <a:off x="5573268" y="0"/>
        <a:ext cx="3364992" cy="1827561"/>
      </dsp:txXfrm>
    </dsp:sp>
    <dsp:sp modelId="{B71D715C-54B0-484D-A610-38F8EE340335}">
      <dsp:nvSpPr>
        <dsp:cNvPr id="0" name=""/>
        <dsp:cNvSpPr/>
      </dsp:nvSpPr>
      <dsp:spPr>
        <a:xfrm>
          <a:off x="6099048" y="2393235"/>
          <a:ext cx="3154680" cy="1740535"/>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3F34ED-D485-4F24-9103-CBD98011D0D4}">
      <dsp:nvSpPr>
        <dsp:cNvPr id="0" name=""/>
        <dsp:cNvSpPr/>
      </dsp:nvSpPr>
      <dsp:spPr>
        <a:xfrm>
          <a:off x="1577340" y="2523776"/>
          <a:ext cx="3364992" cy="1827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sv-SE" sz="2700" kern="1200" noProof="0" dirty="0"/>
            <a:t>Professionslogik</a:t>
          </a:r>
          <a:r>
            <a:rPr lang="en-GB" sz="2700" kern="1200" dirty="0"/>
            <a:t> (ex. </a:t>
          </a:r>
          <a:r>
            <a:rPr lang="sv-SE" sz="2700" kern="1200" noProof="0" dirty="0"/>
            <a:t>fokus på relationer och “mjuka värden”) </a:t>
          </a:r>
        </a:p>
      </dsp:txBody>
      <dsp:txXfrm>
        <a:off x="1577340" y="2523776"/>
        <a:ext cx="3364992" cy="1827561"/>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E973-2E4C-2930-1FCB-139B9DA071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E"/>
          </a:p>
        </p:txBody>
      </p:sp>
      <p:sp>
        <p:nvSpPr>
          <p:cNvPr id="3" name="Subtitle 2">
            <a:extLst>
              <a:ext uri="{FF2B5EF4-FFF2-40B4-BE49-F238E27FC236}">
                <a16:creationId xmlns:a16="http://schemas.microsoft.com/office/drawing/2014/main" id="{C76AE97E-1023-A15A-3C31-25E88D1B0D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E"/>
          </a:p>
        </p:txBody>
      </p:sp>
      <p:sp>
        <p:nvSpPr>
          <p:cNvPr id="4" name="Date Placeholder 3">
            <a:extLst>
              <a:ext uri="{FF2B5EF4-FFF2-40B4-BE49-F238E27FC236}">
                <a16:creationId xmlns:a16="http://schemas.microsoft.com/office/drawing/2014/main" id="{148C812C-3561-4624-AEDE-336790170250}"/>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5" name="Footer Placeholder 4">
            <a:extLst>
              <a:ext uri="{FF2B5EF4-FFF2-40B4-BE49-F238E27FC236}">
                <a16:creationId xmlns:a16="http://schemas.microsoft.com/office/drawing/2014/main" id="{3E44ED89-F681-4231-D329-BE868D2BAC13}"/>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29D1E6B7-421C-DE17-5E35-D187E1429A7D}"/>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1020083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720D2-7FCD-4118-50B2-1C9399F0B12B}"/>
              </a:ext>
            </a:extLst>
          </p:cNvPr>
          <p:cNvSpPr>
            <a:spLocks noGrp="1"/>
          </p:cNvSpPr>
          <p:nvPr>
            <p:ph type="title"/>
          </p:nvPr>
        </p:nvSpPr>
        <p:spPr/>
        <p:txBody>
          <a:bodyPr/>
          <a:lstStyle/>
          <a:p>
            <a:r>
              <a:rPr lang="en-US"/>
              <a:t>Click to edit Master title style</a:t>
            </a:r>
            <a:endParaRPr lang="en-SE"/>
          </a:p>
        </p:txBody>
      </p:sp>
      <p:sp>
        <p:nvSpPr>
          <p:cNvPr id="3" name="Vertical Text Placeholder 2">
            <a:extLst>
              <a:ext uri="{FF2B5EF4-FFF2-40B4-BE49-F238E27FC236}">
                <a16:creationId xmlns:a16="http://schemas.microsoft.com/office/drawing/2014/main" id="{360E969A-1174-BEA1-AC51-E8F4BFF687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54B7C18C-D024-BEFD-595E-E44C19C685D5}"/>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5" name="Footer Placeholder 4">
            <a:extLst>
              <a:ext uri="{FF2B5EF4-FFF2-40B4-BE49-F238E27FC236}">
                <a16:creationId xmlns:a16="http://schemas.microsoft.com/office/drawing/2014/main" id="{4D488D3B-1D2B-04AD-FB89-252159A1C8C5}"/>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F36A720C-702C-91A5-1E8C-47338175BD12}"/>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447194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236DCD-E25B-A147-236D-492B678561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E"/>
          </a:p>
        </p:txBody>
      </p:sp>
      <p:sp>
        <p:nvSpPr>
          <p:cNvPr id="3" name="Vertical Text Placeholder 2">
            <a:extLst>
              <a:ext uri="{FF2B5EF4-FFF2-40B4-BE49-F238E27FC236}">
                <a16:creationId xmlns:a16="http://schemas.microsoft.com/office/drawing/2014/main" id="{C50A2EDA-E0D8-EDF2-1241-CCD22770F1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139C3938-DA6C-2DD0-99FC-05D1F22E4357}"/>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5" name="Footer Placeholder 4">
            <a:extLst>
              <a:ext uri="{FF2B5EF4-FFF2-40B4-BE49-F238E27FC236}">
                <a16:creationId xmlns:a16="http://schemas.microsoft.com/office/drawing/2014/main" id="{570C8DE8-C5BC-F7DF-7840-5A2204F9988C}"/>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0062B321-F989-B789-625F-FA6433D6EA5C}"/>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559651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FCCFA-9301-BEF7-049A-D2265686C46A}"/>
              </a:ext>
            </a:extLst>
          </p:cNvPr>
          <p:cNvSpPr>
            <a:spLocks noGrp="1"/>
          </p:cNvSpPr>
          <p:nvPr>
            <p:ph type="title"/>
          </p:nvPr>
        </p:nvSpPr>
        <p:spPr/>
        <p:txBody>
          <a:bodyPr/>
          <a:lstStyle/>
          <a:p>
            <a:r>
              <a:rPr lang="en-US"/>
              <a:t>Click to edit Master title style</a:t>
            </a:r>
            <a:endParaRPr lang="en-SE"/>
          </a:p>
        </p:txBody>
      </p:sp>
      <p:sp>
        <p:nvSpPr>
          <p:cNvPr id="3" name="Content Placeholder 2">
            <a:extLst>
              <a:ext uri="{FF2B5EF4-FFF2-40B4-BE49-F238E27FC236}">
                <a16:creationId xmlns:a16="http://schemas.microsoft.com/office/drawing/2014/main" id="{7A4220B7-C3D6-2B1B-A3E0-FC4D0E31A9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4E4F385C-9931-FED3-60EF-6D61A12D7E00}"/>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5" name="Footer Placeholder 4">
            <a:extLst>
              <a:ext uri="{FF2B5EF4-FFF2-40B4-BE49-F238E27FC236}">
                <a16:creationId xmlns:a16="http://schemas.microsoft.com/office/drawing/2014/main" id="{C9CB6F85-6911-36D2-10AA-7D588BDEA553}"/>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C249B442-827C-F2B8-82FD-4DE164D730E0}"/>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202270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B3BEC-F0B9-8859-9611-10EC2E7CC8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E"/>
          </a:p>
        </p:txBody>
      </p:sp>
      <p:sp>
        <p:nvSpPr>
          <p:cNvPr id="3" name="Text Placeholder 2">
            <a:extLst>
              <a:ext uri="{FF2B5EF4-FFF2-40B4-BE49-F238E27FC236}">
                <a16:creationId xmlns:a16="http://schemas.microsoft.com/office/drawing/2014/main" id="{75587468-1ABE-6AD6-C5AC-716F62996C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A7878B-C253-F7A3-6A0C-9F31F7F79F1C}"/>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5" name="Footer Placeholder 4">
            <a:extLst>
              <a:ext uri="{FF2B5EF4-FFF2-40B4-BE49-F238E27FC236}">
                <a16:creationId xmlns:a16="http://schemas.microsoft.com/office/drawing/2014/main" id="{696C7C8B-B006-8E1F-8B01-E287305F0654}"/>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8F4BE589-FDE6-6479-CE14-6EAF7CB1769C}"/>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224376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BEAF5-4A16-CE3B-FCE2-F4E6A322390C}"/>
              </a:ext>
            </a:extLst>
          </p:cNvPr>
          <p:cNvSpPr>
            <a:spLocks noGrp="1"/>
          </p:cNvSpPr>
          <p:nvPr>
            <p:ph type="title"/>
          </p:nvPr>
        </p:nvSpPr>
        <p:spPr/>
        <p:txBody>
          <a:bodyPr/>
          <a:lstStyle/>
          <a:p>
            <a:r>
              <a:rPr lang="en-US"/>
              <a:t>Click to edit Master title style</a:t>
            </a:r>
            <a:endParaRPr lang="en-SE"/>
          </a:p>
        </p:txBody>
      </p:sp>
      <p:sp>
        <p:nvSpPr>
          <p:cNvPr id="3" name="Content Placeholder 2">
            <a:extLst>
              <a:ext uri="{FF2B5EF4-FFF2-40B4-BE49-F238E27FC236}">
                <a16:creationId xmlns:a16="http://schemas.microsoft.com/office/drawing/2014/main" id="{0469B2AB-E528-EB79-18F0-B3B202509F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Content Placeholder 3">
            <a:extLst>
              <a:ext uri="{FF2B5EF4-FFF2-40B4-BE49-F238E27FC236}">
                <a16:creationId xmlns:a16="http://schemas.microsoft.com/office/drawing/2014/main" id="{F261D7F4-9B5E-8995-4F39-A0B5A836BA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5" name="Date Placeholder 4">
            <a:extLst>
              <a:ext uri="{FF2B5EF4-FFF2-40B4-BE49-F238E27FC236}">
                <a16:creationId xmlns:a16="http://schemas.microsoft.com/office/drawing/2014/main" id="{D5B75B57-D447-175E-E7A2-EBA8488408F4}"/>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6" name="Footer Placeholder 5">
            <a:extLst>
              <a:ext uri="{FF2B5EF4-FFF2-40B4-BE49-F238E27FC236}">
                <a16:creationId xmlns:a16="http://schemas.microsoft.com/office/drawing/2014/main" id="{C3118CC6-DA8B-EC23-D06B-8515598858ED}"/>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2B450997-DAD5-59C8-B9B1-558163A1407C}"/>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177103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C44F8-A7E5-315E-1BFF-1B43DD9B8D00}"/>
              </a:ext>
            </a:extLst>
          </p:cNvPr>
          <p:cNvSpPr>
            <a:spLocks noGrp="1"/>
          </p:cNvSpPr>
          <p:nvPr>
            <p:ph type="title"/>
          </p:nvPr>
        </p:nvSpPr>
        <p:spPr>
          <a:xfrm>
            <a:off x="839788" y="365125"/>
            <a:ext cx="10515600" cy="1325563"/>
          </a:xfrm>
        </p:spPr>
        <p:txBody>
          <a:bodyPr/>
          <a:lstStyle/>
          <a:p>
            <a:r>
              <a:rPr lang="en-US"/>
              <a:t>Click to edit Master title style</a:t>
            </a:r>
            <a:endParaRPr lang="en-SE"/>
          </a:p>
        </p:txBody>
      </p:sp>
      <p:sp>
        <p:nvSpPr>
          <p:cNvPr id="3" name="Text Placeholder 2">
            <a:extLst>
              <a:ext uri="{FF2B5EF4-FFF2-40B4-BE49-F238E27FC236}">
                <a16:creationId xmlns:a16="http://schemas.microsoft.com/office/drawing/2014/main" id="{B1F105C6-41B1-4230-60A7-1677C913F2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766E04-82EF-EAF6-17A3-E6585F2F87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5" name="Text Placeholder 4">
            <a:extLst>
              <a:ext uri="{FF2B5EF4-FFF2-40B4-BE49-F238E27FC236}">
                <a16:creationId xmlns:a16="http://schemas.microsoft.com/office/drawing/2014/main" id="{7B88F3F6-E362-218F-8E91-3CF2DE44D3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ADC918-F31F-2D46-F1F1-1E8FC0F7E5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7" name="Date Placeholder 6">
            <a:extLst>
              <a:ext uri="{FF2B5EF4-FFF2-40B4-BE49-F238E27FC236}">
                <a16:creationId xmlns:a16="http://schemas.microsoft.com/office/drawing/2014/main" id="{40DF3F4D-B0EF-79F7-C8F8-CC73E95763B4}"/>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8" name="Footer Placeholder 7">
            <a:extLst>
              <a:ext uri="{FF2B5EF4-FFF2-40B4-BE49-F238E27FC236}">
                <a16:creationId xmlns:a16="http://schemas.microsoft.com/office/drawing/2014/main" id="{8C23AF12-38F2-A66D-3BE7-1418B4756BB3}"/>
              </a:ext>
            </a:extLst>
          </p:cNvPr>
          <p:cNvSpPr>
            <a:spLocks noGrp="1"/>
          </p:cNvSpPr>
          <p:nvPr>
            <p:ph type="ftr" sz="quarter" idx="11"/>
          </p:nvPr>
        </p:nvSpPr>
        <p:spPr/>
        <p:txBody>
          <a:bodyPr/>
          <a:lstStyle/>
          <a:p>
            <a:endParaRPr lang="en-SE"/>
          </a:p>
        </p:txBody>
      </p:sp>
      <p:sp>
        <p:nvSpPr>
          <p:cNvPr id="9" name="Slide Number Placeholder 8">
            <a:extLst>
              <a:ext uri="{FF2B5EF4-FFF2-40B4-BE49-F238E27FC236}">
                <a16:creationId xmlns:a16="http://schemas.microsoft.com/office/drawing/2014/main" id="{38780D60-59B6-1FC5-DABE-D47DA68C9AF2}"/>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353836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A6C7-1E94-E991-DA2A-6AC02F6B88C0}"/>
              </a:ext>
            </a:extLst>
          </p:cNvPr>
          <p:cNvSpPr>
            <a:spLocks noGrp="1"/>
          </p:cNvSpPr>
          <p:nvPr>
            <p:ph type="title"/>
          </p:nvPr>
        </p:nvSpPr>
        <p:spPr/>
        <p:txBody>
          <a:bodyPr/>
          <a:lstStyle/>
          <a:p>
            <a:r>
              <a:rPr lang="en-US"/>
              <a:t>Click to edit Master title style</a:t>
            </a:r>
            <a:endParaRPr lang="en-SE"/>
          </a:p>
        </p:txBody>
      </p:sp>
      <p:sp>
        <p:nvSpPr>
          <p:cNvPr id="3" name="Date Placeholder 2">
            <a:extLst>
              <a:ext uri="{FF2B5EF4-FFF2-40B4-BE49-F238E27FC236}">
                <a16:creationId xmlns:a16="http://schemas.microsoft.com/office/drawing/2014/main" id="{EFA364B1-C08F-4CE3-C24F-67F81BE27382}"/>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4" name="Footer Placeholder 3">
            <a:extLst>
              <a:ext uri="{FF2B5EF4-FFF2-40B4-BE49-F238E27FC236}">
                <a16:creationId xmlns:a16="http://schemas.microsoft.com/office/drawing/2014/main" id="{914025B6-71B8-9023-D44A-4C45F5B6B536}"/>
              </a:ext>
            </a:extLst>
          </p:cNvPr>
          <p:cNvSpPr>
            <a:spLocks noGrp="1"/>
          </p:cNvSpPr>
          <p:nvPr>
            <p:ph type="ftr" sz="quarter" idx="11"/>
          </p:nvPr>
        </p:nvSpPr>
        <p:spPr/>
        <p:txBody>
          <a:bodyPr/>
          <a:lstStyle/>
          <a:p>
            <a:endParaRPr lang="en-SE"/>
          </a:p>
        </p:txBody>
      </p:sp>
      <p:sp>
        <p:nvSpPr>
          <p:cNvPr id="5" name="Slide Number Placeholder 4">
            <a:extLst>
              <a:ext uri="{FF2B5EF4-FFF2-40B4-BE49-F238E27FC236}">
                <a16:creationId xmlns:a16="http://schemas.microsoft.com/office/drawing/2014/main" id="{5CD8B843-CA7C-6E2A-7145-A5BDCC247B8E}"/>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54984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CE7C86-530C-C604-BDD3-7F09BC222B48}"/>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3" name="Footer Placeholder 2">
            <a:extLst>
              <a:ext uri="{FF2B5EF4-FFF2-40B4-BE49-F238E27FC236}">
                <a16:creationId xmlns:a16="http://schemas.microsoft.com/office/drawing/2014/main" id="{5B882F99-3828-C861-D9E6-26F6A1874662}"/>
              </a:ext>
            </a:extLst>
          </p:cNvPr>
          <p:cNvSpPr>
            <a:spLocks noGrp="1"/>
          </p:cNvSpPr>
          <p:nvPr>
            <p:ph type="ftr" sz="quarter" idx="11"/>
          </p:nvPr>
        </p:nvSpPr>
        <p:spPr/>
        <p:txBody>
          <a:bodyPr/>
          <a:lstStyle/>
          <a:p>
            <a:endParaRPr lang="en-SE"/>
          </a:p>
        </p:txBody>
      </p:sp>
      <p:sp>
        <p:nvSpPr>
          <p:cNvPr id="4" name="Slide Number Placeholder 3">
            <a:extLst>
              <a:ext uri="{FF2B5EF4-FFF2-40B4-BE49-F238E27FC236}">
                <a16:creationId xmlns:a16="http://schemas.microsoft.com/office/drawing/2014/main" id="{2898F587-087C-0E2B-EA4B-E3EAFC75A2E6}"/>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384274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58087-3BF8-D7C2-77AD-94D2098800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E"/>
          </a:p>
        </p:txBody>
      </p:sp>
      <p:sp>
        <p:nvSpPr>
          <p:cNvPr id="3" name="Content Placeholder 2">
            <a:extLst>
              <a:ext uri="{FF2B5EF4-FFF2-40B4-BE49-F238E27FC236}">
                <a16:creationId xmlns:a16="http://schemas.microsoft.com/office/drawing/2014/main" id="{AB401FA2-26E8-54D5-8F21-D189842E4B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Text Placeholder 3">
            <a:extLst>
              <a:ext uri="{FF2B5EF4-FFF2-40B4-BE49-F238E27FC236}">
                <a16:creationId xmlns:a16="http://schemas.microsoft.com/office/drawing/2014/main" id="{5CBA5AAB-0C7B-BA9F-E397-96262767C5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F595B1-854D-E4B6-B188-D6F14D47AA78}"/>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6" name="Footer Placeholder 5">
            <a:extLst>
              <a:ext uri="{FF2B5EF4-FFF2-40B4-BE49-F238E27FC236}">
                <a16:creationId xmlns:a16="http://schemas.microsoft.com/office/drawing/2014/main" id="{0B2466AC-4D8F-2822-B4EA-673A0E9B1332}"/>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8CEA42D3-607A-6EEB-C500-82CAC31F0774}"/>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64292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A6DAB-D5CE-EE87-0BC6-6C8B6271C7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E"/>
          </a:p>
        </p:txBody>
      </p:sp>
      <p:sp>
        <p:nvSpPr>
          <p:cNvPr id="3" name="Picture Placeholder 2">
            <a:extLst>
              <a:ext uri="{FF2B5EF4-FFF2-40B4-BE49-F238E27FC236}">
                <a16:creationId xmlns:a16="http://schemas.microsoft.com/office/drawing/2014/main" id="{46D0107C-B799-3420-07C0-8A40F5D34B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AE328D56-6819-2B3A-9C12-60CAF10628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3B6BED-12DF-6EC1-979E-E4E62F0D74FE}"/>
              </a:ext>
            </a:extLst>
          </p:cNvPr>
          <p:cNvSpPr>
            <a:spLocks noGrp="1"/>
          </p:cNvSpPr>
          <p:nvPr>
            <p:ph type="dt" sz="half" idx="10"/>
          </p:nvPr>
        </p:nvSpPr>
        <p:spPr/>
        <p:txBody>
          <a:bodyPr/>
          <a:lstStyle/>
          <a:p>
            <a:fld id="{E0B7C003-2206-4CEA-960A-C1FC7F8FDE94}" type="datetimeFigureOut">
              <a:rPr lang="en-SE" smtClean="0"/>
              <a:t>2024-02-09</a:t>
            </a:fld>
            <a:endParaRPr lang="en-SE"/>
          </a:p>
        </p:txBody>
      </p:sp>
      <p:sp>
        <p:nvSpPr>
          <p:cNvPr id="6" name="Footer Placeholder 5">
            <a:extLst>
              <a:ext uri="{FF2B5EF4-FFF2-40B4-BE49-F238E27FC236}">
                <a16:creationId xmlns:a16="http://schemas.microsoft.com/office/drawing/2014/main" id="{690BF9FD-3990-C759-A0DE-988E4065FD59}"/>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64780E26-A76F-4DBD-96C9-C03040966DAF}"/>
              </a:ext>
            </a:extLst>
          </p:cNvPr>
          <p:cNvSpPr>
            <a:spLocks noGrp="1"/>
          </p:cNvSpPr>
          <p:nvPr>
            <p:ph type="sldNum" sz="quarter" idx="12"/>
          </p:nvPr>
        </p:nvSpPr>
        <p:spPr/>
        <p:txBody>
          <a:bodyPr/>
          <a:lstStyle/>
          <a:p>
            <a:fld id="{842024E0-25B4-48B7-83E1-3F3B972D4C14}" type="slidenum">
              <a:rPr lang="en-SE" smtClean="0"/>
              <a:t>‹#›</a:t>
            </a:fld>
            <a:endParaRPr lang="en-SE"/>
          </a:p>
        </p:txBody>
      </p:sp>
    </p:spTree>
    <p:extLst>
      <p:ext uri="{BB962C8B-B14F-4D97-AF65-F5344CB8AC3E}">
        <p14:creationId xmlns:p14="http://schemas.microsoft.com/office/powerpoint/2010/main" val="3041753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893ACC-CC25-1153-1314-448E508516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E"/>
          </a:p>
        </p:txBody>
      </p:sp>
      <p:sp>
        <p:nvSpPr>
          <p:cNvPr id="3" name="Text Placeholder 2">
            <a:extLst>
              <a:ext uri="{FF2B5EF4-FFF2-40B4-BE49-F238E27FC236}">
                <a16:creationId xmlns:a16="http://schemas.microsoft.com/office/drawing/2014/main" id="{B7F6ECA7-5FF4-D1A9-2BE4-45DB197597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B7AC4774-3C4A-F0B9-BC96-D0F29049D7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B7C003-2206-4CEA-960A-C1FC7F8FDE94}" type="datetimeFigureOut">
              <a:rPr lang="en-SE" smtClean="0"/>
              <a:t>2024-02-09</a:t>
            </a:fld>
            <a:endParaRPr lang="en-SE"/>
          </a:p>
        </p:txBody>
      </p:sp>
      <p:sp>
        <p:nvSpPr>
          <p:cNvPr id="5" name="Footer Placeholder 4">
            <a:extLst>
              <a:ext uri="{FF2B5EF4-FFF2-40B4-BE49-F238E27FC236}">
                <a16:creationId xmlns:a16="http://schemas.microsoft.com/office/drawing/2014/main" id="{6FD6FF7B-B59E-7F6F-A0B4-34E6BE9C2A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E"/>
          </a:p>
        </p:txBody>
      </p:sp>
      <p:sp>
        <p:nvSpPr>
          <p:cNvPr id="6" name="Slide Number Placeholder 5">
            <a:extLst>
              <a:ext uri="{FF2B5EF4-FFF2-40B4-BE49-F238E27FC236}">
                <a16:creationId xmlns:a16="http://schemas.microsoft.com/office/drawing/2014/main" id="{C5928834-9800-9EAD-0AC6-6D7DB99A3B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2024E0-25B4-48B7-83E1-3F3B972D4C14}" type="slidenum">
              <a:rPr lang="en-SE" smtClean="0"/>
              <a:t>‹#›</a:t>
            </a:fld>
            <a:endParaRPr lang="en-SE"/>
          </a:p>
        </p:txBody>
      </p:sp>
    </p:spTree>
    <p:extLst>
      <p:ext uri="{BB962C8B-B14F-4D97-AF65-F5344CB8AC3E}">
        <p14:creationId xmlns:p14="http://schemas.microsoft.com/office/powerpoint/2010/main" val="902599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7BD08-167A-60DE-CA07-CBF003E5B636}"/>
              </a:ext>
            </a:extLst>
          </p:cNvPr>
          <p:cNvSpPr>
            <a:spLocks noGrp="1"/>
          </p:cNvSpPr>
          <p:nvPr>
            <p:ph type="ctrTitle"/>
          </p:nvPr>
        </p:nvSpPr>
        <p:spPr/>
        <p:txBody>
          <a:bodyPr/>
          <a:lstStyle/>
          <a:p>
            <a:r>
              <a:rPr lang="en-GB" dirty="0" err="1"/>
              <a:t>Perspektiv</a:t>
            </a:r>
            <a:r>
              <a:rPr lang="en-GB" dirty="0"/>
              <a:t> på </a:t>
            </a:r>
            <a:r>
              <a:rPr lang="en-GB" dirty="0" err="1"/>
              <a:t>Arenasamverkan</a:t>
            </a:r>
            <a:endParaRPr lang="en-SE" dirty="0"/>
          </a:p>
        </p:txBody>
      </p:sp>
      <p:sp>
        <p:nvSpPr>
          <p:cNvPr id="3" name="Subtitle 2">
            <a:extLst>
              <a:ext uri="{FF2B5EF4-FFF2-40B4-BE49-F238E27FC236}">
                <a16:creationId xmlns:a16="http://schemas.microsoft.com/office/drawing/2014/main" id="{BFACAD70-B7D9-09D5-F682-0A3577590BDE}"/>
              </a:ext>
            </a:extLst>
          </p:cNvPr>
          <p:cNvSpPr>
            <a:spLocks noGrp="1"/>
          </p:cNvSpPr>
          <p:nvPr>
            <p:ph type="subTitle" idx="1"/>
          </p:nvPr>
        </p:nvSpPr>
        <p:spPr/>
        <p:txBody>
          <a:bodyPr/>
          <a:lstStyle/>
          <a:p>
            <a:r>
              <a:rPr lang="en-GB" dirty="0"/>
              <a:t>Tove Samzelius, </a:t>
            </a:r>
            <a:r>
              <a:rPr lang="en-GB" dirty="0" err="1"/>
              <a:t>lektor</a:t>
            </a:r>
            <a:r>
              <a:rPr lang="en-GB" dirty="0"/>
              <a:t> </a:t>
            </a:r>
            <a:r>
              <a:rPr lang="en-GB" dirty="0" err="1"/>
              <a:t>i</a:t>
            </a:r>
            <a:r>
              <a:rPr lang="en-GB" dirty="0"/>
              <a:t> social </a:t>
            </a:r>
            <a:r>
              <a:rPr lang="en-GB" dirty="0" err="1"/>
              <a:t>arbete</a:t>
            </a:r>
            <a:r>
              <a:rPr lang="en-GB" dirty="0"/>
              <a:t>, Malmö </a:t>
            </a:r>
            <a:r>
              <a:rPr lang="en-GB" dirty="0" err="1"/>
              <a:t>universitet</a:t>
            </a:r>
            <a:endParaRPr lang="en-SE" dirty="0"/>
          </a:p>
        </p:txBody>
      </p:sp>
      <p:pic>
        <p:nvPicPr>
          <p:cNvPr id="1028" name="Picture 4" descr="linneuniversitetet - Attana">
            <a:extLst>
              <a:ext uri="{FF2B5EF4-FFF2-40B4-BE49-F238E27FC236}">
                <a16:creationId xmlns:a16="http://schemas.microsoft.com/office/drawing/2014/main" id="{6800949D-38BC-F1EA-5EBE-71E7EDAB65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1496" y="4994132"/>
            <a:ext cx="2855169" cy="171310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78EBDFEB-A0B6-3F31-0529-BB892FDD2682}"/>
              </a:ext>
            </a:extLst>
          </p:cNvPr>
          <p:cNvPicPr>
            <a:picLocks noChangeAspect="1"/>
          </p:cNvPicPr>
          <p:nvPr/>
        </p:nvPicPr>
        <p:blipFill>
          <a:blip r:embed="rId3"/>
          <a:stretch>
            <a:fillRect/>
          </a:stretch>
        </p:blipFill>
        <p:spPr>
          <a:xfrm>
            <a:off x="9983754" y="4806820"/>
            <a:ext cx="1636745" cy="1636745"/>
          </a:xfrm>
          <a:prstGeom prst="rect">
            <a:avLst/>
          </a:prstGeom>
        </p:spPr>
      </p:pic>
    </p:spTree>
    <p:extLst>
      <p:ext uri="{BB962C8B-B14F-4D97-AF65-F5344CB8AC3E}">
        <p14:creationId xmlns:p14="http://schemas.microsoft.com/office/powerpoint/2010/main" val="2842310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D9B9E-E89D-1023-7BEB-4A5073DA2A89}"/>
              </a:ext>
            </a:extLst>
          </p:cNvPr>
          <p:cNvSpPr>
            <a:spLocks noGrp="1"/>
          </p:cNvSpPr>
          <p:nvPr>
            <p:ph type="title"/>
          </p:nvPr>
        </p:nvSpPr>
        <p:spPr/>
        <p:txBody>
          <a:bodyPr/>
          <a:lstStyle/>
          <a:p>
            <a:endParaRPr lang="en-SE"/>
          </a:p>
        </p:txBody>
      </p:sp>
      <p:sp>
        <p:nvSpPr>
          <p:cNvPr id="3" name="Content Placeholder 2">
            <a:extLst>
              <a:ext uri="{FF2B5EF4-FFF2-40B4-BE49-F238E27FC236}">
                <a16:creationId xmlns:a16="http://schemas.microsoft.com/office/drawing/2014/main" id="{9D0CBBAF-EFD1-BC97-CD61-41F3051B1759}"/>
              </a:ext>
            </a:extLst>
          </p:cNvPr>
          <p:cNvSpPr>
            <a:spLocks noGrp="1"/>
          </p:cNvSpPr>
          <p:nvPr>
            <p:ph idx="1"/>
          </p:nvPr>
        </p:nvSpPr>
        <p:spPr/>
        <p:txBody>
          <a:bodyPr>
            <a:normAutofit/>
          </a:bodyPr>
          <a:lstStyle/>
          <a:p>
            <a:pPr marL="0" indent="0">
              <a:lnSpc>
                <a:spcPct val="107000"/>
              </a:lnSpc>
              <a:spcAft>
                <a:spcPts val="800"/>
              </a:spcAft>
              <a:buNone/>
            </a:pPr>
            <a:r>
              <a:rPr lang="sv" sz="1800" i="1" kern="100" dirty="0">
                <a:latin typeface="Calibri" panose="020F0502020204030204" pitchFamily="34" charset="0"/>
                <a:ea typeface="Calibri" panose="020F0502020204030204" pitchFamily="34" charset="0"/>
                <a:cs typeface="Times New Roman" panose="02020603050405020304" pitchFamily="18" charset="0"/>
              </a:rPr>
              <a:t>N</a:t>
            </a: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är man jobbade förr så fanns det en akt och det var rubbet. Och det här har blivit alltså, som man sa här, sekretess i sekretess… i både internt och i de här delarna. Så det här har ju blivit, jag funderar på om GDPR påverkar också här. </a:t>
            </a:r>
            <a:endParaRPr lang="en-SE"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Det är storlek på kommunen som faktiskt har betydelse också. Så det är väl vad jag skulle kunna säga att förutsättningarna ser lite olika ut för samverkan på olika ställen och hur man samverkar. </a:t>
            </a:r>
          </a:p>
          <a:p>
            <a:pPr marL="0" indent="0">
              <a:lnSpc>
                <a:spcPct val="107000"/>
              </a:lnSpc>
              <a:spcAft>
                <a:spcPts val="800"/>
              </a:spcAft>
              <a:buNone/>
            </a:pPr>
            <a:r>
              <a:rPr lang="sv" sz="1800" i="1" kern="50" dirty="0">
                <a:effectLst/>
                <a:latin typeface="Times New Roman" panose="02020603050405020304" pitchFamily="18" charset="0"/>
                <a:ea typeface="Times New Roman" panose="02020603050405020304" pitchFamily="18" charset="0"/>
              </a:rPr>
              <a:t>Och så lyfts den igen och man får traggla någonting för kunskapen kring våra andras uppdrag finns inte hos socialsekreteraren till exempel. De är för dåligt uppdaterade på vad vi andra aktörer gör för de här gemensamma individerna, och jag tror inte det beror på individerna, alltså socialsekreterarna i sig, utan det har att göra med belastning. De är större myndigheter, större förvaltningar, det är helt omöjligt för dem att få till det här, men de är också underrepresenterade i gemensamma forum. </a:t>
            </a:r>
            <a:endParaRPr lang="en-SE" sz="1800"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SE" dirty="0"/>
          </a:p>
        </p:txBody>
      </p:sp>
    </p:spTree>
    <p:extLst>
      <p:ext uri="{BB962C8B-B14F-4D97-AF65-F5344CB8AC3E}">
        <p14:creationId xmlns:p14="http://schemas.microsoft.com/office/powerpoint/2010/main" val="1042360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1FD4D-8F09-0885-F2F6-179A1B67FDC6}"/>
              </a:ext>
            </a:extLst>
          </p:cNvPr>
          <p:cNvSpPr>
            <a:spLocks noGrp="1"/>
          </p:cNvSpPr>
          <p:nvPr>
            <p:ph type="title"/>
          </p:nvPr>
        </p:nvSpPr>
        <p:spPr/>
        <p:txBody>
          <a:bodyPr/>
          <a:lstStyle/>
          <a:p>
            <a:r>
              <a:rPr lang="en-GB" dirty="0" err="1"/>
              <a:t>Att</a:t>
            </a:r>
            <a:r>
              <a:rPr lang="en-GB" dirty="0"/>
              <a:t> </a:t>
            </a:r>
            <a:r>
              <a:rPr lang="en-GB" dirty="0" err="1"/>
              <a:t>mäta</a:t>
            </a:r>
            <a:r>
              <a:rPr lang="en-GB" dirty="0"/>
              <a:t> </a:t>
            </a:r>
            <a:r>
              <a:rPr lang="en-GB" dirty="0" err="1"/>
              <a:t>framgång</a:t>
            </a:r>
            <a:r>
              <a:rPr lang="en-GB" dirty="0"/>
              <a:t> </a:t>
            </a:r>
            <a:endParaRPr lang="en-SE" dirty="0"/>
          </a:p>
        </p:txBody>
      </p:sp>
      <p:sp>
        <p:nvSpPr>
          <p:cNvPr id="3" name="Content Placeholder 2">
            <a:extLst>
              <a:ext uri="{FF2B5EF4-FFF2-40B4-BE49-F238E27FC236}">
                <a16:creationId xmlns:a16="http://schemas.microsoft.com/office/drawing/2014/main" id="{7D04E5C3-7B2A-5679-77D2-CE93A270BE83}"/>
              </a:ext>
            </a:extLst>
          </p:cNvPr>
          <p:cNvSpPr>
            <a:spLocks noGrp="1"/>
          </p:cNvSpPr>
          <p:nvPr>
            <p:ph idx="1"/>
          </p:nvPr>
        </p:nvSpPr>
        <p:spPr/>
        <p:txBody>
          <a:bodyPr/>
          <a:lstStyle/>
          <a:p>
            <a:r>
              <a:rPr lang="en-GB" dirty="0"/>
              <a:t>Det är mycket </a:t>
            </a:r>
            <a:r>
              <a:rPr lang="en-GB" dirty="0" err="1"/>
              <a:t>fokus</a:t>
            </a:r>
            <a:r>
              <a:rPr lang="en-GB" dirty="0"/>
              <a:t> på </a:t>
            </a:r>
            <a:r>
              <a:rPr lang="en-GB" dirty="0" err="1"/>
              <a:t>antal</a:t>
            </a:r>
            <a:r>
              <a:rPr lang="en-GB" dirty="0"/>
              <a:t> </a:t>
            </a:r>
            <a:r>
              <a:rPr lang="en-GB" dirty="0" err="1"/>
              <a:t>ärenden</a:t>
            </a:r>
            <a:r>
              <a:rPr lang="en-GB" dirty="0"/>
              <a:t> men det sager </a:t>
            </a:r>
            <a:r>
              <a:rPr lang="en-GB" dirty="0" err="1"/>
              <a:t>egentligen</a:t>
            </a:r>
            <a:r>
              <a:rPr lang="en-GB" dirty="0"/>
              <a:t> inte så mycket om hur det har </a:t>
            </a:r>
            <a:r>
              <a:rPr lang="en-GB" dirty="0" err="1"/>
              <a:t>gått</a:t>
            </a:r>
            <a:r>
              <a:rPr lang="en-GB" dirty="0"/>
              <a:t> </a:t>
            </a:r>
            <a:r>
              <a:rPr lang="en-GB" dirty="0" err="1"/>
              <a:t>får</a:t>
            </a:r>
            <a:r>
              <a:rPr lang="en-GB" dirty="0"/>
              <a:t> </a:t>
            </a:r>
            <a:r>
              <a:rPr lang="en-GB" dirty="0" err="1"/>
              <a:t>individerna</a:t>
            </a:r>
            <a:r>
              <a:rPr lang="en-GB" dirty="0"/>
              <a:t>. </a:t>
            </a:r>
          </a:p>
          <a:p>
            <a:r>
              <a:rPr lang="en-GB" dirty="0" err="1"/>
              <a:t>Påverkas</a:t>
            </a:r>
            <a:r>
              <a:rPr lang="en-GB" dirty="0"/>
              <a:t> </a:t>
            </a:r>
            <a:r>
              <a:rPr lang="en-GB" dirty="0" err="1"/>
              <a:t>av</a:t>
            </a:r>
            <a:r>
              <a:rPr lang="en-GB" dirty="0"/>
              <a:t> </a:t>
            </a:r>
            <a:r>
              <a:rPr lang="en-GB" dirty="0" err="1"/>
              <a:t>mätbara</a:t>
            </a:r>
            <a:r>
              <a:rPr lang="en-GB" dirty="0"/>
              <a:t> </a:t>
            </a:r>
            <a:r>
              <a:rPr lang="en-GB" dirty="0" err="1"/>
              <a:t>mål</a:t>
            </a:r>
            <a:r>
              <a:rPr lang="en-GB" dirty="0"/>
              <a:t> I </a:t>
            </a:r>
            <a:r>
              <a:rPr lang="en-GB" dirty="0" err="1"/>
              <a:t>olika</a:t>
            </a:r>
            <a:r>
              <a:rPr lang="en-GB" dirty="0"/>
              <a:t> </a:t>
            </a:r>
            <a:r>
              <a:rPr lang="en-GB" dirty="0" err="1"/>
              <a:t>organisationer</a:t>
            </a:r>
            <a:r>
              <a:rPr lang="en-GB" dirty="0"/>
              <a:t> (i.e. </a:t>
            </a:r>
            <a:r>
              <a:rPr lang="en-GB" dirty="0" err="1"/>
              <a:t>Försäkringskassan</a:t>
            </a:r>
            <a:r>
              <a:rPr lang="en-GB" dirty="0"/>
              <a:t>, </a:t>
            </a:r>
            <a:r>
              <a:rPr lang="en-GB" dirty="0" err="1"/>
              <a:t>kommun</a:t>
            </a:r>
            <a:r>
              <a:rPr lang="en-GB" dirty="0"/>
              <a:t> etc.)</a:t>
            </a:r>
          </a:p>
          <a:p>
            <a:r>
              <a:rPr lang="en-GB" dirty="0" err="1"/>
              <a:t>Viktigt</a:t>
            </a:r>
            <a:r>
              <a:rPr lang="en-GB" dirty="0"/>
              <a:t> </a:t>
            </a:r>
            <a:r>
              <a:rPr lang="en-GB" dirty="0" err="1"/>
              <a:t>att</a:t>
            </a:r>
            <a:r>
              <a:rPr lang="en-GB" dirty="0"/>
              <a:t> </a:t>
            </a:r>
            <a:r>
              <a:rPr lang="en-GB" dirty="0" err="1"/>
              <a:t>även</a:t>
            </a:r>
            <a:r>
              <a:rPr lang="en-GB" dirty="0"/>
              <a:t> försöka </a:t>
            </a:r>
            <a:r>
              <a:rPr lang="en-GB" dirty="0" err="1"/>
              <a:t>följa</a:t>
            </a:r>
            <a:r>
              <a:rPr lang="en-GB" dirty="0"/>
              <a:t> </a:t>
            </a:r>
            <a:r>
              <a:rPr lang="en-GB" dirty="0" err="1"/>
              <a:t>upp</a:t>
            </a:r>
            <a:r>
              <a:rPr lang="en-GB" dirty="0"/>
              <a:t> på </a:t>
            </a:r>
            <a:r>
              <a:rPr lang="en-GB" dirty="0" err="1"/>
              <a:t>andra</a:t>
            </a:r>
            <a:r>
              <a:rPr lang="en-GB" dirty="0"/>
              <a:t> </a:t>
            </a:r>
            <a:r>
              <a:rPr lang="en-GB" dirty="0" err="1"/>
              <a:t>sätt</a:t>
            </a:r>
            <a:r>
              <a:rPr lang="en-GB" dirty="0"/>
              <a:t> – </a:t>
            </a:r>
            <a:r>
              <a:rPr lang="en-GB" dirty="0" err="1"/>
              <a:t>fördjupande</a:t>
            </a:r>
            <a:r>
              <a:rPr lang="en-GB" dirty="0"/>
              <a:t> </a:t>
            </a:r>
            <a:r>
              <a:rPr lang="en-GB" dirty="0" err="1"/>
              <a:t>kunskap</a:t>
            </a:r>
            <a:r>
              <a:rPr lang="en-GB" dirty="0"/>
              <a:t>. </a:t>
            </a:r>
            <a:endParaRPr lang="en-SE" dirty="0"/>
          </a:p>
        </p:txBody>
      </p:sp>
    </p:spTree>
    <p:extLst>
      <p:ext uri="{BB962C8B-B14F-4D97-AF65-F5344CB8AC3E}">
        <p14:creationId xmlns:p14="http://schemas.microsoft.com/office/powerpoint/2010/main" val="624190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6369-CEC9-EF91-0AF8-37D722E9684C}"/>
              </a:ext>
            </a:extLst>
          </p:cNvPr>
          <p:cNvSpPr>
            <a:spLocks noGrp="1"/>
          </p:cNvSpPr>
          <p:nvPr>
            <p:ph type="title"/>
          </p:nvPr>
        </p:nvSpPr>
        <p:spPr/>
        <p:txBody>
          <a:bodyPr/>
          <a:lstStyle/>
          <a:p>
            <a:endParaRPr lang="en-SE"/>
          </a:p>
        </p:txBody>
      </p:sp>
      <p:sp>
        <p:nvSpPr>
          <p:cNvPr id="3" name="Content Placeholder 2">
            <a:extLst>
              <a:ext uri="{FF2B5EF4-FFF2-40B4-BE49-F238E27FC236}">
                <a16:creationId xmlns:a16="http://schemas.microsoft.com/office/drawing/2014/main" id="{EAF0868D-0185-4FFA-CE21-17FDF7B25E4A}"/>
              </a:ext>
            </a:extLst>
          </p:cNvPr>
          <p:cNvSpPr>
            <a:spLocks noGrp="1"/>
          </p:cNvSpPr>
          <p:nvPr>
            <p:ph idx="1"/>
          </p:nvPr>
        </p:nvSpPr>
        <p:spPr/>
        <p:txBody>
          <a:bodyPr/>
          <a:lstStyle/>
          <a:p>
            <a:pPr marL="0" indent="0">
              <a:lnSpc>
                <a:spcPct val="107000"/>
              </a:lnSpc>
              <a:spcAft>
                <a:spcPts val="800"/>
              </a:spcAft>
              <a:buNone/>
            </a:pP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Men visst, siffror, det är ju lätt att mäta, så är det ju. Och det är väl därför vi gör det, men ibland kan det bli nästan… för min egen del, kan det bli nästan lite provocerande. ”Nu har vi lyft så här många ärenden och fasen vad vi har varit duktiga”, men vi kom ju ingen vart i något av dem kanske. Då är det inte så bra.</a:t>
            </a:r>
            <a:endParaRPr lang="en-SE"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 sz="1800" i="1" kern="100" dirty="0">
                <a:latin typeface="Calibri" panose="020F0502020204030204" pitchFamily="34" charset="0"/>
                <a:ea typeface="Calibri" panose="020F0502020204030204" pitchFamily="34" charset="0"/>
                <a:cs typeface="Times New Roman" panose="02020603050405020304" pitchFamily="18" charset="0"/>
              </a:rPr>
              <a:t>I</a:t>
            </a: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bland skulle jag vilja ha lite mer ärlighet kring det också kanske. Och vi når ju resultat ibland, det är klart vi gör det, men väldigt ofta i de här siffrorna som lyfts så kanske det inte blev någonting av det helt enkelt.</a:t>
            </a:r>
          </a:p>
          <a:p>
            <a:pPr marL="0" indent="0">
              <a:lnSpc>
                <a:spcPct val="107000"/>
              </a:lnSpc>
              <a:spcAft>
                <a:spcPts val="800"/>
              </a:spcAft>
              <a:buNone/>
            </a:pP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Jag vet inte liksom… nu har jag själv jobbat, för många år sen, på socialtjänsten själv med försörjningsstöd och jag vet vilket tryck det kan vara där ibland, att politiker tycker att: ”Ja, men kolla här vad försörjningsstödet ökar i Värnamo, nu måste ni göra någonting åt det.” Och vad gör man då på en trög arbetsmarknad som det kanske ofta är för den här gruppen människor? Ja, det är ju att få bort dem till sjukersättning istället och då…</a:t>
            </a:r>
            <a:endParaRPr lang="en-SE"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SE"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E" dirty="0"/>
          </a:p>
        </p:txBody>
      </p:sp>
    </p:spTree>
    <p:extLst>
      <p:ext uri="{BB962C8B-B14F-4D97-AF65-F5344CB8AC3E}">
        <p14:creationId xmlns:p14="http://schemas.microsoft.com/office/powerpoint/2010/main" val="972281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7F997-2205-68F7-B9F7-279BD230E901}"/>
              </a:ext>
            </a:extLst>
          </p:cNvPr>
          <p:cNvSpPr>
            <a:spLocks noGrp="1"/>
          </p:cNvSpPr>
          <p:nvPr>
            <p:ph type="title"/>
          </p:nvPr>
        </p:nvSpPr>
        <p:spPr/>
        <p:txBody>
          <a:bodyPr/>
          <a:lstStyle/>
          <a:p>
            <a:r>
              <a:rPr lang="sv-SE" dirty="0"/>
              <a:t>Hållbara lösningar för individen? </a:t>
            </a:r>
          </a:p>
        </p:txBody>
      </p:sp>
      <p:sp>
        <p:nvSpPr>
          <p:cNvPr id="3" name="Content Placeholder 2">
            <a:extLst>
              <a:ext uri="{FF2B5EF4-FFF2-40B4-BE49-F238E27FC236}">
                <a16:creationId xmlns:a16="http://schemas.microsoft.com/office/drawing/2014/main" id="{6C46ABC6-6055-0946-45FE-802FB40A637F}"/>
              </a:ext>
            </a:extLst>
          </p:cNvPr>
          <p:cNvSpPr>
            <a:spLocks noGrp="1"/>
          </p:cNvSpPr>
          <p:nvPr>
            <p:ph idx="1"/>
          </p:nvPr>
        </p:nvSpPr>
        <p:spPr/>
        <p:txBody>
          <a:bodyPr/>
          <a:lstStyle/>
          <a:p>
            <a:r>
              <a:rPr lang="sv-SE" dirty="0"/>
              <a:t>Typen av ärenden som remitteras till Arena är ofta mycket komplexa vilket gör att det inte alltid går att hitta en hållbar lösning. </a:t>
            </a:r>
          </a:p>
          <a:p>
            <a:r>
              <a:rPr lang="sv-SE" dirty="0"/>
              <a:t>Viktigt att försöka hitta andra eller nya vägar – då kan Samordningsförbundets initiativ vara behjälpliga. </a:t>
            </a:r>
          </a:p>
        </p:txBody>
      </p:sp>
    </p:spTree>
    <p:extLst>
      <p:ext uri="{BB962C8B-B14F-4D97-AF65-F5344CB8AC3E}">
        <p14:creationId xmlns:p14="http://schemas.microsoft.com/office/powerpoint/2010/main" val="3392519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B217-28E3-E475-77DE-0B7F4D3A68B3}"/>
              </a:ext>
            </a:extLst>
          </p:cNvPr>
          <p:cNvSpPr>
            <a:spLocks noGrp="1"/>
          </p:cNvSpPr>
          <p:nvPr>
            <p:ph type="title"/>
          </p:nvPr>
        </p:nvSpPr>
        <p:spPr/>
        <p:txBody>
          <a:bodyPr/>
          <a:lstStyle/>
          <a:p>
            <a:endParaRPr lang="en-SE"/>
          </a:p>
        </p:txBody>
      </p:sp>
      <p:sp>
        <p:nvSpPr>
          <p:cNvPr id="3" name="Content Placeholder 2">
            <a:extLst>
              <a:ext uri="{FF2B5EF4-FFF2-40B4-BE49-F238E27FC236}">
                <a16:creationId xmlns:a16="http://schemas.microsoft.com/office/drawing/2014/main" id="{4D80B608-C834-840D-3A09-2B4B34DDB9CB}"/>
              </a:ext>
            </a:extLst>
          </p:cNvPr>
          <p:cNvSpPr>
            <a:spLocks noGrp="1"/>
          </p:cNvSpPr>
          <p:nvPr>
            <p:ph idx="1"/>
          </p:nvPr>
        </p:nvSpPr>
        <p:spPr>
          <a:xfrm>
            <a:off x="838200" y="813732"/>
            <a:ext cx="10515600" cy="5363231"/>
          </a:xfrm>
        </p:spPr>
        <p:txBody>
          <a:bodyPr>
            <a:normAutofit/>
          </a:bodyPr>
          <a:lstStyle/>
          <a:p>
            <a:pPr marL="0" indent="0">
              <a:buNone/>
            </a:pPr>
            <a:r>
              <a:rPr lang="sv" sz="1800" i="1" kern="50" dirty="0">
                <a:effectLst/>
                <a:latin typeface="Times New Roman" panose="02020603050405020304" pitchFamily="18" charset="0"/>
                <a:ea typeface="Times New Roman" panose="02020603050405020304" pitchFamily="18" charset="0"/>
              </a:rPr>
              <a:t>Så vi märker hela tiden sådana utmaningar också i det och det gör ibland att vi når vägs ände. Vi kan inte hjälpa de här individerna och de hamnar, ja, men antingen kanske att stå på ekonomiskt bistånd utan några som helst insatser från risk för isolering och allt vad olika sådana saker kan innebära. Vi har heller inga forum där vi kan sätta individer i sysselsättning som kan vara en sådan oerhört värdefull grej, från vårdens perspektiv vill vi ofta bryta isolering för våra sjukskrivna individer, eller arbetslösa individer, för att då minska risk för försämrad fysisk förmåga, aktivitet, psykisk ohälsa, alla de här parametrarna. Tyvärr är det så att sysselsättning då utan att prata arbete och inkomst, men att det här komma hemifrån, det är inte en insats egentligen någon av oss aktörer besitter.</a:t>
            </a:r>
          </a:p>
          <a:p>
            <a:pPr marL="0" indent="0">
              <a:buNone/>
            </a:pPr>
            <a:r>
              <a:rPr lang="sv" sz="1800" i="1" kern="50" dirty="0">
                <a:effectLst/>
                <a:latin typeface="Times New Roman" panose="02020603050405020304" pitchFamily="18" charset="0"/>
                <a:ea typeface="Times New Roman" panose="02020603050405020304" pitchFamily="18" charset="0"/>
              </a:rPr>
              <a:t>De här… jag tänker att… har man kommit så… alltså som individ, man har så pass mycket myndighetskontakter, man har varit i de här rullarna så länge att man har liksom kört fast, testat olika utvägar, då är man ju ofta… alltså de individerna har ju ofta inte så mycket redskap kvar att… att styra längre för att få någon typ av egenförsörjning, att komma vidare själva. Alltså då har de ofta uttömt sina egna resurser…dessutom med ganska komplexa utmaningar. Sen kanske det är vi som använder Arena till lite för svåra ärenden, alltså det kanske skulle gå att lyfta många fler men det gör vi inte, vi har använt Arena till dem där vi verkligen har kört fast. De individerna har ju inte några resurser kvar, alltså det… vi kan inte hjälpa dem på något annat sätt än genom en genomtänkt samverkan. Enda sättet vidare brukar i de lägena vara att man verkligen riktar insatserna, alltså att man vet att vi är överens med Försäkringskassan nu om vad som är nästa steg, och det är där vi fokuserar alla insatser.</a:t>
            </a:r>
            <a:endParaRPr lang="en-SE" sz="1800" i="1" kern="50" dirty="0">
              <a:effectLst/>
              <a:latin typeface="Times New Roman" panose="02020603050405020304" pitchFamily="18" charset="0"/>
              <a:ea typeface="Times New Roman" panose="02020603050405020304" pitchFamily="18" charset="0"/>
            </a:endParaRPr>
          </a:p>
          <a:p>
            <a:pPr marL="0" indent="0">
              <a:buNone/>
            </a:pPr>
            <a:endParaRPr lang="en-SE" sz="1800" i="1" kern="50" dirty="0">
              <a:effectLst/>
              <a:latin typeface="Times New Roman" panose="02020603050405020304" pitchFamily="18" charset="0"/>
              <a:ea typeface="Times New Roman" panose="02020603050405020304" pitchFamily="18" charset="0"/>
            </a:endParaRPr>
          </a:p>
          <a:p>
            <a:pPr marL="0" indent="0">
              <a:buNone/>
            </a:pPr>
            <a:endParaRPr lang="en-SE" dirty="0"/>
          </a:p>
        </p:txBody>
      </p:sp>
    </p:spTree>
    <p:extLst>
      <p:ext uri="{BB962C8B-B14F-4D97-AF65-F5344CB8AC3E}">
        <p14:creationId xmlns:p14="http://schemas.microsoft.com/office/powerpoint/2010/main" val="2838648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9B339-BD99-E542-2EFA-EA14DBE90E92}"/>
              </a:ext>
            </a:extLst>
          </p:cNvPr>
          <p:cNvSpPr>
            <a:spLocks noGrp="1"/>
          </p:cNvSpPr>
          <p:nvPr>
            <p:ph type="title"/>
          </p:nvPr>
        </p:nvSpPr>
        <p:spPr/>
        <p:txBody>
          <a:bodyPr/>
          <a:lstStyle/>
          <a:p>
            <a:endParaRPr lang="en-SE"/>
          </a:p>
        </p:txBody>
      </p:sp>
      <p:sp>
        <p:nvSpPr>
          <p:cNvPr id="3" name="Content Placeholder 2">
            <a:extLst>
              <a:ext uri="{FF2B5EF4-FFF2-40B4-BE49-F238E27FC236}">
                <a16:creationId xmlns:a16="http://schemas.microsoft.com/office/drawing/2014/main" id="{36C512B0-B06E-8A8C-F83E-42CF6A770EEA}"/>
              </a:ext>
            </a:extLst>
          </p:cNvPr>
          <p:cNvSpPr>
            <a:spLocks noGrp="1"/>
          </p:cNvSpPr>
          <p:nvPr>
            <p:ph idx="1"/>
          </p:nvPr>
        </p:nvSpPr>
        <p:spPr/>
        <p:txBody>
          <a:bodyPr/>
          <a:lstStyle/>
          <a:p>
            <a:pPr marL="0" indent="0">
              <a:buNone/>
            </a:pPr>
            <a:r>
              <a:rPr lang="sv" sz="2800" i="1" kern="100" dirty="0">
                <a:effectLst/>
                <a:latin typeface="Calibri" panose="020F0502020204030204" pitchFamily="34" charset="0"/>
                <a:ea typeface="Calibri" panose="020F0502020204030204" pitchFamily="34" charset="0"/>
                <a:cs typeface="Times New Roman" panose="02020603050405020304" pitchFamily="18" charset="0"/>
              </a:rPr>
              <a:t>Det bygger och utgår helt på individens egen förmåga, kunskap och kompetens. Det är inte så att svenskar generellt sett har det lättare, än personer som har kommit hit från andra länder, så är det inte. Vissa tror jag det hjälper och andra stjälper det. De själva behöver ha koll på den här processen, ta stegen och också klarar av att göra det. De ska skaffa sig kunskapen som krävs för att själv kunna navigera i det här systemet. Jag menar, till och med vi som jobbar med det här har svårt att navigera. </a:t>
            </a:r>
            <a:endParaRPr lang="en-SE" sz="2800"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SE" dirty="0"/>
          </a:p>
        </p:txBody>
      </p:sp>
    </p:spTree>
    <p:extLst>
      <p:ext uri="{BB962C8B-B14F-4D97-AF65-F5344CB8AC3E}">
        <p14:creationId xmlns:p14="http://schemas.microsoft.com/office/powerpoint/2010/main" val="3417347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BBE43-367C-6AD6-DB32-90DAF7D43548}"/>
              </a:ext>
            </a:extLst>
          </p:cNvPr>
          <p:cNvSpPr>
            <a:spLocks noGrp="1"/>
          </p:cNvSpPr>
          <p:nvPr>
            <p:ph type="title"/>
          </p:nvPr>
        </p:nvSpPr>
        <p:spPr/>
        <p:txBody>
          <a:bodyPr/>
          <a:lstStyle/>
          <a:p>
            <a:r>
              <a:rPr lang="en-GB" dirty="0" err="1"/>
              <a:t>Vägar</a:t>
            </a:r>
            <a:r>
              <a:rPr lang="en-GB" dirty="0"/>
              <a:t> </a:t>
            </a:r>
            <a:r>
              <a:rPr lang="en-GB" dirty="0" err="1"/>
              <a:t>framåt</a:t>
            </a:r>
            <a:endParaRPr lang="en-SE" dirty="0"/>
          </a:p>
        </p:txBody>
      </p:sp>
      <p:sp>
        <p:nvSpPr>
          <p:cNvPr id="3" name="Content Placeholder 2">
            <a:extLst>
              <a:ext uri="{FF2B5EF4-FFF2-40B4-BE49-F238E27FC236}">
                <a16:creationId xmlns:a16="http://schemas.microsoft.com/office/drawing/2014/main" id="{EE3D3E89-E25B-9B35-6F93-C3ED1713AAD0}"/>
              </a:ext>
            </a:extLst>
          </p:cNvPr>
          <p:cNvSpPr>
            <a:spLocks noGrp="1"/>
          </p:cNvSpPr>
          <p:nvPr>
            <p:ph idx="1"/>
          </p:nvPr>
        </p:nvSpPr>
        <p:spPr/>
        <p:txBody>
          <a:bodyPr/>
          <a:lstStyle/>
          <a:p>
            <a:r>
              <a:rPr lang="en-GB" dirty="0" err="1"/>
              <a:t>Samverkan</a:t>
            </a:r>
            <a:r>
              <a:rPr lang="en-GB" dirty="0"/>
              <a:t> är </a:t>
            </a:r>
            <a:r>
              <a:rPr lang="en-GB" dirty="0" err="1"/>
              <a:t>fortsatt</a:t>
            </a:r>
            <a:r>
              <a:rPr lang="en-GB" dirty="0"/>
              <a:t> </a:t>
            </a:r>
            <a:r>
              <a:rPr lang="en-GB" dirty="0" err="1"/>
              <a:t>viktig</a:t>
            </a:r>
            <a:r>
              <a:rPr lang="en-GB" dirty="0"/>
              <a:t> och måste </a:t>
            </a:r>
            <a:r>
              <a:rPr lang="en-GB" dirty="0" err="1"/>
              <a:t>prioriteras</a:t>
            </a:r>
            <a:r>
              <a:rPr lang="en-GB" dirty="0"/>
              <a:t> men </a:t>
            </a:r>
            <a:r>
              <a:rPr lang="en-GB" dirty="0" err="1"/>
              <a:t>hänsyn</a:t>
            </a:r>
            <a:r>
              <a:rPr lang="en-GB" dirty="0"/>
              <a:t> </a:t>
            </a:r>
            <a:r>
              <a:rPr lang="en-GB" dirty="0" err="1"/>
              <a:t>behöver</a:t>
            </a:r>
            <a:r>
              <a:rPr lang="en-GB" dirty="0"/>
              <a:t> också </a:t>
            </a:r>
            <a:r>
              <a:rPr lang="en-GB" dirty="0" err="1"/>
              <a:t>tas</a:t>
            </a:r>
            <a:r>
              <a:rPr lang="en-GB" dirty="0"/>
              <a:t> till den </a:t>
            </a:r>
            <a:r>
              <a:rPr lang="en-GB" dirty="0" err="1"/>
              <a:t>lokala</a:t>
            </a:r>
            <a:r>
              <a:rPr lang="en-GB" dirty="0"/>
              <a:t> </a:t>
            </a:r>
            <a:r>
              <a:rPr lang="en-GB" dirty="0" err="1"/>
              <a:t>kontexten</a:t>
            </a:r>
            <a:r>
              <a:rPr lang="en-GB" dirty="0"/>
              <a:t> och </a:t>
            </a:r>
            <a:r>
              <a:rPr lang="en-GB" dirty="0" err="1"/>
              <a:t>förutsättningar</a:t>
            </a:r>
            <a:r>
              <a:rPr lang="en-GB" dirty="0"/>
              <a:t>. </a:t>
            </a:r>
          </a:p>
          <a:p>
            <a:r>
              <a:rPr lang="en-GB" dirty="0" err="1"/>
              <a:t>Samordningsförbundet</a:t>
            </a:r>
            <a:r>
              <a:rPr lang="en-GB" dirty="0"/>
              <a:t> </a:t>
            </a:r>
            <a:r>
              <a:rPr lang="en-GB" dirty="0" err="1"/>
              <a:t>spelar</a:t>
            </a:r>
            <a:r>
              <a:rPr lang="en-GB" dirty="0"/>
              <a:t> en </a:t>
            </a:r>
            <a:r>
              <a:rPr lang="en-GB" dirty="0" err="1"/>
              <a:t>viktig</a:t>
            </a:r>
            <a:r>
              <a:rPr lang="en-GB" dirty="0"/>
              <a:t> roll i </a:t>
            </a:r>
            <a:r>
              <a:rPr lang="en-GB" dirty="0" err="1"/>
              <a:t>att</a:t>
            </a:r>
            <a:r>
              <a:rPr lang="en-GB" dirty="0"/>
              <a:t> </a:t>
            </a:r>
            <a:r>
              <a:rPr lang="en-GB" dirty="0" err="1"/>
              <a:t>skapa</a:t>
            </a:r>
            <a:r>
              <a:rPr lang="en-GB" dirty="0"/>
              <a:t> </a:t>
            </a:r>
            <a:r>
              <a:rPr lang="en-GB" dirty="0" err="1"/>
              <a:t>aktiviteter</a:t>
            </a:r>
            <a:r>
              <a:rPr lang="en-GB" dirty="0"/>
              <a:t> </a:t>
            </a:r>
            <a:r>
              <a:rPr lang="en-GB" dirty="0" err="1"/>
              <a:t>i</a:t>
            </a:r>
            <a:r>
              <a:rPr lang="en-GB" dirty="0"/>
              <a:t> “</a:t>
            </a:r>
            <a:r>
              <a:rPr lang="en-GB" dirty="0" err="1"/>
              <a:t>mellanrummen</a:t>
            </a:r>
            <a:r>
              <a:rPr lang="en-GB" dirty="0"/>
              <a:t>” – “för-</a:t>
            </a:r>
            <a:r>
              <a:rPr lang="en-GB" dirty="0" err="1"/>
              <a:t>rehabilitering</a:t>
            </a:r>
            <a:r>
              <a:rPr lang="en-GB" dirty="0"/>
              <a:t>”.</a:t>
            </a:r>
          </a:p>
          <a:p>
            <a:r>
              <a:rPr lang="en-GB" dirty="0" err="1"/>
              <a:t>Stöd</a:t>
            </a:r>
            <a:r>
              <a:rPr lang="en-GB" dirty="0"/>
              <a:t> med </a:t>
            </a:r>
            <a:r>
              <a:rPr lang="en-GB" dirty="0" err="1"/>
              <a:t>att</a:t>
            </a:r>
            <a:r>
              <a:rPr lang="en-GB" dirty="0"/>
              <a:t> </a:t>
            </a:r>
            <a:r>
              <a:rPr lang="en-GB" dirty="0" err="1"/>
              <a:t>identifiera</a:t>
            </a:r>
            <a:r>
              <a:rPr lang="en-GB" dirty="0"/>
              <a:t> “</a:t>
            </a:r>
            <a:r>
              <a:rPr lang="en-GB" dirty="0" err="1"/>
              <a:t>glapp</a:t>
            </a:r>
            <a:r>
              <a:rPr lang="en-GB" dirty="0"/>
              <a:t>” och </a:t>
            </a:r>
            <a:r>
              <a:rPr lang="en-GB" dirty="0" err="1"/>
              <a:t>hitta</a:t>
            </a:r>
            <a:r>
              <a:rPr lang="en-GB" dirty="0"/>
              <a:t> </a:t>
            </a:r>
            <a:r>
              <a:rPr lang="en-GB" dirty="0" err="1"/>
              <a:t>vägar</a:t>
            </a:r>
            <a:r>
              <a:rPr lang="en-GB" dirty="0"/>
              <a:t> </a:t>
            </a:r>
            <a:r>
              <a:rPr lang="en-GB" dirty="0" err="1"/>
              <a:t>att</a:t>
            </a:r>
            <a:r>
              <a:rPr lang="en-GB" dirty="0"/>
              <a:t> </a:t>
            </a:r>
            <a:r>
              <a:rPr lang="en-GB" dirty="0" err="1"/>
              <a:t>åtgärda</a:t>
            </a:r>
            <a:r>
              <a:rPr lang="en-GB" dirty="0"/>
              <a:t> dessa.  </a:t>
            </a:r>
            <a:endParaRPr lang="en-SE" dirty="0"/>
          </a:p>
        </p:txBody>
      </p:sp>
    </p:spTree>
    <p:extLst>
      <p:ext uri="{BB962C8B-B14F-4D97-AF65-F5344CB8AC3E}">
        <p14:creationId xmlns:p14="http://schemas.microsoft.com/office/powerpoint/2010/main" val="403228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B4284-9E6C-4E10-62C0-943DA3D47594}"/>
              </a:ext>
            </a:extLst>
          </p:cNvPr>
          <p:cNvSpPr>
            <a:spLocks noGrp="1"/>
          </p:cNvSpPr>
          <p:nvPr>
            <p:ph type="title"/>
          </p:nvPr>
        </p:nvSpPr>
        <p:spPr/>
        <p:txBody>
          <a:bodyPr/>
          <a:lstStyle/>
          <a:p>
            <a:endParaRPr lang="en-SE"/>
          </a:p>
        </p:txBody>
      </p:sp>
      <p:sp>
        <p:nvSpPr>
          <p:cNvPr id="3" name="Content Placeholder 2">
            <a:extLst>
              <a:ext uri="{FF2B5EF4-FFF2-40B4-BE49-F238E27FC236}">
                <a16:creationId xmlns:a16="http://schemas.microsoft.com/office/drawing/2014/main" id="{49C2E0A7-DCD0-966F-1CDB-7B6BA7235074}"/>
              </a:ext>
            </a:extLst>
          </p:cNvPr>
          <p:cNvSpPr>
            <a:spLocks noGrp="1"/>
          </p:cNvSpPr>
          <p:nvPr>
            <p:ph idx="1"/>
          </p:nvPr>
        </p:nvSpPr>
        <p:spPr/>
        <p:txBody>
          <a:bodyPr>
            <a:normAutofit fontScale="92500" lnSpcReduction="20000"/>
          </a:bodyPr>
          <a:lstStyle/>
          <a:p>
            <a:pPr marL="0" indent="0">
              <a:buNone/>
            </a:pPr>
            <a:r>
              <a:rPr lang="sv" sz="1800" i="1" dirty="0">
                <a:latin typeface="Calibri" panose="020F0502020204030204" pitchFamily="34" charset="0"/>
                <a:ea typeface="Arial Unicode MS"/>
                <a:cs typeface="Calibri" panose="020F0502020204030204" pitchFamily="34" charset="0"/>
              </a:rPr>
              <a:t>D</a:t>
            </a:r>
            <a:r>
              <a:rPr lang="sv" sz="1800" i="1" dirty="0">
                <a:effectLst/>
                <a:latin typeface="Calibri" panose="020F0502020204030204" pitchFamily="34" charset="0"/>
                <a:ea typeface="Arial Unicode MS"/>
                <a:cs typeface="Calibri" panose="020F0502020204030204" pitchFamily="34" charset="0"/>
              </a:rPr>
              <a:t>et är ändå så här att någonstans behöver så vi ändå stödja de här individerna som inte har något arbete att gå till där man är lite för långt ifrån arbetsmarknaden och kan inte ta Arbetsförmedlingens insatser, men det blir ett mellansteg, en förrehabilitering på något sätt, så, där Försäkringskassan också förstår vikten av att man kanske fortsatt är sjukskriven… eller man kan ju ha försäkringsärenden liknande också, men de är viktiga. </a:t>
            </a:r>
          </a:p>
          <a:p>
            <a:pPr marL="0" indent="0">
              <a:buNone/>
            </a:pPr>
            <a:endParaRPr lang="sv" sz="1800" i="1" dirty="0">
              <a:latin typeface="Calibri" panose="020F0502020204030204" pitchFamily="34" charset="0"/>
              <a:ea typeface="Arial Unicode MS"/>
              <a:cs typeface="Calibri" panose="020F0502020204030204" pitchFamily="34" charset="0"/>
            </a:endParaRPr>
          </a:p>
          <a:p>
            <a:pPr marL="0" indent="0">
              <a:lnSpc>
                <a:spcPct val="107000"/>
              </a:lnSpc>
              <a:spcAft>
                <a:spcPts val="800"/>
              </a:spcAft>
              <a:buNone/>
            </a:pP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Vi såg att det behövdes något innan där man kunde testa lite försiktigt utan att det var på riktigt. Så att man kunde se, om det här fungerar så kanske ett steg till fungerar. Men fungerar inte ens det här kommer inte tio timmar i veckan fungera heller. Det var för att kunna sålla, och för att kunna dämpa den här ångesten som många har inför att träffa dem här två myndigheterna. Det blir en väldigt stor maktsituation eftersom det sitter två myndighetspersoner och har hand om din framtid. Det bröt vi ner ganska snabbt och kunde då visa att vi också var vanliga människor.</a:t>
            </a:r>
            <a:endParaRPr lang="en-SE"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Och har man inte varit i arbetsmarknaden i många, många år så är det ju- kan det också vara bra, en mjukstart liksom. Gå på den, verkligheten eller vad man nu ska säga. Här kan man ju- har får man ju misslyckas, eller vad man ska säga. Och det är ju bättre att göra det här än att göra det på ett, ja, på ett arbete.</a:t>
            </a:r>
            <a:endParaRPr lang="en-SE"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 sz="1800" i="1" dirty="0">
              <a:effectLst/>
              <a:latin typeface="Calibri" panose="020F0502020204030204" pitchFamily="34" charset="0"/>
              <a:ea typeface="Arial Unicode MS"/>
              <a:cs typeface="Calibri" panose="020F0502020204030204" pitchFamily="34" charset="0"/>
            </a:endParaRPr>
          </a:p>
          <a:p>
            <a:pPr marL="0" indent="0">
              <a:buNone/>
            </a:pPr>
            <a:r>
              <a:rPr lang="sv" sz="1800" i="1" dirty="0">
                <a:effectLst/>
                <a:latin typeface="Calibri" panose="020F0502020204030204" pitchFamily="34" charset="0"/>
                <a:ea typeface="Calibri" panose="020F0502020204030204" pitchFamily="34" charset="0"/>
                <a:cs typeface="Times New Roman" panose="02020603050405020304" pitchFamily="18" charset="0"/>
              </a:rPr>
              <a:t>Hur får jag bort att den här personen kostar pengar för min myndighet?”, typ i stället för att frågan borde, i mitt fall som jag tycker vi ska diskutera det, ”Hur hjälper vi den här personen på bästa sätt?” </a:t>
            </a:r>
            <a:endParaRPr lang="en-SE"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3253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FA298-1F32-BEAF-7BBE-11BDA5B784F4}"/>
              </a:ext>
            </a:extLst>
          </p:cNvPr>
          <p:cNvSpPr>
            <a:spLocks noGrp="1"/>
          </p:cNvSpPr>
          <p:nvPr>
            <p:ph type="title"/>
          </p:nvPr>
        </p:nvSpPr>
        <p:spPr/>
        <p:txBody>
          <a:bodyPr/>
          <a:lstStyle/>
          <a:p>
            <a:r>
              <a:rPr lang="en-GB" dirty="0" err="1"/>
              <a:t>Slutsatser</a:t>
            </a:r>
            <a:r>
              <a:rPr lang="en-GB" dirty="0"/>
              <a:t> </a:t>
            </a:r>
            <a:endParaRPr lang="en-SE" dirty="0"/>
          </a:p>
        </p:txBody>
      </p:sp>
      <p:sp>
        <p:nvSpPr>
          <p:cNvPr id="3" name="Content Placeholder 2">
            <a:extLst>
              <a:ext uri="{FF2B5EF4-FFF2-40B4-BE49-F238E27FC236}">
                <a16:creationId xmlns:a16="http://schemas.microsoft.com/office/drawing/2014/main" id="{ADC1792B-7CAC-997E-86A9-DF1063CF6FDA}"/>
              </a:ext>
            </a:extLst>
          </p:cNvPr>
          <p:cNvSpPr>
            <a:spLocks noGrp="1"/>
          </p:cNvSpPr>
          <p:nvPr>
            <p:ph idx="1"/>
          </p:nvPr>
        </p:nvSpPr>
        <p:spPr/>
        <p:txBody>
          <a:bodyPr/>
          <a:lstStyle/>
          <a:p>
            <a:r>
              <a:rPr lang="en-GB" dirty="0" err="1"/>
              <a:t>Samordningsförbundet</a:t>
            </a:r>
            <a:r>
              <a:rPr lang="en-GB" dirty="0"/>
              <a:t> </a:t>
            </a:r>
            <a:r>
              <a:rPr lang="en-GB" dirty="0" err="1"/>
              <a:t>möjliggör</a:t>
            </a:r>
            <a:r>
              <a:rPr lang="en-GB" dirty="0"/>
              <a:t> </a:t>
            </a:r>
            <a:r>
              <a:rPr lang="en-GB" dirty="0" err="1"/>
              <a:t>lokalt</a:t>
            </a:r>
            <a:r>
              <a:rPr lang="en-GB" dirty="0"/>
              <a:t> </a:t>
            </a:r>
            <a:r>
              <a:rPr lang="en-GB" dirty="0" err="1"/>
              <a:t>anpassade</a:t>
            </a:r>
            <a:r>
              <a:rPr lang="en-GB" dirty="0"/>
              <a:t> </a:t>
            </a:r>
            <a:r>
              <a:rPr lang="en-GB" dirty="0" err="1"/>
              <a:t>verksamheter</a:t>
            </a:r>
            <a:r>
              <a:rPr lang="en-GB" dirty="0"/>
              <a:t>.</a:t>
            </a:r>
          </a:p>
          <a:p>
            <a:r>
              <a:rPr lang="en-GB" dirty="0" err="1"/>
              <a:t>Viktigt</a:t>
            </a:r>
            <a:r>
              <a:rPr lang="en-GB" dirty="0"/>
              <a:t> med ett </a:t>
            </a:r>
            <a:r>
              <a:rPr lang="en-GB" dirty="0" err="1"/>
              <a:t>lösningsfokuserat</a:t>
            </a:r>
            <a:r>
              <a:rPr lang="en-GB" dirty="0"/>
              <a:t> </a:t>
            </a:r>
            <a:r>
              <a:rPr lang="en-GB" dirty="0" err="1"/>
              <a:t>förhållningssätt</a:t>
            </a:r>
            <a:r>
              <a:rPr lang="en-GB" dirty="0"/>
              <a:t>, bade för </a:t>
            </a:r>
            <a:r>
              <a:rPr lang="en-GB" dirty="0" err="1"/>
              <a:t>individer</a:t>
            </a:r>
            <a:r>
              <a:rPr lang="en-GB" dirty="0"/>
              <a:t> och </a:t>
            </a:r>
            <a:r>
              <a:rPr lang="en-GB" dirty="0" err="1"/>
              <a:t>yrkesverksamma</a:t>
            </a:r>
            <a:r>
              <a:rPr lang="en-GB" dirty="0"/>
              <a:t>.  </a:t>
            </a:r>
          </a:p>
          <a:p>
            <a:endParaRPr lang="en-GB" dirty="0"/>
          </a:p>
          <a:p>
            <a:pPr marL="0" indent="0">
              <a:buNone/>
            </a:pPr>
            <a:endParaRPr lang="en-SE" dirty="0"/>
          </a:p>
        </p:txBody>
      </p:sp>
    </p:spTree>
    <p:extLst>
      <p:ext uri="{BB962C8B-B14F-4D97-AF65-F5344CB8AC3E}">
        <p14:creationId xmlns:p14="http://schemas.microsoft.com/office/powerpoint/2010/main" val="3600857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07880-5484-B58B-F3C4-5BADFA2152DF}"/>
              </a:ext>
            </a:extLst>
          </p:cNvPr>
          <p:cNvSpPr>
            <a:spLocks noGrp="1"/>
          </p:cNvSpPr>
          <p:nvPr>
            <p:ph type="title"/>
          </p:nvPr>
        </p:nvSpPr>
        <p:spPr/>
        <p:txBody>
          <a:bodyPr/>
          <a:lstStyle/>
          <a:p>
            <a:r>
              <a:rPr lang="en-GB" dirty="0" err="1"/>
              <a:t>Bakgrund</a:t>
            </a:r>
            <a:r>
              <a:rPr lang="en-GB" dirty="0"/>
              <a:t> </a:t>
            </a:r>
            <a:endParaRPr lang="en-SE" dirty="0"/>
          </a:p>
        </p:txBody>
      </p:sp>
      <p:sp>
        <p:nvSpPr>
          <p:cNvPr id="3" name="Content Placeholder 2">
            <a:extLst>
              <a:ext uri="{FF2B5EF4-FFF2-40B4-BE49-F238E27FC236}">
                <a16:creationId xmlns:a16="http://schemas.microsoft.com/office/drawing/2014/main" id="{F3ECF3E3-DD35-CDD5-CDAE-7E24819F7CBB}"/>
              </a:ext>
            </a:extLst>
          </p:cNvPr>
          <p:cNvSpPr>
            <a:spLocks noGrp="1"/>
          </p:cNvSpPr>
          <p:nvPr>
            <p:ph idx="1"/>
          </p:nvPr>
        </p:nvSpPr>
        <p:spPr/>
        <p:txBody>
          <a:bodyPr/>
          <a:lstStyle/>
          <a:p>
            <a:r>
              <a:rPr lang="sv" sz="1800" dirty="0">
                <a:effectLst/>
                <a:latin typeface="Calibri" panose="020F0502020204030204" pitchFamily="34" charset="0"/>
                <a:ea typeface="Calibri" panose="020F0502020204030204" pitchFamily="34" charset="0"/>
              </a:rPr>
              <a:t>2020 tilldelades Rickard Ulmestig, professor vid Linnéuniversitetet samt Sara Arlesten forskningsmedel från Försäkringskassan. </a:t>
            </a:r>
          </a:p>
          <a:p>
            <a:r>
              <a:rPr lang="sv" sz="1800" dirty="0">
                <a:effectLst/>
                <a:latin typeface="Calibri" panose="020F0502020204030204" pitchFamily="34" charset="0"/>
                <a:ea typeface="Calibri" panose="020F0502020204030204" pitchFamily="34" charset="0"/>
              </a:rPr>
              <a:t>Ansökan byggde på Sara Arlestens utvärdering av Arenasamverkan som gjordes på uppdrag av Finnvedens samordningsförbund mellan 2018 och 2019. </a:t>
            </a:r>
          </a:p>
          <a:p>
            <a:r>
              <a:rPr lang="sv" sz="1800" dirty="0">
                <a:latin typeface="Calibri" panose="020F0502020204030204" pitchFamily="34" charset="0"/>
              </a:rPr>
              <a:t>Då Sara Arlesten hoppade av projektet anställdes Tove Samzelius (MAU) och Mikael Bengtsson (LNU) för att genomföra olika delar av forskningsprojektet. </a:t>
            </a:r>
          </a:p>
          <a:p>
            <a:r>
              <a:rPr lang="sv" sz="1800" dirty="0">
                <a:effectLst/>
                <a:latin typeface="Calibri" panose="020F0502020204030204" pitchFamily="34" charset="0"/>
                <a:ea typeface="Calibri" panose="020F0502020204030204" pitchFamily="34" charset="0"/>
                <a:cs typeface="Times New Roman" panose="02020603050405020304" pitchFamily="18" charset="0"/>
              </a:rPr>
              <a:t>Studiens övergripande syfte är att förstå Försäkringskassans samverkan med andra myndigheter rörande arbetslösa med ohälsa.</a:t>
            </a:r>
            <a:endParaRPr lang="en-SE" dirty="0"/>
          </a:p>
        </p:txBody>
      </p:sp>
    </p:spTree>
    <p:extLst>
      <p:ext uri="{BB962C8B-B14F-4D97-AF65-F5344CB8AC3E}">
        <p14:creationId xmlns:p14="http://schemas.microsoft.com/office/powerpoint/2010/main" val="3802601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4C867-259B-D9ED-1F71-9FAC0F90F25E}"/>
              </a:ext>
            </a:extLst>
          </p:cNvPr>
          <p:cNvSpPr>
            <a:spLocks noGrp="1"/>
          </p:cNvSpPr>
          <p:nvPr>
            <p:ph type="title"/>
          </p:nvPr>
        </p:nvSpPr>
        <p:spPr/>
        <p:txBody>
          <a:bodyPr/>
          <a:lstStyle/>
          <a:p>
            <a:r>
              <a:rPr lang="sv" dirty="0"/>
              <a:t>En kvalitativ intervjustudie </a:t>
            </a:r>
          </a:p>
        </p:txBody>
      </p:sp>
      <p:sp>
        <p:nvSpPr>
          <p:cNvPr id="3" name="Content Placeholder 2">
            <a:extLst>
              <a:ext uri="{FF2B5EF4-FFF2-40B4-BE49-F238E27FC236}">
                <a16:creationId xmlns:a16="http://schemas.microsoft.com/office/drawing/2014/main" id="{A8EFBDC0-5848-8EBD-A7B4-33719136A4CA}"/>
              </a:ext>
            </a:extLst>
          </p:cNvPr>
          <p:cNvSpPr>
            <a:spLocks noGrp="1"/>
          </p:cNvSpPr>
          <p:nvPr>
            <p:ph idx="1"/>
          </p:nvPr>
        </p:nvSpPr>
        <p:spPr/>
        <p:txBody>
          <a:bodyPr/>
          <a:lstStyle/>
          <a:p>
            <a:r>
              <a:rPr lang="en-GB" dirty="0" err="1">
                <a:latin typeface="Arial" panose="020B0604020202020204" pitchFamily="34" charset="0"/>
              </a:rPr>
              <a:t>Kvalitativ</a:t>
            </a:r>
            <a:r>
              <a:rPr lang="en-GB" dirty="0">
                <a:latin typeface="Arial" panose="020B0604020202020204" pitchFamily="34" charset="0"/>
              </a:rPr>
              <a:t> </a:t>
            </a:r>
            <a:r>
              <a:rPr lang="en-GB" dirty="0" err="1">
                <a:latin typeface="Arial" panose="020B0604020202020204" pitchFamily="34" charset="0"/>
              </a:rPr>
              <a:t>forskning</a:t>
            </a:r>
            <a:r>
              <a:rPr lang="en-GB" dirty="0">
                <a:latin typeface="Arial" panose="020B0604020202020204" pitchFamily="34" charset="0"/>
              </a:rPr>
              <a:t> </a:t>
            </a:r>
            <a:r>
              <a:rPr lang="en-GB" dirty="0" err="1">
                <a:latin typeface="Arial" panose="020B0604020202020204" pitchFamily="34" charset="0"/>
              </a:rPr>
              <a:t>syftar</a:t>
            </a:r>
            <a:r>
              <a:rPr lang="en-GB" dirty="0">
                <a:latin typeface="Arial" panose="020B0604020202020204" pitchFamily="34" charset="0"/>
              </a:rPr>
              <a:t> till </a:t>
            </a:r>
            <a:r>
              <a:rPr lang="en-GB" dirty="0" err="1">
                <a:latin typeface="Arial" panose="020B0604020202020204" pitchFamily="34" charset="0"/>
              </a:rPr>
              <a:t>att</a:t>
            </a:r>
            <a:r>
              <a:rPr lang="en-GB" dirty="0">
                <a:latin typeface="Arial" panose="020B0604020202020204" pitchFamily="34" charset="0"/>
              </a:rPr>
              <a:t> </a:t>
            </a:r>
            <a:r>
              <a:rPr lang="en-GB" b="0" i="0" dirty="0" err="1">
                <a:effectLst/>
                <a:latin typeface="Arial" panose="020B0604020202020204" pitchFamily="34" charset="0"/>
              </a:rPr>
              <a:t>skapa</a:t>
            </a:r>
            <a:r>
              <a:rPr lang="en-GB" b="0" i="0" dirty="0">
                <a:effectLst/>
                <a:latin typeface="Arial" panose="020B0604020202020204" pitchFamily="34" charset="0"/>
              </a:rPr>
              <a:t> en </a:t>
            </a:r>
            <a:r>
              <a:rPr lang="en-GB" b="0" i="0" dirty="0" err="1">
                <a:effectLst/>
                <a:latin typeface="Arial" panose="020B0604020202020204" pitchFamily="34" charset="0"/>
              </a:rPr>
              <a:t>fördjupad</a:t>
            </a:r>
            <a:r>
              <a:rPr lang="en-GB" b="0" i="0" dirty="0">
                <a:effectLst/>
                <a:latin typeface="Arial" panose="020B0604020202020204" pitchFamily="34" charset="0"/>
              </a:rPr>
              <a:t> </a:t>
            </a:r>
            <a:r>
              <a:rPr lang="en-GB" b="0" i="0" dirty="0" err="1">
                <a:effectLst/>
                <a:latin typeface="Arial" panose="020B0604020202020204" pitchFamily="34" charset="0"/>
              </a:rPr>
              <a:t>förståelse</a:t>
            </a:r>
            <a:r>
              <a:rPr lang="en-GB" b="0" i="0" dirty="0">
                <a:effectLst/>
                <a:latin typeface="Arial" panose="020B0604020202020204" pitchFamily="34" charset="0"/>
              </a:rPr>
              <a:t>.</a:t>
            </a:r>
          </a:p>
          <a:p>
            <a:r>
              <a:rPr lang="sv-SE" b="0" i="0" dirty="0">
                <a:effectLst/>
                <a:latin typeface="Arial" panose="020B0604020202020204" pitchFamily="34" charset="0"/>
              </a:rPr>
              <a:t>Genererar kvalitativa data = icke-numeriska data (exempelvis</a:t>
            </a:r>
            <a:br>
              <a:rPr lang="sv-SE" dirty="0"/>
            </a:br>
            <a:r>
              <a:rPr lang="sv-SE" b="0" i="0" dirty="0">
                <a:effectLst/>
                <a:latin typeface="Arial" panose="020B0604020202020204" pitchFamily="34" charset="0"/>
              </a:rPr>
              <a:t>berättelser, beskrivningar, innebörder).</a:t>
            </a:r>
          </a:p>
          <a:p>
            <a:r>
              <a:rPr lang="sv-SE" dirty="0">
                <a:solidFill>
                  <a:srgbClr val="000000"/>
                </a:solidFill>
                <a:latin typeface="Arial" panose="020B0604020202020204" pitchFamily="34" charset="0"/>
              </a:rPr>
              <a:t>Utgår ifrån </a:t>
            </a:r>
            <a:r>
              <a:rPr lang="sv-SE" b="0" i="0" dirty="0">
                <a:solidFill>
                  <a:srgbClr val="000000"/>
                </a:solidFill>
                <a:effectLst/>
                <a:latin typeface="Arial" panose="020B0604020202020204" pitchFamily="34" charset="0"/>
              </a:rPr>
              <a:t>frågeställningar som syftar till att förstå ett</a:t>
            </a:r>
            <a:br>
              <a:rPr lang="sv-SE" b="0" i="0" dirty="0">
                <a:solidFill>
                  <a:srgbClr val="000000"/>
                </a:solidFill>
                <a:effectLst/>
                <a:latin typeface="Lato" panose="020F0502020204030203" pitchFamily="34" charset="0"/>
              </a:rPr>
            </a:br>
            <a:r>
              <a:rPr lang="sv-SE" b="0" i="0" dirty="0">
                <a:solidFill>
                  <a:srgbClr val="000000"/>
                </a:solidFill>
                <a:effectLst/>
                <a:latin typeface="Arial" panose="020B0604020202020204" pitchFamily="34" charset="0"/>
              </a:rPr>
              <a:t>fenomen genom människors tolkningar/upplevelser.</a:t>
            </a:r>
            <a:endParaRPr lang="sv-SE" b="0" i="0" dirty="0">
              <a:solidFill>
                <a:srgbClr val="000000"/>
              </a:solidFill>
              <a:effectLst/>
              <a:latin typeface="Lato" panose="020F0502020204030203" pitchFamily="34" charset="0"/>
            </a:endParaRPr>
          </a:p>
          <a:p>
            <a:pPr marL="0" indent="0">
              <a:buNone/>
            </a:pPr>
            <a:br>
              <a:rPr lang="sv-SE" dirty="0"/>
            </a:br>
            <a:endParaRPr lang="en-SE" dirty="0"/>
          </a:p>
        </p:txBody>
      </p:sp>
    </p:spTree>
    <p:extLst>
      <p:ext uri="{BB962C8B-B14F-4D97-AF65-F5344CB8AC3E}">
        <p14:creationId xmlns:p14="http://schemas.microsoft.com/office/powerpoint/2010/main" val="4195091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D2F04-97D4-0601-1652-7A52944EDD48}"/>
              </a:ext>
            </a:extLst>
          </p:cNvPr>
          <p:cNvSpPr>
            <a:spLocks noGrp="1"/>
          </p:cNvSpPr>
          <p:nvPr>
            <p:ph type="title"/>
          </p:nvPr>
        </p:nvSpPr>
        <p:spPr/>
        <p:txBody>
          <a:bodyPr/>
          <a:lstStyle/>
          <a:p>
            <a:r>
              <a:rPr lang="sv" dirty="0"/>
              <a:t>Intervjustudiens</a:t>
            </a:r>
            <a:r>
              <a:rPr lang="en-GB" dirty="0"/>
              <a:t> </a:t>
            </a:r>
            <a:r>
              <a:rPr lang="sv" dirty="0"/>
              <a:t>syfte och genomförande: </a:t>
            </a:r>
          </a:p>
        </p:txBody>
      </p:sp>
      <p:sp>
        <p:nvSpPr>
          <p:cNvPr id="3" name="Content Placeholder 2">
            <a:extLst>
              <a:ext uri="{FF2B5EF4-FFF2-40B4-BE49-F238E27FC236}">
                <a16:creationId xmlns:a16="http://schemas.microsoft.com/office/drawing/2014/main" id="{00A9179F-D5EC-6D42-7E53-66F3CA2DA38A}"/>
              </a:ext>
            </a:extLst>
          </p:cNvPr>
          <p:cNvSpPr>
            <a:spLocks noGrp="1"/>
          </p:cNvSpPr>
          <p:nvPr>
            <p:ph idx="1"/>
          </p:nvPr>
        </p:nvSpPr>
        <p:spPr/>
        <p:txBody>
          <a:bodyPr/>
          <a:lstStyle/>
          <a:p>
            <a:r>
              <a:rPr lang="sv" sz="1800" dirty="0">
                <a:effectLst/>
                <a:latin typeface="Calibri" panose="020F0502020204030204" pitchFamily="34" charset="0"/>
                <a:ea typeface="Calibri" panose="020F0502020204030204" pitchFamily="34" charset="0"/>
                <a:cs typeface="Times New Roman" panose="02020603050405020304" pitchFamily="18" charset="0"/>
              </a:rPr>
              <a:t>En fördjupad förståelse för hur samverkan kring ’komplexa ärenden’ upplevs av yrkesverksamma från olika organisationer som deltar i Arenamöten. </a:t>
            </a:r>
          </a:p>
          <a:p>
            <a:r>
              <a:rPr lang="sv" sz="1800" dirty="0">
                <a:latin typeface="Calibri" panose="020F0502020204030204" pitchFamily="34" charset="0"/>
                <a:ea typeface="Calibri" panose="020F0502020204030204" pitchFamily="34" charset="0"/>
                <a:cs typeface="Times New Roman" panose="02020603050405020304" pitchFamily="18" charset="0"/>
              </a:rPr>
              <a:t>Vilka logiker används för att förklara och förstå samverkan? Hur tillvaratas de arbetslösas sociala rättigheter enligt de yrkesverksamma? </a:t>
            </a:r>
            <a:endParaRPr lang="sv" sz="1800" dirty="0">
              <a:effectLst/>
              <a:latin typeface="Calibri" panose="020F0502020204030204" pitchFamily="34" charset="0"/>
              <a:ea typeface="Calibri" panose="020F0502020204030204" pitchFamily="34" charset="0"/>
              <a:cs typeface="Times New Roman" panose="02020603050405020304" pitchFamily="18" charset="0"/>
            </a:endParaRPr>
          </a:p>
          <a:p>
            <a:r>
              <a:rPr lang="sv"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Analysen bygger på 16 semi-strukturerade intervjuer med personer som arbetar med Arenasamverkan, antingen genom deltagande i möten som representanter för en av de deltagande organisationerna eller i rollen som koordinatorer på ett mer övergripande plan i den lokala kontexten. </a:t>
            </a:r>
          </a:p>
          <a:p>
            <a:r>
              <a:rPr lang="sv"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a:t>
            </a:r>
            <a:r>
              <a:rPr lang="sv"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ntervjuerna genomfördes digitalt med hjälp av Zoom eller Skype under hösten 2022 och våren 2023. Intervjuerna varade från 25 minuter till en timme och 30 minuter. </a:t>
            </a:r>
          </a:p>
          <a:p>
            <a:r>
              <a:rPr lang="sv"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Samtliga organisationer som deltar i Arenasamarbetet finns representerade, men materialet har anonymiserats. </a:t>
            </a:r>
            <a:endParaRPr lang="en-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8629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DF70A-DF22-49B6-3AE4-5110890F3F19}"/>
              </a:ext>
            </a:extLst>
          </p:cNvPr>
          <p:cNvSpPr>
            <a:spLocks noGrp="1"/>
          </p:cNvSpPr>
          <p:nvPr>
            <p:ph type="title"/>
          </p:nvPr>
        </p:nvSpPr>
        <p:spPr/>
        <p:txBody>
          <a:bodyPr/>
          <a:lstStyle/>
          <a:p>
            <a:r>
              <a:rPr lang="sv-SE" dirty="0"/>
              <a:t>Generella observationer</a:t>
            </a:r>
          </a:p>
        </p:txBody>
      </p:sp>
      <p:sp>
        <p:nvSpPr>
          <p:cNvPr id="3" name="Content Placeholder 2">
            <a:extLst>
              <a:ext uri="{FF2B5EF4-FFF2-40B4-BE49-F238E27FC236}">
                <a16:creationId xmlns:a16="http://schemas.microsoft.com/office/drawing/2014/main" id="{D1A726B7-A68E-0DC6-4FC6-09D9445C710E}"/>
              </a:ext>
            </a:extLst>
          </p:cNvPr>
          <p:cNvSpPr>
            <a:spLocks noGrp="1"/>
          </p:cNvSpPr>
          <p:nvPr>
            <p:ph idx="1"/>
          </p:nvPr>
        </p:nvSpPr>
        <p:spPr/>
        <p:txBody>
          <a:bodyPr/>
          <a:lstStyle/>
          <a:p>
            <a:r>
              <a:rPr lang="sv" sz="1800" dirty="0">
                <a:latin typeface="Calibri" panose="020F0502020204030204" pitchFamily="34" charset="0"/>
                <a:ea typeface="Calibri" panose="020F0502020204030204" pitchFamily="34" charset="0"/>
                <a:cs typeface="Times New Roman" panose="02020603050405020304" pitchFamily="18" charset="0"/>
              </a:rPr>
              <a:t>V</a:t>
            </a:r>
            <a:r>
              <a:rPr lang="sv" sz="1800" dirty="0">
                <a:effectLst/>
                <a:latin typeface="Calibri" panose="020F0502020204030204" pitchFamily="34" charset="0"/>
                <a:ea typeface="Calibri" panose="020F0502020204030204" pitchFamily="34" charset="0"/>
                <a:cs typeface="Times New Roman" panose="02020603050405020304" pitchFamily="18" charset="0"/>
              </a:rPr>
              <a:t>iljan att samverka är stor och att deltagarna har respekt för varandras professioner och kunskaper. </a:t>
            </a:r>
          </a:p>
          <a:p>
            <a:r>
              <a:rPr lang="sv" sz="1800" dirty="0">
                <a:latin typeface="Calibri" panose="020F0502020204030204" pitchFamily="34" charset="0"/>
                <a:ea typeface="Calibri" panose="020F0502020204030204" pitchFamily="34" charset="0"/>
                <a:cs typeface="Times New Roman" panose="02020603050405020304" pitchFamily="18" charset="0"/>
              </a:rPr>
              <a:t>F</a:t>
            </a:r>
            <a:r>
              <a:rPr lang="sv" sz="1800" dirty="0">
                <a:effectLst/>
                <a:latin typeface="Calibri" panose="020F0502020204030204" pitchFamily="34" charset="0"/>
                <a:ea typeface="Calibri" panose="020F0502020204030204" pitchFamily="34" charset="0"/>
                <a:cs typeface="Times New Roman" panose="02020603050405020304" pitchFamily="18" charset="0"/>
              </a:rPr>
              <a:t>rustrationer riktar sig i en större utsträckning gentemot systemet och strukturer snarare än organisationer på en lokal nivå. </a:t>
            </a:r>
          </a:p>
          <a:p>
            <a:r>
              <a:rPr lang="sv" sz="1800" dirty="0">
                <a:latin typeface="Calibri" panose="020F0502020204030204" pitchFamily="34" charset="0"/>
                <a:ea typeface="Calibri" panose="020F0502020204030204" pitchFamily="34" charset="0"/>
                <a:cs typeface="Times New Roman" panose="02020603050405020304" pitchFamily="18" charset="0"/>
              </a:rPr>
              <a:t>Belyser k</a:t>
            </a:r>
            <a:r>
              <a:rPr lang="sv" sz="1800" dirty="0">
                <a:effectLst/>
                <a:latin typeface="Calibri" panose="020F0502020204030204" pitchFamily="34" charset="0"/>
                <a:ea typeface="Calibri" panose="020F0502020204030204" pitchFamily="34" charset="0"/>
                <a:cs typeface="Times New Roman" panose="02020603050405020304" pitchFamily="18" charset="0"/>
              </a:rPr>
              <a:t>ontrasten mellan behovstolkningen som sker i Arenamötena och den logik som ligger till grund för hur behov förväntas administreras och hur de diskuteras på en samhällspolitisk nivå. </a:t>
            </a:r>
          </a:p>
          <a:p>
            <a:r>
              <a:rPr lang="sv" sz="1800" kern="100" dirty="0">
                <a:effectLst/>
                <a:latin typeface="Calibri" panose="020F0502020204030204" pitchFamily="34" charset="0"/>
                <a:ea typeface="Calibri" panose="020F0502020204030204" pitchFamily="34" charset="0"/>
                <a:cs typeface="Times New Roman" panose="02020603050405020304" pitchFamily="18" charset="0"/>
              </a:rPr>
              <a:t>Professionellas position inom en organisation samt deras närhet eller distans till medborgarna kan påverka hur behov tolkas och diskutera.</a:t>
            </a:r>
            <a:endParaRPr lang="en-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SE" dirty="0"/>
          </a:p>
        </p:txBody>
      </p:sp>
    </p:spTree>
    <p:extLst>
      <p:ext uri="{BB962C8B-B14F-4D97-AF65-F5344CB8AC3E}">
        <p14:creationId xmlns:p14="http://schemas.microsoft.com/office/powerpoint/2010/main" val="3787005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A8AB2-7E17-5E40-560F-A55E50B144D6}"/>
              </a:ext>
            </a:extLst>
          </p:cNvPr>
          <p:cNvSpPr>
            <a:spLocks noGrp="1"/>
          </p:cNvSpPr>
          <p:nvPr>
            <p:ph type="title"/>
          </p:nvPr>
        </p:nvSpPr>
        <p:spPr/>
        <p:txBody>
          <a:bodyPr/>
          <a:lstStyle/>
          <a:p>
            <a:r>
              <a:rPr lang="en-GB" dirty="0"/>
              <a:t>Olika </a:t>
            </a:r>
            <a:r>
              <a:rPr lang="en-GB" dirty="0" err="1"/>
              <a:t>logiker</a:t>
            </a:r>
            <a:r>
              <a:rPr lang="en-GB" dirty="0"/>
              <a:t> </a:t>
            </a:r>
            <a:r>
              <a:rPr lang="en-GB" dirty="0" err="1"/>
              <a:t>som</a:t>
            </a:r>
            <a:r>
              <a:rPr lang="en-GB" dirty="0"/>
              <a:t> </a:t>
            </a:r>
            <a:r>
              <a:rPr lang="en-GB" dirty="0" err="1"/>
              <a:t>krockar</a:t>
            </a:r>
            <a:r>
              <a:rPr lang="en-GB" dirty="0"/>
              <a:t> och måste </a:t>
            </a:r>
            <a:r>
              <a:rPr lang="en-GB" dirty="0" err="1"/>
              <a:t>hanteras</a:t>
            </a:r>
            <a:r>
              <a:rPr lang="en-GB" dirty="0"/>
              <a:t>  </a:t>
            </a:r>
            <a:endParaRPr lang="en-SE" dirty="0"/>
          </a:p>
        </p:txBody>
      </p:sp>
      <p:graphicFrame>
        <p:nvGraphicFramePr>
          <p:cNvPr id="4" name="Content Placeholder 3">
            <a:extLst>
              <a:ext uri="{FF2B5EF4-FFF2-40B4-BE49-F238E27FC236}">
                <a16:creationId xmlns:a16="http://schemas.microsoft.com/office/drawing/2014/main" id="{926F1B5A-941C-B8B6-BDA2-882BECE7A90E}"/>
              </a:ext>
            </a:extLst>
          </p:cNvPr>
          <p:cNvGraphicFramePr>
            <a:graphicFrameLocks noGrp="1"/>
          </p:cNvGraphicFramePr>
          <p:nvPr>
            <p:ph idx="1"/>
            <p:extLst>
              <p:ext uri="{D42A27DB-BD31-4B8C-83A1-F6EECF244321}">
                <p14:modId xmlns:p14="http://schemas.microsoft.com/office/powerpoint/2010/main" val="103876937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1145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20391-567C-153E-71DF-4BB842CA8452}"/>
              </a:ext>
            </a:extLst>
          </p:cNvPr>
          <p:cNvSpPr>
            <a:spLocks noGrp="1"/>
          </p:cNvSpPr>
          <p:nvPr>
            <p:ph type="title"/>
          </p:nvPr>
        </p:nvSpPr>
        <p:spPr/>
        <p:txBody>
          <a:bodyPr/>
          <a:lstStyle/>
          <a:p>
            <a:r>
              <a:rPr lang="en-GB" dirty="0" err="1"/>
              <a:t>Samverkans</a:t>
            </a:r>
            <a:r>
              <a:rPr lang="en-GB" dirty="0"/>
              <a:t> </a:t>
            </a:r>
            <a:r>
              <a:rPr lang="en-GB" dirty="0" err="1"/>
              <a:t>betydelse</a:t>
            </a:r>
            <a:r>
              <a:rPr lang="en-GB" dirty="0"/>
              <a:t> </a:t>
            </a:r>
            <a:endParaRPr lang="en-SE" dirty="0"/>
          </a:p>
        </p:txBody>
      </p:sp>
      <p:sp>
        <p:nvSpPr>
          <p:cNvPr id="3" name="Content Placeholder 2">
            <a:extLst>
              <a:ext uri="{FF2B5EF4-FFF2-40B4-BE49-F238E27FC236}">
                <a16:creationId xmlns:a16="http://schemas.microsoft.com/office/drawing/2014/main" id="{00905563-8B06-7A3A-F88E-BD8505A955DE}"/>
              </a:ext>
            </a:extLst>
          </p:cNvPr>
          <p:cNvSpPr>
            <a:spLocks noGrp="1"/>
          </p:cNvSpPr>
          <p:nvPr>
            <p:ph idx="1"/>
          </p:nvPr>
        </p:nvSpPr>
        <p:spPr/>
        <p:txBody>
          <a:bodyPr/>
          <a:lstStyle/>
          <a:p>
            <a:r>
              <a:rPr lang="sv" sz="1800" dirty="0">
                <a:latin typeface="Calibri" panose="020F0502020204030204" pitchFamily="34" charset="0"/>
                <a:ea typeface="Calibri" panose="020F0502020204030204" pitchFamily="34" charset="0"/>
                <a:cs typeface="Times New Roman" panose="02020603050405020304" pitchFamily="18" charset="0"/>
              </a:rPr>
              <a:t>S</a:t>
            </a:r>
            <a:r>
              <a:rPr lang="sv" sz="1800" dirty="0">
                <a:effectLst/>
                <a:latin typeface="Calibri" panose="020F0502020204030204" pitchFamily="34" charset="0"/>
                <a:ea typeface="Calibri" panose="020F0502020204030204" pitchFamily="34" charset="0"/>
                <a:cs typeface="Times New Roman" panose="02020603050405020304" pitchFamily="18" charset="0"/>
              </a:rPr>
              <a:t>amstämmighet att samverkan är viktig, ofta helt nödvändig, både för de yrkesverksamma och för enskilda individer. </a:t>
            </a:r>
          </a:p>
          <a:p>
            <a:r>
              <a:rPr lang="sv" sz="1800" dirty="0">
                <a:latin typeface="Calibri" panose="020F0502020204030204" pitchFamily="34" charset="0"/>
                <a:ea typeface="Calibri" panose="020F0502020204030204" pitchFamily="34" charset="0"/>
                <a:cs typeface="Times New Roman" panose="02020603050405020304" pitchFamily="18" charset="0"/>
              </a:rPr>
              <a:t>E</a:t>
            </a:r>
            <a:r>
              <a:rPr lang="sv" sz="1800" dirty="0">
                <a:effectLst/>
                <a:latin typeface="Calibri" panose="020F0502020204030204" pitchFamily="34" charset="0"/>
                <a:ea typeface="Calibri" panose="020F0502020204030204" pitchFamily="34" charset="0"/>
                <a:cs typeface="Times New Roman" panose="02020603050405020304" pitchFamily="18" charset="0"/>
              </a:rPr>
              <a:t>n möjlighet att diskutera mer övergripande frågor och att utbyta information om varandras organisationer. </a:t>
            </a:r>
          </a:p>
          <a:p>
            <a:r>
              <a:rPr lang="sv" sz="1800" dirty="0">
                <a:latin typeface="Calibri" panose="020F0502020204030204" pitchFamily="34" charset="0"/>
                <a:ea typeface="Calibri" panose="020F0502020204030204" pitchFamily="34" charset="0"/>
                <a:cs typeface="Times New Roman" panose="02020603050405020304" pitchFamily="18" charset="0"/>
              </a:rPr>
              <a:t>D</a:t>
            </a:r>
            <a:r>
              <a:rPr lang="sv" sz="1800" dirty="0">
                <a:effectLst/>
                <a:latin typeface="Calibri" panose="020F0502020204030204" pitchFamily="34" charset="0"/>
                <a:ea typeface="Calibri" panose="020F0502020204030204" pitchFamily="34" charset="0"/>
                <a:cs typeface="Times New Roman" panose="02020603050405020304" pitchFamily="18" charset="0"/>
              </a:rPr>
              <a:t>et finns andra vägar att ta kontakt med kollegor i andra organisationer.</a:t>
            </a:r>
          </a:p>
          <a:p>
            <a:r>
              <a:rPr lang="sv" sz="1800" dirty="0">
                <a:latin typeface="Calibri" panose="020F0502020204030204" pitchFamily="34" charset="0"/>
                <a:ea typeface="Calibri" panose="020F0502020204030204" pitchFamily="34" charset="0"/>
                <a:cs typeface="Times New Roman" panose="02020603050405020304" pitchFamily="18" charset="0"/>
              </a:rPr>
              <a:t>S</a:t>
            </a:r>
            <a:r>
              <a:rPr lang="sv" sz="1800" dirty="0">
                <a:effectLst/>
                <a:latin typeface="Calibri" panose="020F0502020204030204" pitchFamily="34" charset="0"/>
                <a:ea typeface="Calibri" panose="020F0502020204030204" pitchFamily="34" charset="0"/>
                <a:cs typeface="Times New Roman" panose="02020603050405020304" pitchFamily="18" charset="0"/>
              </a:rPr>
              <a:t>amverkan fungerade annorlunda än tidigare då de hade en bättre förståelse för roller och förutsättningar.</a:t>
            </a:r>
          </a:p>
          <a:p>
            <a:r>
              <a:rPr lang="sv" sz="1800" dirty="0">
                <a:latin typeface="Calibri" panose="020F0502020204030204" pitchFamily="34" charset="0"/>
                <a:ea typeface="Calibri" panose="020F0502020204030204" pitchFamily="34" charset="0"/>
                <a:cs typeface="Times New Roman" panose="02020603050405020304" pitchFamily="18" charset="0"/>
              </a:rPr>
              <a:t>Å</a:t>
            </a:r>
            <a:r>
              <a:rPr lang="sv" sz="1800" dirty="0">
                <a:effectLst/>
                <a:latin typeface="Calibri" panose="020F0502020204030204" pitchFamily="34" charset="0"/>
                <a:ea typeface="Calibri" panose="020F0502020204030204" pitchFamily="34" charset="0"/>
                <a:cs typeface="Times New Roman" panose="02020603050405020304" pitchFamily="18" charset="0"/>
              </a:rPr>
              <a:t>sikterna gick isär kring Arenamötenas roll. Flera av de intervjuade lyfte att det var färre ärenden som togs upp i Arena än tidigare. Ibland var det samma ärenden som återkom flera gången över tid vilket sågs som en indikation på att det var svårt att hitta hållbara lösningar inom ramen för de resurser som finns till förfogande.</a:t>
            </a:r>
          </a:p>
          <a:p>
            <a:endParaRPr lang="en-SE" dirty="0"/>
          </a:p>
        </p:txBody>
      </p:sp>
    </p:spTree>
    <p:extLst>
      <p:ext uri="{BB962C8B-B14F-4D97-AF65-F5344CB8AC3E}">
        <p14:creationId xmlns:p14="http://schemas.microsoft.com/office/powerpoint/2010/main" val="1635124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9D03C-4046-B443-8AC7-8177E8287098}"/>
              </a:ext>
            </a:extLst>
          </p:cNvPr>
          <p:cNvSpPr>
            <a:spLocks noGrp="1"/>
          </p:cNvSpPr>
          <p:nvPr>
            <p:ph type="title"/>
          </p:nvPr>
        </p:nvSpPr>
        <p:spPr/>
        <p:txBody>
          <a:bodyPr/>
          <a:lstStyle/>
          <a:p>
            <a:endParaRPr lang="en-SE"/>
          </a:p>
        </p:txBody>
      </p:sp>
      <p:sp>
        <p:nvSpPr>
          <p:cNvPr id="3" name="Content Placeholder 2">
            <a:extLst>
              <a:ext uri="{FF2B5EF4-FFF2-40B4-BE49-F238E27FC236}">
                <a16:creationId xmlns:a16="http://schemas.microsoft.com/office/drawing/2014/main" id="{A4C4A8C6-8F5F-1966-32BF-AF0B5741A55D}"/>
              </a:ext>
            </a:extLst>
          </p:cNvPr>
          <p:cNvSpPr>
            <a:spLocks noGrp="1"/>
          </p:cNvSpPr>
          <p:nvPr>
            <p:ph idx="1"/>
          </p:nvPr>
        </p:nvSpPr>
        <p:spPr>
          <a:xfrm>
            <a:off x="838200" y="444617"/>
            <a:ext cx="10515600" cy="5732346"/>
          </a:xfrm>
        </p:spPr>
        <p:txBody>
          <a:bodyPr>
            <a:normAutofit lnSpcReduction="10000"/>
          </a:bodyPr>
          <a:lstStyle/>
          <a:p>
            <a:pPr marL="0" indent="0">
              <a:buNone/>
            </a:pP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Förståelsen för varandras enheter, tror jag, eller vad man gör för någonting, utifrån olika perspektiv är viktig. Och då behöver ju lyftas i sådana fall information mer kanske om vad gör socialtjänsten, vad gör försörjningsstöd, vad gör vården, vad gör liksom arbetsmarknadsenheten, vad har de för sysselsättningar, vad kan man erbjuda, har de reella arbetsmarknader, vad har sociala företag för möjligheter? Jag tänker att det behöver lyftas upp och information om varandra behöver kanske bli lite tydligare ibland.</a:t>
            </a:r>
          </a:p>
          <a:p>
            <a:pPr marL="0" indent="0">
              <a:buNone/>
            </a:pPr>
            <a:endParaRPr lang="sv"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Men om man säger att just Arena har ändå skapat- vad ska man säga- kortare vägar i samverkan just då. Att samverka är ju att- det är ju jättebra för alla, framförallt för personen tänker jag. Just att slippa ta det ansvaret själv, för att kunna få till det. Det orkar man ju kanske inte när man är i en situation som är jobbig, liksom. Så att samverkan är ju alltid en fördel, kan jag tycka.</a:t>
            </a:r>
          </a:p>
          <a:p>
            <a:pPr marL="0" indent="0">
              <a:buNone/>
            </a:pPr>
            <a:endParaRPr lang="sv" sz="1800" i="1" kern="50" dirty="0">
              <a:effectLst/>
              <a:latin typeface="Times New Roman" panose="02020603050405020304" pitchFamily="18" charset="0"/>
              <a:ea typeface="Times New Roman" panose="02020603050405020304" pitchFamily="18" charset="0"/>
            </a:endParaRPr>
          </a:p>
          <a:p>
            <a:pPr marL="0" indent="0">
              <a:buNone/>
            </a:pPr>
            <a:r>
              <a:rPr lang="sv" sz="1800" i="1" kern="50" dirty="0">
                <a:effectLst/>
                <a:latin typeface="Times New Roman" panose="02020603050405020304" pitchFamily="18" charset="0"/>
                <a:ea typeface="Times New Roman" panose="02020603050405020304" pitchFamily="18" charset="0"/>
              </a:rPr>
              <a:t>Men Arena-forumets styrka här är att vi sitter alla på samma forum, vi lyssnar och hör samma saker. Vi slipper det här att vi ringer runt mellan varandra och man misstolkar. Det blir som en visklek på något vis när man ringer runt istället för när vi alla sitter på samma ställe och pratar med varandra och kan bekräfta okej, jag hör detta, jag tolkar det såhär, är det korrekt?</a:t>
            </a:r>
            <a:endParaRPr lang="en-SE" sz="1800" i="1" kern="50" dirty="0">
              <a:effectLst/>
              <a:latin typeface="Times New Roman" panose="02020603050405020304" pitchFamily="18" charset="0"/>
              <a:ea typeface="Times New Roman" panose="02020603050405020304" pitchFamily="18" charset="0"/>
            </a:endParaRPr>
          </a:p>
          <a:p>
            <a:pPr marL="0" indent="0">
              <a:buNone/>
            </a:pPr>
            <a:endParaRPr lang="sv"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v" sz="1800" i="1" kern="100" dirty="0">
                <a:effectLst/>
                <a:latin typeface="Calibri" panose="020F0502020204030204" pitchFamily="34" charset="0"/>
                <a:ea typeface="Calibri" panose="020F0502020204030204" pitchFamily="34" charset="0"/>
                <a:cs typeface="Times New Roman" panose="02020603050405020304" pitchFamily="18" charset="0"/>
              </a:rPr>
              <a:t>På senare tid har vi blivit dåliga på att få fram ärenden att lyfta av någon anledning, vilket också kan vara… vi har vridit och vänt på det i Arenagruppen, vilket också kan vara ett positivt tecken, för att då kanske vi inte lyfter de här… som jag sa, sjukersättningsärendena som vi inte kan komma någon vart med ändå. Positivt också att kontaktvägarna kanske har blivit så snabba och korta så man väljer att ta kontakt direkt. </a:t>
            </a:r>
          </a:p>
          <a:p>
            <a:pPr marL="0" indent="0">
              <a:buNone/>
            </a:pPr>
            <a:endParaRPr lang="en-SE" sz="1800"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SE" dirty="0"/>
          </a:p>
        </p:txBody>
      </p:sp>
    </p:spTree>
    <p:extLst>
      <p:ext uri="{BB962C8B-B14F-4D97-AF65-F5344CB8AC3E}">
        <p14:creationId xmlns:p14="http://schemas.microsoft.com/office/powerpoint/2010/main" val="1386740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C82D4-B9A0-0FAF-6841-2EAE6663D18A}"/>
              </a:ext>
            </a:extLst>
          </p:cNvPr>
          <p:cNvSpPr>
            <a:spLocks noGrp="1"/>
          </p:cNvSpPr>
          <p:nvPr>
            <p:ph type="title"/>
          </p:nvPr>
        </p:nvSpPr>
        <p:spPr/>
        <p:txBody>
          <a:bodyPr/>
          <a:lstStyle/>
          <a:p>
            <a:r>
              <a:rPr lang="en-GB" dirty="0"/>
              <a:t>Hinder för </a:t>
            </a:r>
            <a:r>
              <a:rPr lang="sv-SE" dirty="0"/>
              <a:t>samverkan</a:t>
            </a:r>
            <a:r>
              <a:rPr lang="en-GB" dirty="0"/>
              <a:t> </a:t>
            </a:r>
            <a:endParaRPr lang="en-SE" dirty="0"/>
          </a:p>
        </p:txBody>
      </p:sp>
      <p:sp>
        <p:nvSpPr>
          <p:cNvPr id="3" name="Content Placeholder 2">
            <a:extLst>
              <a:ext uri="{FF2B5EF4-FFF2-40B4-BE49-F238E27FC236}">
                <a16:creationId xmlns:a16="http://schemas.microsoft.com/office/drawing/2014/main" id="{AF5715D2-D04D-B457-ABAC-B6321F9A65A5}"/>
              </a:ext>
            </a:extLst>
          </p:cNvPr>
          <p:cNvSpPr>
            <a:spLocks noGrp="1"/>
          </p:cNvSpPr>
          <p:nvPr>
            <p:ph idx="1"/>
          </p:nvPr>
        </p:nvSpPr>
        <p:spPr/>
        <p:txBody>
          <a:bodyPr>
            <a:normAutofit fontScale="92500" lnSpcReduction="20000"/>
          </a:bodyPr>
          <a:lstStyle/>
          <a:p>
            <a:pPr algn="just">
              <a:lnSpc>
                <a:spcPct val="107000"/>
              </a:lnSpc>
            </a:pPr>
            <a:r>
              <a:rPr lang="sv" sz="1800" kern="100" dirty="0">
                <a:effectLst/>
                <a:latin typeface="Calibri" panose="020F0502020204030204" pitchFamily="34" charset="0"/>
                <a:ea typeface="Calibri" panose="020F0502020204030204" pitchFamily="34" charset="0"/>
                <a:cs typeface="Times New Roman" panose="02020603050405020304" pitchFamily="18" charset="0"/>
              </a:rPr>
              <a:t>Frågor som rör sekrettess mellan och inom organisationer. </a:t>
            </a:r>
          </a:p>
          <a:p>
            <a:pPr algn="just">
              <a:lnSpc>
                <a:spcPct val="107000"/>
              </a:lnSpc>
            </a:pPr>
            <a:r>
              <a:rPr lang="sv" sz="1800" kern="100" dirty="0">
                <a:effectLst/>
                <a:latin typeface="Calibri" panose="020F0502020204030204" pitchFamily="34" charset="0"/>
                <a:ea typeface="Calibri" panose="020F0502020204030204" pitchFamily="34" charset="0"/>
                <a:cs typeface="Times New Roman" panose="02020603050405020304" pitchFamily="18" charset="0"/>
              </a:rPr>
              <a:t>Att inte få tag på information på grund av att man saknar behörighet. </a:t>
            </a:r>
            <a:endParaRPr lang="en-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sv" sz="1800" kern="100" dirty="0">
                <a:effectLst/>
                <a:latin typeface="Calibri" panose="020F0502020204030204" pitchFamily="34" charset="0"/>
                <a:ea typeface="Calibri" panose="020F0502020204030204" pitchFamily="34" charset="0"/>
                <a:cs typeface="Times New Roman" panose="02020603050405020304" pitchFamily="18" charset="0"/>
              </a:rPr>
              <a:t>Problem med postgång och att man inte kan skicka via epost då det saknas krypterade program. </a:t>
            </a:r>
            <a:endParaRPr lang="en-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sv" sz="1800" kern="100" dirty="0">
                <a:effectLst/>
                <a:latin typeface="Calibri" panose="020F0502020204030204" pitchFamily="34" charset="0"/>
                <a:ea typeface="Calibri" panose="020F0502020204030204" pitchFamily="34" charset="0"/>
                <a:cs typeface="Times New Roman" panose="02020603050405020304" pitchFamily="18" charset="0"/>
              </a:rPr>
              <a:t>Möten över internet och problem med Skype – kan vara både möjliggörande och ett hinder.  </a:t>
            </a:r>
            <a:endParaRPr lang="en-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v" sz="1800" kern="100" dirty="0">
                <a:effectLst/>
                <a:latin typeface="Calibri" panose="020F0502020204030204" pitchFamily="34" charset="0"/>
                <a:ea typeface="Calibri" panose="020F0502020204030204" pitchFamily="34" charset="0"/>
                <a:cs typeface="Times New Roman" panose="02020603050405020304" pitchFamily="18" charset="0"/>
              </a:rPr>
              <a:t>Vilka resurser som finns tillgängliga – särskilt ett problem för de som arbetar på mindre orter. </a:t>
            </a:r>
          </a:p>
          <a:p>
            <a:pPr algn="just">
              <a:lnSpc>
                <a:spcPct val="107000"/>
              </a:lnSpc>
              <a:spcAft>
                <a:spcPts val="800"/>
              </a:spcAft>
            </a:pPr>
            <a:r>
              <a:rPr lang="sv" sz="1800" kern="100" dirty="0">
                <a:latin typeface="Calibri" panose="020F0502020204030204" pitchFamily="34" charset="0"/>
                <a:ea typeface="Calibri" panose="020F0502020204030204" pitchFamily="34" charset="0"/>
                <a:cs typeface="Times New Roman" panose="02020603050405020304" pitchFamily="18" charset="0"/>
              </a:rPr>
              <a:t>Omorganisationer som inte beaktar samverkan. </a:t>
            </a:r>
          </a:p>
          <a:p>
            <a:pPr algn="just">
              <a:lnSpc>
                <a:spcPct val="107000"/>
              </a:lnSpc>
              <a:spcAft>
                <a:spcPts val="800"/>
              </a:spcAft>
            </a:pPr>
            <a:r>
              <a:rPr lang="sv" sz="1800" kern="100" dirty="0">
                <a:latin typeface="Calibri" panose="020F0502020204030204" pitchFamily="34" charset="0"/>
                <a:ea typeface="Calibri" panose="020F0502020204030204" pitchFamily="34" charset="0"/>
                <a:cs typeface="Times New Roman" panose="02020603050405020304" pitchFamily="18" charset="0"/>
              </a:rPr>
              <a:t>Hög personalomsättning på vissa arbetsplatser vilket gör att kunskapsnivån är lägre hos de som är nya. </a:t>
            </a:r>
          </a:p>
          <a:p>
            <a:pPr algn="just">
              <a:lnSpc>
                <a:spcPct val="107000"/>
              </a:lnSpc>
              <a:spcAft>
                <a:spcPts val="800"/>
              </a:spcAft>
            </a:pPr>
            <a:r>
              <a:rPr lang="sv" sz="1800" kern="100" dirty="0">
                <a:effectLst/>
                <a:latin typeface="Calibri" panose="020F0502020204030204" pitchFamily="34" charset="0"/>
                <a:ea typeface="Calibri" panose="020F0502020204030204" pitchFamily="34" charset="0"/>
                <a:cs typeface="Times New Roman" panose="02020603050405020304" pitchFamily="18" charset="0"/>
              </a:rPr>
              <a:t>En hög arbetsbelastning internt som gör att man måste prioritera – samverkan kan då prioriteras bort. </a:t>
            </a:r>
          </a:p>
          <a:p>
            <a:pPr algn="just">
              <a:lnSpc>
                <a:spcPct val="107000"/>
              </a:lnSpc>
              <a:spcAft>
                <a:spcPts val="800"/>
              </a:spcAft>
            </a:pPr>
            <a:r>
              <a:rPr lang="sv" sz="1800" kern="100" dirty="0">
                <a:latin typeface="Calibri" panose="020F0502020204030204" pitchFamily="34" charset="0"/>
                <a:ea typeface="Calibri" panose="020F0502020204030204" pitchFamily="34" charset="0"/>
                <a:cs typeface="Times New Roman" panose="02020603050405020304" pitchFamily="18" charset="0"/>
              </a:rPr>
              <a:t>Chefer som inte visar intresse för samverkan. </a:t>
            </a:r>
            <a:endParaRPr lang="en-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sv"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S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SE" dirty="0"/>
          </a:p>
        </p:txBody>
      </p:sp>
    </p:spTree>
    <p:extLst>
      <p:ext uri="{BB962C8B-B14F-4D97-AF65-F5344CB8AC3E}">
        <p14:creationId xmlns:p14="http://schemas.microsoft.com/office/powerpoint/2010/main" val="4028690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2312</Words>
  <Application>Microsoft Office PowerPoint</Application>
  <PresentationFormat>Widescreen</PresentationFormat>
  <Paragraphs>79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Lato</vt:lpstr>
      <vt:lpstr>Times New Roman</vt:lpstr>
      <vt:lpstr>Office Theme</vt:lpstr>
      <vt:lpstr>Perspektiv på Arenasamverkan</vt:lpstr>
      <vt:lpstr>Bakgrund </vt:lpstr>
      <vt:lpstr>En kvalitativ intervjustudie </vt:lpstr>
      <vt:lpstr>Intervjustudiens syfte och genomförande: </vt:lpstr>
      <vt:lpstr>Generella observationer</vt:lpstr>
      <vt:lpstr>Olika logiker som krockar och måste hanteras  </vt:lpstr>
      <vt:lpstr>Samverkans betydelse </vt:lpstr>
      <vt:lpstr>PowerPoint Presentation</vt:lpstr>
      <vt:lpstr>Hinder för samverkan </vt:lpstr>
      <vt:lpstr>PowerPoint Presentation</vt:lpstr>
      <vt:lpstr>Att mäta framgång </vt:lpstr>
      <vt:lpstr>PowerPoint Presentation</vt:lpstr>
      <vt:lpstr>Hållbara lösningar för individen? </vt:lpstr>
      <vt:lpstr>PowerPoint Presentation</vt:lpstr>
      <vt:lpstr>PowerPoint Presentation</vt:lpstr>
      <vt:lpstr>Vägar framåt</vt:lpstr>
      <vt:lpstr>PowerPoint Presentation</vt:lpstr>
      <vt:lpstr>Slutsatser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Perspektiv på Arenasamverkan</dc:title>
  <dc:creator>Tove Samzelius</dc:creator>
  <cp:lastModifiedBy>Tove Samzelius</cp:lastModifiedBy>
  <cp:revision>1</cp:revision>
  <dcterms:created xsi:type="dcterms:W3CDTF">2024-02-08T15:47:52Z</dcterms:created>
  <dcterms:modified xsi:type="dcterms:W3CDTF">2024-02-09T08:09:10Z</dcterms:modified>
</cp:coreProperties>
</file>