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719" r:id="rId2"/>
    <p:sldMasterId id="2147483736" r:id="rId3"/>
  </p:sldMasterIdLst>
  <p:notesMasterIdLst>
    <p:notesMasterId r:id="rId12"/>
  </p:notesMasterIdLst>
  <p:handoutMasterIdLst>
    <p:handoutMasterId r:id="rId13"/>
  </p:handoutMasterIdLst>
  <p:sldIdLst>
    <p:sldId id="287" r:id="rId4"/>
    <p:sldId id="1448943777" r:id="rId5"/>
    <p:sldId id="1448943778" r:id="rId6"/>
    <p:sldId id="256" r:id="rId7"/>
    <p:sldId id="257" r:id="rId8"/>
    <p:sldId id="1448943776" r:id="rId9"/>
    <p:sldId id="1448943800" r:id="rId10"/>
    <p:sldId id="3912" r:id="rId11"/>
  </p:sldIdLst>
  <p:sldSz cx="9144000" cy="5143500" type="screen16x9"/>
  <p:notesSz cx="6858000" cy="9144000"/>
  <p:custDataLst>
    <p:tags r:id="rId14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Bosticco" initials="GB" lastIdx="1" clrIdx="0">
    <p:extLst>
      <p:ext uri="{19B8F6BF-5375-455C-9EA6-DF929625EA0E}">
        <p15:presenceInfo xmlns:p15="http://schemas.microsoft.com/office/powerpoint/2012/main" userId="S::gabriella.bosticco@arbetsformedlingen.se::5f916e46-5a3c-48df-afdb-b716a452dcb0" providerId="AD"/>
      </p:ext>
    </p:extLst>
  </p:cmAuthor>
  <p:cmAuthor id="2" name="Erik Haglund" initials="EH" lastIdx="20" clrIdx="1">
    <p:extLst>
      <p:ext uri="{19B8F6BF-5375-455C-9EA6-DF929625EA0E}">
        <p15:presenceInfo xmlns:p15="http://schemas.microsoft.com/office/powerpoint/2012/main" userId="S::erik.haglund@arbetsformedlingen.se::583ced07-39a2-4a55-aa91-1eaad2c06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A"/>
    <a:srgbClr val="EAF2D8"/>
    <a:srgbClr val="DA5187"/>
    <a:srgbClr val="D43372"/>
    <a:srgbClr val="BAD781"/>
    <a:srgbClr val="A5CB5A"/>
    <a:srgbClr val="95C23D"/>
    <a:srgbClr val="595994"/>
    <a:srgbClr val="262673"/>
    <a:srgbClr val="E3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6"/>
  </p:normalViewPr>
  <p:slideViewPr>
    <p:cSldViewPr snapToGrid="0">
      <p:cViewPr varScale="1">
        <p:scale>
          <a:sx n="101" d="100"/>
          <a:sy n="101" d="100"/>
        </p:scale>
        <p:origin x="950" y="72"/>
      </p:cViewPr>
      <p:guideLst>
        <p:guide orient="horz" pos="1711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04B-E651-4647-A300-2AFAE441B118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053-A168-41C7-8F57-9601F9EF86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Frågor som känns angelägna att diskutera tillsammans: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vad händer just nu inom AF i länet som berör samverkan? 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vad innebär ansvaret för "relationell infrastruktur" (citat Emil Johansson, AF)?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hur ska man jobba i den nya regionala enheten där </a:t>
            </a:r>
            <a:r>
              <a:rPr lang="sv-SE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</a:t>
            </a:r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Mats Frennvall ingår?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hur kan samarbetet med FIA, SE-/IPS-coacher m.fl. om lönebidrag och andra lönestöd förbättras?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 hur kan Arenasamverkan och samarbetet med basverksamheterna utvecklas?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under vilka förutsättningar kan AF i fortsättningen bedöma att samverkansinsats (</a:t>
            </a:r>
            <a:r>
              <a:rPr lang="sv-SE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inkl</a:t>
            </a:r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ESF-projekt) är rätt väg istället för upphandlad leverantör?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hur kommer upphandling av </a:t>
            </a:r>
            <a:r>
              <a:rPr lang="sv-SE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rehabtjänster</a:t>
            </a:r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att påverka arbetet med </a:t>
            </a:r>
            <a:r>
              <a:rPr lang="sv-SE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Finsams</a:t>
            </a:r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målgrupper och pågående gemensamma insatser?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formuleras de upphandlingarna och avtalen så att lokala </a:t>
            </a:r>
            <a:r>
              <a:rPr lang="sv-SE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arbetsintegrerande</a:t>
            </a:r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företag och ideell sektor uppmuntras komma med som leverantörer? 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vad kan vi i förbunden göra mer för att bistå i arbetet att bryta långtidsarbetslösheten?</a:t>
            </a:r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1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Logotyp Arbetsförmedlingen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290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1208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2B5A4ED3-FEB3-47EA-BE93-5E7081E13E7D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9687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72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7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21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07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03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884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9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0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22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8BFF9-D890-47B8-8C03-7523D5AB7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539320-BAC0-4D24-A1AD-6FB000097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D70948-42BE-4379-A33F-3E800CE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61D846-0E51-441E-9D60-3D97061E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2A378A-0C40-4CF8-87E2-FDD53803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05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FC4220-BA8B-422C-8CFA-8FB21E9A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072F7E-EA82-4697-AD4D-0A28C6CB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F9C-FDE9-4280-A8CC-2B12C17C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7B246-CFF6-4279-93DF-9E819BFF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9A6F41-25B2-4D60-B824-B0B004B1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777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33773-C85A-4D7D-AD27-85664CA6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E671FA-D7E2-48BD-9462-C7CE1B55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EF0DF6-E131-47CC-9F76-8AD15C60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574E54-7541-4606-82EE-81835FDC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D94D5A-E6F0-4345-8E65-75600346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360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44C53F-9130-40E8-ADC6-9C72B8CA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12068F-5EC3-44CC-9054-BABC7510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0F7D56-4971-4374-AB37-B1C8ACFCD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41BC5-E623-4071-A32F-0C9AC472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FD0F40-0255-4BFB-95A6-509AE134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83714B-3C2F-4B73-B2EC-9A3135F3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3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72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B296F-DC58-4601-B248-29437D44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5AEA15-DFC2-4468-8F8D-B7F89D1D8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A27FEC-2615-46F1-AAAD-0D8E65D7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EBB438E-D66B-49BA-ABB3-6137DF37F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19AC2C-B528-4804-9DFB-6D57FA2D4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7A38B0-33C7-4A3A-B6FA-87C252F2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C3077D4-44F2-492B-8077-5E42E14E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91589F-7713-46F3-B645-DC21C27D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292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B3A9A4-D3A0-4E11-99A6-90342C81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CCA54C-AD39-4F88-9ABF-4B94DAC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0F3DAF-5030-4E98-B355-31995870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A6C60B-F547-4637-99B1-0CB4937D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588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D537D89-CFD7-49D7-9E45-679A3B55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32106D-C871-44DF-AFFF-ACCB762C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3F0E62-CA89-488E-98ED-ADDE23FD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173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F4C93-B3B8-42F6-A6F6-542CB001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559678-4C61-419D-A7F2-3DF3B210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2EB25F-659F-4A7F-AEE0-D52FD7ED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3DF570-856B-419E-A650-FF955002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042460-1879-4F66-A50D-94417BA9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1543D6-6221-46CD-98A4-7BB06948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57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B602A-5A3C-433C-85B5-87B4762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26C7685-C3CC-4358-9CF9-0579F5A2C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2EB5D1-F51C-444C-B41C-FB2E0B640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A73F15-254C-473A-884F-557B31FD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426EE7-304F-4280-BCE0-42101421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914C4F-C7E8-4454-8275-02CF338C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297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2B32C-15A5-45AD-B8D6-9D4629FF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DF308B-DF29-4A7F-8BD5-D8EC503B9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404D92-2EDB-4D7A-8B56-56A05C4C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1B672C-F214-4083-8FE7-671AAF54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B691D9-4819-40AC-B93F-DC28633D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245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D6A4D-BE88-4C9D-B7D4-D6945193D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638D5A-1781-45D8-8143-6DA84F8F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F2B7A6-A481-4DC5-B917-B441F8DB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7779A5-3BD9-452A-B3F9-95883930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BA539B-526C-4E63-AA8D-97602400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94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14665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8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2" r:id="rId3"/>
    <p:sldLayoutId id="2147483730" r:id="rId4"/>
    <p:sldLayoutId id="2147483704" r:id="rId5"/>
    <p:sldLayoutId id="2147483706" r:id="rId6"/>
    <p:sldLayoutId id="2147483717" r:id="rId7"/>
    <p:sldLayoutId id="2147483718" r:id="rId8"/>
    <p:sldLayoutId id="2147483711" r:id="rId9"/>
    <p:sldLayoutId id="2147483716" r:id="rId10"/>
    <p:sldLayoutId id="2147483708" r:id="rId11"/>
    <p:sldLayoutId id="2147483712" r:id="rId12"/>
    <p:sldLayoutId id="2147483731" r:id="rId13"/>
    <p:sldLayoutId id="2147483735" r:id="rId14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6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  <p:sldLayoutId id="2147483734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DC84EE-F6E3-424F-B5EC-CF7FB0A0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6A78C-2257-40D3-AA2E-093D72AB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41626B-7A37-4897-B950-986EC7AFB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D022-655E-47DC-ACFD-9525E96797F0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3855FF-726E-4F8E-A095-D61D1BFA3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2FBBAE-ED12-4A07-915E-31E1FEC3C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75B6-F493-461B-BE52-3D0FB6136D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3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Titelbild, ">
            <a:extLst>
              <a:ext uri="{FF2B5EF4-FFF2-40B4-BE49-F238E27FC236}">
                <a16:creationId xmlns:a16="http://schemas.microsoft.com/office/drawing/2014/main" id="{9331C290-1AF2-CC40-A514-B0F588733F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r="845"/>
          <a:stretch/>
        </p:blipFill>
        <p:spPr>
          <a:xfrm>
            <a:off x="141288" y="-43543"/>
            <a:ext cx="9002712" cy="462736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3117860"/>
            <a:ext cx="5328000" cy="7560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Medlemssamråd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59" y="3875680"/>
            <a:ext cx="5328000" cy="756000"/>
          </a:xfrm>
          <a:solidFill>
            <a:srgbClr val="00005A"/>
          </a:solidFill>
        </p:spPr>
        <p:txBody>
          <a:bodyPr/>
          <a:lstStyle/>
          <a:p>
            <a:r>
              <a:rPr lang="en-US" altLang="sv-SE" dirty="0" err="1"/>
              <a:t>Februari</a:t>
            </a:r>
            <a:r>
              <a:rPr lang="en-US" altLang="sv-SE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2266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09C60-AE2C-4183-ABA2-2A07B6F8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5" y="1093928"/>
            <a:ext cx="1387529" cy="675000"/>
          </a:xfrm>
        </p:spPr>
        <p:txBody>
          <a:bodyPr/>
          <a:lstStyle/>
          <a:p>
            <a:r>
              <a:rPr lang="sv-SE" sz="1800" dirty="0"/>
              <a:t>Andel inskrivna arbetslösa av registrerad arbetskraft (%)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Januari 2022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66FE54-D507-4ADC-A9BA-4A0CDCF2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89"/>
            <a:ext cx="5688832" cy="49303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DC3027D-A9E6-4DA6-B32A-BC80BE552409}"/>
              </a:ext>
            </a:extLst>
          </p:cNvPr>
          <p:cNvSpPr txBox="1"/>
          <p:nvPr/>
        </p:nvSpPr>
        <p:spPr>
          <a:xfrm>
            <a:off x="4252111" y="4385806"/>
            <a:ext cx="2474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Riket: 7,3% </a:t>
            </a:r>
            <a:r>
              <a:rPr lang="sv-SE" dirty="0">
                <a:solidFill>
                  <a:srgbClr val="00B050"/>
                </a:solidFill>
              </a:rPr>
              <a:t>(-1,5)</a:t>
            </a:r>
          </a:p>
          <a:p>
            <a:r>
              <a:rPr lang="sv-SE" dirty="0"/>
              <a:t>Jönköpings län: 5,8% </a:t>
            </a:r>
            <a:r>
              <a:rPr lang="sv-SE" dirty="0">
                <a:solidFill>
                  <a:srgbClr val="00B050"/>
                </a:solidFill>
              </a:rPr>
              <a:t>(-1,7)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1EDEF35-902E-47B0-9990-C8E248FF9E4D}"/>
              </a:ext>
            </a:extLst>
          </p:cNvPr>
          <p:cNvSpPr txBox="1"/>
          <p:nvPr/>
        </p:nvSpPr>
        <p:spPr>
          <a:xfrm>
            <a:off x="3628569" y="1319248"/>
            <a:ext cx="56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6,4%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(-1,0)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BA9F42E-BB6E-4B99-90FA-3DD1ACD0AFBF}"/>
              </a:ext>
            </a:extLst>
          </p:cNvPr>
          <p:cNvSpPr txBox="1"/>
          <p:nvPr/>
        </p:nvSpPr>
        <p:spPr>
          <a:xfrm>
            <a:off x="1589313" y="3202869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4,5%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(-2,3)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4B5BEC6-D476-4200-B111-8960FEA90081}"/>
              </a:ext>
            </a:extLst>
          </p:cNvPr>
          <p:cNvSpPr txBox="1"/>
          <p:nvPr/>
        </p:nvSpPr>
        <p:spPr>
          <a:xfrm>
            <a:off x="1589313" y="978512"/>
            <a:ext cx="56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4,9%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(-1,0)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4807E14-F362-430B-B3F3-045A82A6C97F}"/>
              </a:ext>
            </a:extLst>
          </p:cNvPr>
          <p:cNvSpPr txBox="1"/>
          <p:nvPr/>
        </p:nvSpPr>
        <p:spPr>
          <a:xfrm>
            <a:off x="2039256" y="1149098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3,2%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(-1,3)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03F2B9C-A9D3-4AA7-9797-B32D89C6267A}"/>
              </a:ext>
            </a:extLst>
          </p:cNvPr>
          <p:cNvSpPr txBox="1"/>
          <p:nvPr/>
        </p:nvSpPr>
        <p:spPr>
          <a:xfrm>
            <a:off x="916309" y="3804066"/>
            <a:ext cx="67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5,8%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(-2,5</a:t>
            </a:r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11FD26D-C2E2-4E44-B8F5-EA3BA50D87A5}"/>
              </a:ext>
            </a:extLst>
          </p:cNvPr>
          <p:cNvSpPr txBox="1"/>
          <p:nvPr/>
        </p:nvSpPr>
        <p:spPr>
          <a:xfrm>
            <a:off x="2270911" y="2741277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(-1,8)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3E96C3D-3863-4D95-ABD0-626218A77959}"/>
              </a:ext>
            </a:extLst>
          </p:cNvPr>
          <p:cNvSpPr txBox="1"/>
          <p:nvPr/>
        </p:nvSpPr>
        <p:spPr>
          <a:xfrm>
            <a:off x="2270911" y="1829771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5,4%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(-1,3)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7126EF0-792D-479B-B534-788EAF4F20CD}"/>
              </a:ext>
            </a:extLst>
          </p:cNvPr>
          <p:cNvSpPr txBox="1"/>
          <p:nvPr/>
        </p:nvSpPr>
        <p:spPr>
          <a:xfrm>
            <a:off x="3236685" y="2186708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8,4%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(-2,2)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CD59EC1-5933-4831-BE10-0E7A2E041980}"/>
              </a:ext>
            </a:extLst>
          </p:cNvPr>
          <p:cNvSpPr txBox="1"/>
          <p:nvPr/>
        </p:nvSpPr>
        <p:spPr>
          <a:xfrm>
            <a:off x="2057589" y="3971786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5,1%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(-1,8)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CF5217-C78D-4E17-AA8F-D776A9135FCC}"/>
              </a:ext>
            </a:extLst>
          </p:cNvPr>
          <p:cNvSpPr txBox="1"/>
          <p:nvPr/>
        </p:nvSpPr>
        <p:spPr>
          <a:xfrm>
            <a:off x="3350506" y="3398739"/>
            <a:ext cx="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7,3%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(-2,2)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32DD703-9898-4505-AD0E-EF204F2CC73C}"/>
              </a:ext>
            </a:extLst>
          </p:cNvPr>
          <p:cNvSpPr txBox="1"/>
          <p:nvPr/>
        </p:nvSpPr>
        <p:spPr>
          <a:xfrm>
            <a:off x="4252111" y="3072513"/>
            <a:ext cx="56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6,1%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(-1,5)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C84043E-4AE5-48EC-8585-7412857C9A76}"/>
              </a:ext>
            </a:extLst>
          </p:cNvPr>
          <p:cNvSpPr txBox="1"/>
          <p:nvPr/>
        </p:nvSpPr>
        <p:spPr>
          <a:xfrm>
            <a:off x="4365361" y="2314492"/>
            <a:ext cx="66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6,6%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(-1,5)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951E848-8E93-47E5-A541-EC3047D80C37}"/>
              </a:ext>
            </a:extLst>
          </p:cNvPr>
          <p:cNvSpPr txBox="1"/>
          <p:nvPr/>
        </p:nvSpPr>
        <p:spPr>
          <a:xfrm>
            <a:off x="3791037" y="714009"/>
            <a:ext cx="46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7,9%</a:t>
            </a:r>
          </a:p>
          <a:p>
            <a:r>
              <a:rPr lang="sv-SE" sz="900" b="1" dirty="0">
                <a:solidFill>
                  <a:srgbClr val="00B050"/>
                </a:solidFill>
              </a:rPr>
              <a:t>(-2,8)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3D5DFFE-55C8-48FA-BCCD-77FB4E060C92}"/>
              </a:ext>
            </a:extLst>
          </p:cNvPr>
          <p:cNvSpPr txBox="1"/>
          <p:nvPr/>
        </p:nvSpPr>
        <p:spPr>
          <a:xfrm>
            <a:off x="152688" y="258710"/>
            <a:ext cx="1110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Inom parantes: förändring jmf med samma period 2021</a:t>
            </a:r>
          </a:p>
        </p:txBody>
      </p:sp>
    </p:spTree>
    <p:extLst>
      <p:ext uri="{BB962C8B-B14F-4D97-AF65-F5344CB8AC3E}">
        <p14:creationId xmlns:p14="http://schemas.microsoft.com/office/powerpoint/2010/main" val="403534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717461A-61F3-4D2E-8B1B-099AEDC3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08623"/>
            <a:ext cx="4429125" cy="203358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9226C0-114C-434F-B422-CA61BC05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561975"/>
            <a:ext cx="4410075" cy="20097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7E93028-AB63-4393-98F9-30296A784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9" y="3034820"/>
            <a:ext cx="4195852" cy="193933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76F049E-B27B-4FFC-A007-F550E8CC8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579" y="3034820"/>
            <a:ext cx="4410075" cy="2007608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51B9B52-7AC1-4A92-84C4-8771F011286E}"/>
              </a:ext>
            </a:extLst>
          </p:cNvPr>
          <p:cNvSpPr txBox="1"/>
          <p:nvPr/>
        </p:nvSpPr>
        <p:spPr>
          <a:xfrm>
            <a:off x="3150850" y="2755240"/>
            <a:ext cx="2685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Funktionsnedsatta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1896460-A111-449A-9FC8-4CD46B89B8BF}"/>
              </a:ext>
            </a:extLst>
          </p:cNvPr>
          <p:cNvSpPr txBox="1"/>
          <p:nvPr/>
        </p:nvSpPr>
        <p:spPr>
          <a:xfrm>
            <a:off x="3229427" y="228444"/>
            <a:ext cx="2685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Samtliga</a:t>
            </a:r>
          </a:p>
        </p:txBody>
      </p:sp>
    </p:spTree>
    <p:extLst>
      <p:ext uri="{BB962C8B-B14F-4D97-AF65-F5344CB8AC3E}">
        <p14:creationId xmlns:p14="http://schemas.microsoft.com/office/powerpoint/2010/main" val="58351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6C8967-F62C-457B-A689-72DC578A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72848"/>
            <a:ext cx="3968750" cy="183554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387AF47-288D-40E9-8B55-611094BE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" y="872848"/>
            <a:ext cx="3968750" cy="183554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E6ADCFE-19D0-48E9-947E-6028892A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56" y="3005518"/>
            <a:ext cx="3733907" cy="169907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ED8DD3C-2052-494F-BC25-B361BE8D8E46}"/>
              </a:ext>
            </a:extLst>
          </p:cNvPr>
          <p:cNvSpPr txBox="1"/>
          <p:nvPr/>
        </p:nvSpPr>
        <p:spPr>
          <a:xfrm>
            <a:off x="328755" y="2749094"/>
            <a:ext cx="15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prstClr val="black"/>
                </a:solidFill>
                <a:latin typeface="Calibri" panose="020F0502020204030204"/>
              </a:rPr>
              <a:t>Ungdomar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8FEABEC-C3F1-4966-8152-FFD2ADA41854}"/>
              </a:ext>
            </a:extLst>
          </p:cNvPr>
          <p:cNvSpPr txBox="1"/>
          <p:nvPr/>
        </p:nvSpPr>
        <p:spPr>
          <a:xfrm>
            <a:off x="651081" y="3810727"/>
            <a:ext cx="9331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350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Kvinnor 148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Män 202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B2C6322-1518-4E06-9C19-C79D821B5B14}"/>
              </a:ext>
            </a:extLst>
          </p:cNvPr>
          <p:cNvSpPr txBox="1"/>
          <p:nvPr/>
        </p:nvSpPr>
        <p:spPr>
          <a:xfrm>
            <a:off x="4572000" y="618933"/>
            <a:ext cx="15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prstClr val="black"/>
                </a:solidFill>
                <a:latin typeface="Calibri" panose="020F0502020204030204"/>
              </a:rPr>
              <a:t>Samtliga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DBF13D9-2788-45DE-91AB-ED921B79C403}"/>
              </a:ext>
            </a:extLst>
          </p:cNvPr>
          <p:cNvSpPr txBox="1"/>
          <p:nvPr/>
        </p:nvSpPr>
        <p:spPr>
          <a:xfrm>
            <a:off x="186944" y="617678"/>
            <a:ext cx="15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prstClr val="black"/>
                </a:solidFill>
                <a:latin typeface="Calibri" panose="020F0502020204030204"/>
              </a:rPr>
              <a:t>Samtliga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DBE8BC5-CC0A-459D-A4B3-E897BBAB911C}"/>
              </a:ext>
            </a:extLst>
          </p:cNvPr>
          <p:cNvSpPr txBox="1"/>
          <p:nvPr/>
        </p:nvSpPr>
        <p:spPr>
          <a:xfrm>
            <a:off x="4921329" y="1510801"/>
            <a:ext cx="8531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4 790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Kvinnor 2 557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Män 2 233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6A28086-BE3A-42A3-BAD3-488CDF9B4C10}"/>
              </a:ext>
            </a:extLst>
          </p:cNvPr>
          <p:cNvSpPr txBox="1"/>
          <p:nvPr/>
        </p:nvSpPr>
        <p:spPr>
          <a:xfrm>
            <a:off x="598503" y="1757871"/>
            <a:ext cx="8211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10 408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Kvinnor 5 269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Män 5 139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924C511-0D6B-4456-8A0F-D7F265BF8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62310"/>
            <a:ext cx="3968750" cy="1834368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BF5B94E5-1C08-4A10-935F-416A01E48E87}"/>
              </a:ext>
            </a:extLst>
          </p:cNvPr>
          <p:cNvSpPr txBox="1"/>
          <p:nvPr/>
        </p:nvSpPr>
        <p:spPr>
          <a:xfrm>
            <a:off x="4572000" y="2708395"/>
            <a:ext cx="187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prstClr val="black"/>
                </a:solidFill>
                <a:latin typeface="Calibri" panose="020F0502020204030204"/>
              </a:rPr>
              <a:t>Förgymnasial utbildning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1580709-7CCC-43F0-8A3F-C17D9B29A1C3}"/>
              </a:ext>
            </a:extLst>
          </p:cNvPr>
          <p:cNvSpPr txBox="1"/>
          <p:nvPr/>
        </p:nvSpPr>
        <p:spPr>
          <a:xfrm>
            <a:off x="4944189" y="3879493"/>
            <a:ext cx="91940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2 169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Kvinnor 1 211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Män 958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38EEADC-1F7C-4D84-935C-30794F9E6C94}"/>
              </a:ext>
            </a:extLst>
          </p:cNvPr>
          <p:cNvSpPr txBox="1"/>
          <p:nvPr/>
        </p:nvSpPr>
        <p:spPr>
          <a:xfrm>
            <a:off x="3003804" y="79434"/>
            <a:ext cx="2859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b="1" dirty="0">
                <a:solidFill>
                  <a:srgbClr val="002060"/>
                </a:solidFill>
                <a:latin typeface="Calibri" panose="020F0502020204030204"/>
              </a:rPr>
              <a:t>Jönköpings län</a:t>
            </a:r>
          </a:p>
        </p:txBody>
      </p:sp>
    </p:spTree>
    <p:extLst>
      <p:ext uri="{BB962C8B-B14F-4D97-AF65-F5344CB8AC3E}">
        <p14:creationId xmlns:p14="http://schemas.microsoft.com/office/powerpoint/2010/main" val="244217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2180676-72DC-4F3A-8CE1-63B97A06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7" y="999411"/>
            <a:ext cx="3469605" cy="157234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4A173E3-4D69-479D-85D6-1D2B961D88E1}"/>
              </a:ext>
            </a:extLst>
          </p:cNvPr>
          <p:cNvSpPr txBox="1"/>
          <p:nvPr/>
        </p:nvSpPr>
        <p:spPr>
          <a:xfrm>
            <a:off x="315039" y="745495"/>
            <a:ext cx="152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prstClr val="black"/>
                </a:solidFill>
                <a:latin typeface="Calibri" panose="020F0502020204030204"/>
              </a:rPr>
              <a:t>Funktionsnedsatta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6D7B72B-D4AD-411B-ABAF-226154AACAE8}"/>
              </a:ext>
            </a:extLst>
          </p:cNvPr>
          <p:cNvSpPr txBox="1"/>
          <p:nvPr/>
        </p:nvSpPr>
        <p:spPr>
          <a:xfrm>
            <a:off x="609719" y="1716751"/>
            <a:ext cx="9331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1 232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Kvinnor 637</a:t>
            </a:r>
          </a:p>
          <a:p>
            <a:r>
              <a:rPr lang="sv-SE" sz="750" dirty="0">
                <a:solidFill>
                  <a:prstClr val="black"/>
                </a:solidFill>
                <a:latin typeface="Calibri" panose="020F0502020204030204"/>
              </a:rPr>
              <a:t>Män 595</a:t>
            </a:r>
          </a:p>
        </p:txBody>
      </p:sp>
    </p:spTree>
    <p:extLst>
      <p:ext uri="{BB962C8B-B14F-4D97-AF65-F5344CB8AC3E}">
        <p14:creationId xmlns:p14="http://schemas.microsoft.com/office/powerpoint/2010/main" val="95508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C74A8-1B06-4C46-9434-A2E988EB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5" y="332512"/>
            <a:ext cx="7422784" cy="675000"/>
          </a:xfrm>
        </p:spPr>
        <p:txBody>
          <a:bodyPr/>
          <a:lstStyle/>
          <a:p>
            <a:r>
              <a:rPr lang="sv-SE" dirty="0"/>
              <a:t>Vad händer…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48AFB5-85BB-457D-A663-59304FA2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89" y="1366759"/>
            <a:ext cx="7421825" cy="3402812"/>
          </a:xfrm>
        </p:spPr>
        <p:txBody>
          <a:bodyPr/>
          <a:lstStyle/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				</a:t>
            </a:r>
          </a:p>
          <a:p>
            <a:pPr marL="0" indent="0">
              <a:buNone/>
            </a:pPr>
            <a:r>
              <a:rPr lang="sv-SE" sz="1400" dirty="0"/>
              <a:t>					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BF0DCAC2-062B-4027-B9A1-D245F9947A12}"/>
              </a:ext>
            </a:extLst>
          </p:cNvPr>
          <p:cNvSpPr/>
          <p:nvPr/>
        </p:nvSpPr>
        <p:spPr>
          <a:xfrm>
            <a:off x="647363" y="2168665"/>
            <a:ext cx="8257151" cy="403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B044BAE-4762-4676-A811-B4BD9EBC68B4}"/>
              </a:ext>
            </a:extLst>
          </p:cNvPr>
          <p:cNvCxnSpPr>
            <a:cxnSpLocks/>
          </p:cNvCxnSpPr>
          <p:nvPr/>
        </p:nvCxnSpPr>
        <p:spPr>
          <a:xfrm>
            <a:off x="1680767" y="2016586"/>
            <a:ext cx="0" cy="744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9DD432B7-90EA-44F8-B290-1EE9187A8E15}"/>
              </a:ext>
            </a:extLst>
          </p:cNvPr>
          <p:cNvSpPr txBox="1"/>
          <p:nvPr/>
        </p:nvSpPr>
        <p:spPr>
          <a:xfrm>
            <a:off x="1434101" y="1707630"/>
            <a:ext cx="11166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2022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16CB5FB-82A6-4038-AAB0-A7A07EDBDDEB}"/>
              </a:ext>
            </a:extLst>
          </p:cNvPr>
          <p:cNvSpPr txBox="1"/>
          <p:nvPr/>
        </p:nvSpPr>
        <p:spPr>
          <a:xfrm>
            <a:off x="173666" y="2629324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Dec</a:t>
            </a:r>
          </a:p>
          <a:p>
            <a:r>
              <a:rPr lang="sv-SE" sz="1200" i="1" dirty="0"/>
              <a:t>Rusta och matcha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25E7E6A-3CF3-4AA3-A485-BADD6144A2EE}"/>
              </a:ext>
            </a:extLst>
          </p:cNvPr>
          <p:cNvSpPr txBox="1"/>
          <p:nvPr/>
        </p:nvSpPr>
        <p:spPr>
          <a:xfrm>
            <a:off x="274603" y="1660834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Dec</a:t>
            </a:r>
          </a:p>
          <a:p>
            <a:r>
              <a:rPr lang="sv-SE" sz="1200" i="1" dirty="0"/>
              <a:t>Regleringsbrev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73327CD-B38F-4D83-BFE7-4218145ECF04}"/>
              </a:ext>
            </a:extLst>
          </p:cNvPr>
          <p:cNvSpPr txBox="1"/>
          <p:nvPr/>
        </p:nvSpPr>
        <p:spPr>
          <a:xfrm>
            <a:off x="7588269" y="1522334"/>
            <a:ext cx="163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Dec</a:t>
            </a:r>
          </a:p>
          <a:p>
            <a:r>
              <a:rPr lang="sv-SE" sz="1200" i="1" dirty="0" err="1"/>
              <a:t>Ev</a:t>
            </a:r>
            <a:r>
              <a:rPr lang="sv-SE" sz="1200" i="1" dirty="0"/>
              <a:t> lagändringar </a:t>
            </a:r>
            <a:r>
              <a:rPr lang="sv-SE" sz="1200" i="1" dirty="0" err="1"/>
              <a:t>enl</a:t>
            </a:r>
            <a:r>
              <a:rPr lang="sv-SE" sz="1200" i="1" dirty="0"/>
              <a:t> DS 2021:27?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76E8F90-CD60-4E56-8A76-BFE238942508}"/>
              </a:ext>
            </a:extLst>
          </p:cNvPr>
          <p:cNvSpPr txBox="1"/>
          <p:nvPr/>
        </p:nvSpPr>
        <p:spPr>
          <a:xfrm>
            <a:off x="4393070" y="2641926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Q2 (</a:t>
            </a:r>
            <a:r>
              <a:rPr lang="sv-SE" sz="1200" i="1" dirty="0" err="1"/>
              <a:t>prel</a:t>
            </a:r>
            <a:r>
              <a:rPr lang="sv-SE" sz="1200" i="1" dirty="0"/>
              <a:t>)</a:t>
            </a:r>
          </a:p>
          <a:p>
            <a:r>
              <a:rPr lang="sv-SE" sz="1200" i="1" dirty="0"/>
              <a:t>Ny AR-tjänst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243D6BF-FC7E-4E3C-8BBE-575AA7E74F41}"/>
              </a:ext>
            </a:extLst>
          </p:cNvPr>
          <p:cNvSpPr txBox="1"/>
          <p:nvPr/>
        </p:nvSpPr>
        <p:spPr>
          <a:xfrm>
            <a:off x="2364392" y="2676496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Jan</a:t>
            </a:r>
          </a:p>
          <a:p>
            <a:r>
              <a:rPr lang="sv-SE" sz="1200" i="1" dirty="0"/>
              <a:t>Gemensam arena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B24E4FE-FE66-4D26-97BB-91D316CF268E}"/>
              </a:ext>
            </a:extLst>
          </p:cNvPr>
          <p:cNvSpPr txBox="1"/>
          <p:nvPr/>
        </p:nvSpPr>
        <p:spPr>
          <a:xfrm>
            <a:off x="6143896" y="2629323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err="1"/>
              <a:t>Sept</a:t>
            </a:r>
            <a:endParaRPr lang="sv-SE" sz="1200" i="1" dirty="0"/>
          </a:p>
          <a:p>
            <a:r>
              <a:rPr lang="sv-SE" sz="1200" i="1" dirty="0"/>
              <a:t>Gemensam arena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D5DC368-EE3C-4ED8-BAC3-C37E01AA83C9}"/>
              </a:ext>
            </a:extLst>
          </p:cNvPr>
          <p:cNvSpPr txBox="1"/>
          <p:nvPr/>
        </p:nvSpPr>
        <p:spPr>
          <a:xfrm>
            <a:off x="4218868" y="4410949"/>
            <a:ext cx="1980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Löpande</a:t>
            </a:r>
          </a:p>
          <a:p>
            <a:r>
              <a:rPr lang="sv-SE" dirty="0"/>
              <a:t>Fortsatt digitalisering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2DBEF66-4357-4158-BD56-3F5C1B609450}"/>
              </a:ext>
            </a:extLst>
          </p:cNvPr>
          <p:cNvSpPr txBox="1"/>
          <p:nvPr/>
        </p:nvSpPr>
        <p:spPr>
          <a:xfrm>
            <a:off x="1090486" y="3439828"/>
            <a:ext cx="274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SKR, DUA och AF ser över samarbetsstrukturer gällande AF, kommun och fristående aktörer - ska bli tydligt vem som gör vad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8C49193-F9A9-40BD-AE34-CA256B15EE53}"/>
              </a:ext>
            </a:extLst>
          </p:cNvPr>
          <p:cNvSpPr txBox="1"/>
          <p:nvPr/>
        </p:nvSpPr>
        <p:spPr>
          <a:xfrm>
            <a:off x="2515304" y="1654890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Jan</a:t>
            </a:r>
          </a:p>
          <a:p>
            <a:r>
              <a:rPr lang="sv-SE" sz="1200" i="1" dirty="0"/>
              <a:t>Verksamhetsplan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6BC2178-8D3C-4675-95BF-DEB085E586D9}"/>
              </a:ext>
            </a:extLst>
          </p:cNvPr>
          <p:cNvSpPr txBox="1"/>
          <p:nvPr/>
        </p:nvSpPr>
        <p:spPr>
          <a:xfrm>
            <a:off x="6023133" y="1678109"/>
            <a:ext cx="16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err="1"/>
              <a:t>Sept</a:t>
            </a:r>
            <a:endParaRPr lang="sv-SE" sz="1200" i="1" dirty="0"/>
          </a:p>
          <a:p>
            <a:r>
              <a:rPr lang="sv-SE" sz="1200" i="1" dirty="0"/>
              <a:t>Riksdagsval…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44EE7A2-EBF9-4192-84A9-8E4EBC1CC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3070" y="433819"/>
            <a:ext cx="1042482" cy="11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008AB4-B08E-4F0B-9029-E66DE950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451" y="1672936"/>
            <a:ext cx="4957234" cy="1466419"/>
          </a:xfrm>
        </p:spPr>
        <p:txBody>
          <a:bodyPr/>
          <a:lstStyle/>
          <a:p>
            <a:r>
              <a:rPr lang="sv-SE" dirty="0">
                <a:solidFill>
                  <a:srgbClr val="00005A"/>
                </a:solidFill>
              </a:rPr>
              <a:t>… en överenskommelse skapar endast värde för kund om dess innehåll kan realiseras …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6C1602D9-136D-4AEC-BDD1-26F4CC36A026}"/>
              </a:ext>
            </a:extLst>
          </p:cNvPr>
          <p:cNvGrpSpPr/>
          <p:nvPr/>
        </p:nvGrpSpPr>
        <p:grpSpPr>
          <a:xfrm>
            <a:off x="698160" y="607438"/>
            <a:ext cx="2640785" cy="3597416"/>
            <a:chOff x="737799" y="1240130"/>
            <a:chExt cx="1840574" cy="3061082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6611D38-92CA-4522-B7FB-1138C0016ACC}"/>
                </a:ext>
              </a:extLst>
            </p:cNvPr>
            <p:cNvSpPr/>
            <p:nvPr/>
          </p:nvSpPr>
          <p:spPr>
            <a:xfrm>
              <a:off x="737799" y="1240130"/>
              <a:ext cx="1840574" cy="3061082"/>
            </a:xfrm>
            <a:custGeom>
              <a:avLst/>
              <a:gdLst>
                <a:gd name="connsiteX0" fmla="*/ 0 w 1840574"/>
                <a:gd name="connsiteY0" fmla="*/ 0 h 3061082"/>
                <a:gd name="connsiteX1" fmla="*/ 441738 w 1840574"/>
                <a:gd name="connsiteY1" fmla="*/ 0 h 3061082"/>
                <a:gd name="connsiteX2" fmla="*/ 865070 w 1840574"/>
                <a:gd name="connsiteY2" fmla="*/ 0 h 3061082"/>
                <a:gd name="connsiteX3" fmla="*/ 1343619 w 1840574"/>
                <a:gd name="connsiteY3" fmla="*/ 0 h 3061082"/>
                <a:gd name="connsiteX4" fmla="*/ 1840574 w 1840574"/>
                <a:gd name="connsiteY4" fmla="*/ 0 h 3061082"/>
                <a:gd name="connsiteX5" fmla="*/ 1840574 w 1840574"/>
                <a:gd name="connsiteY5" fmla="*/ 510180 h 3061082"/>
                <a:gd name="connsiteX6" fmla="*/ 1840574 w 1840574"/>
                <a:gd name="connsiteY6" fmla="*/ 959139 h 3061082"/>
                <a:gd name="connsiteX7" fmla="*/ 1840574 w 1840574"/>
                <a:gd name="connsiteY7" fmla="*/ 1499930 h 3061082"/>
                <a:gd name="connsiteX8" fmla="*/ 1840574 w 1840574"/>
                <a:gd name="connsiteY8" fmla="*/ 1948889 h 3061082"/>
                <a:gd name="connsiteX9" fmla="*/ 1840574 w 1840574"/>
                <a:gd name="connsiteY9" fmla="*/ 2489680 h 3061082"/>
                <a:gd name="connsiteX10" fmla="*/ 1840574 w 1840574"/>
                <a:gd name="connsiteY10" fmla="*/ 3061082 h 3061082"/>
                <a:gd name="connsiteX11" fmla="*/ 1362025 w 1840574"/>
                <a:gd name="connsiteY11" fmla="*/ 3061082 h 3061082"/>
                <a:gd name="connsiteX12" fmla="*/ 883476 w 1840574"/>
                <a:gd name="connsiteY12" fmla="*/ 3061082 h 3061082"/>
                <a:gd name="connsiteX13" fmla="*/ 0 w 1840574"/>
                <a:gd name="connsiteY13" fmla="*/ 3061082 h 3061082"/>
                <a:gd name="connsiteX14" fmla="*/ 0 w 1840574"/>
                <a:gd name="connsiteY14" fmla="*/ 2581512 h 3061082"/>
                <a:gd name="connsiteX15" fmla="*/ 0 w 1840574"/>
                <a:gd name="connsiteY15" fmla="*/ 2040721 h 3061082"/>
                <a:gd name="connsiteX16" fmla="*/ 0 w 1840574"/>
                <a:gd name="connsiteY16" fmla="*/ 1591763 h 3061082"/>
                <a:gd name="connsiteX17" fmla="*/ 0 w 1840574"/>
                <a:gd name="connsiteY17" fmla="*/ 1081582 h 3061082"/>
                <a:gd name="connsiteX18" fmla="*/ 0 w 1840574"/>
                <a:gd name="connsiteY18" fmla="*/ 540791 h 3061082"/>
                <a:gd name="connsiteX19" fmla="*/ 0 w 1840574"/>
                <a:gd name="connsiteY19" fmla="*/ 0 h 306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0574" h="3061082" fill="none" extrusionOk="0">
                  <a:moveTo>
                    <a:pt x="0" y="0"/>
                  </a:moveTo>
                  <a:cubicBezTo>
                    <a:pt x="160859" y="-44177"/>
                    <a:pt x="269069" y="391"/>
                    <a:pt x="441738" y="0"/>
                  </a:cubicBezTo>
                  <a:cubicBezTo>
                    <a:pt x="614407" y="-391"/>
                    <a:pt x="711348" y="26772"/>
                    <a:pt x="865070" y="0"/>
                  </a:cubicBezTo>
                  <a:cubicBezTo>
                    <a:pt x="1018792" y="-26772"/>
                    <a:pt x="1144970" y="8103"/>
                    <a:pt x="1343619" y="0"/>
                  </a:cubicBezTo>
                  <a:cubicBezTo>
                    <a:pt x="1542268" y="-8103"/>
                    <a:pt x="1601531" y="43427"/>
                    <a:pt x="1840574" y="0"/>
                  </a:cubicBezTo>
                  <a:cubicBezTo>
                    <a:pt x="1866892" y="254231"/>
                    <a:pt x="1781410" y="284282"/>
                    <a:pt x="1840574" y="510180"/>
                  </a:cubicBezTo>
                  <a:cubicBezTo>
                    <a:pt x="1899738" y="736078"/>
                    <a:pt x="1834453" y="830772"/>
                    <a:pt x="1840574" y="959139"/>
                  </a:cubicBezTo>
                  <a:cubicBezTo>
                    <a:pt x="1846695" y="1087506"/>
                    <a:pt x="1781172" y="1273778"/>
                    <a:pt x="1840574" y="1499930"/>
                  </a:cubicBezTo>
                  <a:cubicBezTo>
                    <a:pt x="1899976" y="1726082"/>
                    <a:pt x="1811539" y="1761996"/>
                    <a:pt x="1840574" y="1948889"/>
                  </a:cubicBezTo>
                  <a:cubicBezTo>
                    <a:pt x="1869609" y="2135782"/>
                    <a:pt x="1807065" y="2366084"/>
                    <a:pt x="1840574" y="2489680"/>
                  </a:cubicBezTo>
                  <a:cubicBezTo>
                    <a:pt x="1874083" y="2613276"/>
                    <a:pt x="1808643" y="2869921"/>
                    <a:pt x="1840574" y="3061082"/>
                  </a:cubicBezTo>
                  <a:cubicBezTo>
                    <a:pt x="1734907" y="3093844"/>
                    <a:pt x="1576687" y="3025910"/>
                    <a:pt x="1362025" y="3061082"/>
                  </a:cubicBezTo>
                  <a:cubicBezTo>
                    <a:pt x="1147363" y="3096254"/>
                    <a:pt x="1027461" y="3031236"/>
                    <a:pt x="883476" y="3061082"/>
                  </a:cubicBezTo>
                  <a:cubicBezTo>
                    <a:pt x="739491" y="3090928"/>
                    <a:pt x="252963" y="3016396"/>
                    <a:pt x="0" y="3061082"/>
                  </a:cubicBezTo>
                  <a:cubicBezTo>
                    <a:pt x="-24183" y="2950910"/>
                    <a:pt x="24398" y="2693560"/>
                    <a:pt x="0" y="2581512"/>
                  </a:cubicBezTo>
                  <a:cubicBezTo>
                    <a:pt x="-24398" y="2469464"/>
                    <a:pt x="20694" y="2288286"/>
                    <a:pt x="0" y="2040721"/>
                  </a:cubicBezTo>
                  <a:cubicBezTo>
                    <a:pt x="-20694" y="1793156"/>
                    <a:pt x="12991" y="1707700"/>
                    <a:pt x="0" y="1591763"/>
                  </a:cubicBezTo>
                  <a:cubicBezTo>
                    <a:pt x="-12991" y="1475826"/>
                    <a:pt x="4883" y="1332188"/>
                    <a:pt x="0" y="1081582"/>
                  </a:cubicBezTo>
                  <a:cubicBezTo>
                    <a:pt x="-4883" y="830976"/>
                    <a:pt x="22327" y="759003"/>
                    <a:pt x="0" y="540791"/>
                  </a:cubicBezTo>
                  <a:cubicBezTo>
                    <a:pt x="-22327" y="322579"/>
                    <a:pt x="63930" y="188849"/>
                    <a:pt x="0" y="0"/>
                  </a:cubicBezTo>
                  <a:close/>
                </a:path>
                <a:path w="1840574" h="3061082" stroke="0" extrusionOk="0">
                  <a:moveTo>
                    <a:pt x="0" y="0"/>
                  </a:moveTo>
                  <a:cubicBezTo>
                    <a:pt x="138597" y="-16628"/>
                    <a:pt x="335855" y="12853"/>
                    <a:pt x="441738" y="0"/>
                  </a:cubicBezTo>
                  <a:cubicBezTo>
                    <a:pt x="547621" y="-12853"/>
                    <a:pt x="662843" y="24526"/>
                    <a:pt x="846664" y="0"/>
                  </a:cubicBezTo>
                  <a:cubicBezTo>
                    <a:pt x="1030485" y="-24526"/>
                    <a:pt x="1129179" y="22278"/>
                    <a:pt x="1343619" y="0"/>
                  </a:cubicBezTo>
                  <a:cubicBezTo>
                    <a:pt x="1558059" y="-22278"/>
                    <a:pt x="1711560" y="15220"/>
                    <a:pt x="1840574" y="0"/>
                  </a:cubicBezTo>
                  <a:cubicBezTo>
                    <a:pt x="1842498" y="126106"/>
                    <a:pt x="1817486" y="267868"/>
                    <a:pt x="1840574" y="479570"/>
                  </a:cubicBezTo>
                  <a:cubicBezTo>
                    <a:pt x="1863662" y="691272"/>
                    <a:pt x="1801783" y="763168"/>
                    <a:pt x="1840574" y="928528"/>
                  </a:cubicBezTo>
                  <a:cubicBezTo>
                    <a:pt x="1879365" y="1093888"/>
                    <a:pt x="1785754" y="1192063"/>
                    <a:pt x="1840574" y="1438709"/>
                  </a:cubicBezTo>
                  <a:cubicBezTo>
                    <a:pt x="1895394" y="1685355"/>
                    <a:pt x="1824770" y="1737854"/>
                    <a:pt x="1840574" y="1948889"/>
                  </a:cubicBezTo>
                  <a:cubicBezTo>
                    <a:pt x="1856378" y="2159924"/>
                    <a:pt x="1818121" y="2222782"/>
                    <a:pt x="1840574" y="2397848"/>
                  </a:cubicBezTo>
                  <a:cubicBezTo>
                    <a:pt x="1863027" y="2572914"/>
                    <a:pt x="1780113" y="2771271"/>
                    <a:pt x="1840574" y="3061082"/>
                  </a:cubicBezTo>
                  <a:cubicBezTo>
                    <a:pt x="1739748" y="3111664"/>
                    <a:pt x="1562792" y="3037716"/>
                    <a:pt x="1380431" y="3061082"/>
                  </a:cubicBezTo>
                  <a:cubicBezTo>
                    <a:pt x="1198070" y="3084448"/>
                    <a:pt x="1069354" y="3016459"/>
                    <a:pt x="938693" y="3061082"/>
                  </a:cubicBezTo>
                  <a:cubicBezTo>
                    <a:pt x="808032" y="3105705"/>
                    <a:pt x="678221" y="3007831"/>
                    <a:pt x="441738" y="3061082"/>
                  </a:cubicBezTo>
                  <a:cubicBezTo>
                    <a:pt x="205256" y="3114333"/>
                    <a:pt x="128370" y="3031582"/>
                    <a:pt x="0" y="3061082"/>
                  </a:cubicBezTo>
                  <a:cubicBezTo>
                    <a:pt x="-37273" y="2843190"/>
                    <a:pt x="10908" y="2773451"/>
                    <a:pt x="0" y="2612123"/>
                  </a:cubicBezTo>
                  <a:cubicBezTo>
                    <a:pt x="-10908" y="2450795"/>
                    <a:pt x="47061" y="2300399"/>
                    <a:pt x="0" y="2101943"/>
                  </a:cubicBezTo>
                  <a:cubicBezTo>
                    <a:pt x="-47061" y="1903487"/>
                    <a:pt x="26674" y="1796313"/>
                    <a:pt x="0" y="1622373"/>
                  </a:cubicBezTo>
                  <a:cubicBezTo>
                    <a:pt x="-26674" y="1448433"/>
                    <a:pt x="33918" y="1343655"/>
                    <a:pt x="0" y="1204026"/>
                  </a:cubicBezTo>
                  <a:cubicBezTo>
                    <a:pt x="-33918" y="1064397"/>
                    <a:pt x="12173" y="935807"/>
                    <a:pt x="0" y="755067"/>
                  </a:cubicBezTo>
                  <a:cubicBezTo>
                    <a:pt x="-12173" y="574327"/>
                    <a:pt x="16917" y="194360"/>
                    <a:pt x="0" y="0"/>
                  </a:cubicBezTo>
                  <a:close/>
                </a:path>
              </a:pathLst>
            </a:custGeom>
            <a:ln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3C8C99B-218C-4F04-8512-6EECF30DED50}"/>
                </a:ext>
              </a:extLst>
            </p:cNvPr>
            <p:cNvSpPr txBox="1"/>
            <p:nvPr/>
          </p:nvSpPr>
          <p:spPr>
            <a:xfrm>
              <a:off x="937947" y="1412807"/>
              <a:ext cx="1369638" cy="288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Överenskommelse</a:t>
              </a:r>
              <a:b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Arbetsförmedlingen - kommun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0501626C-EB78-4577-B840-4749B9B3EC41}"/>
                </a:ext>
              </a:extLst>
            </p:cNvPr>
            <p:cNvSpPr txBox="1"/>
            <p:nvPr/>
          </p:nvSpPr>
          <p:spPr>
            <a:xfrm>
              <a:off x="937947" y="1859452"/>
              <a:ext cx="13696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 mål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BB7C508F-8F90-4113-9384-AB1BDCE746D8}"/>
                </a:ext>
              </a:extLst>
            </p:cNvPr>
            <p:cNvSpPr txBox="1"/>
            <p:nvPr/>
          </p:nvSpPr>
          <p:spPr>
            <a:xfrm>
              <a:off x="937947" y="3522770"/>
              <a:ext cx="13696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7. Ikraftträdande</a:t>
              </a:r>
            </a:p>
          </p:txBody>
        </p: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90FFC940-5500-40B7-B240-9691BDD3B390}"/>
                </a:ext>
              </a:extLst>
            </p:cNvPr>
            <p:cNvCxnSpPr/>
            <p:nvPr/>
          </p:nvCxnSpPr>
          <p:spPr>
            <a:xfrm>
              <a:off x="857250" y="2201333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ak koppling 18">
              <a:extLst>
                <a:ext uri="{FF2B5EF4-FFF2-40B4-BE49-F238E27FC236}">
                  <a16:creationId xmlns:a16="http://schemas.microsoft.com/office/drawing/2014/main" id="{050EA7EA-8AEA-4660-A734-A474B2B7B324}"/>
                </a:ext>
              </a:extLst>
            </p:cNvPr>
            <p:cNvCxnSpPr/>
            <p:nvPr/>
          </p:nvCxnSpPr>
          <p:spPr>
            <a:xfrm>
              <a:off x="857250" y="2984500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F6E945B8-C6EB-4C07-82B1-FCA147174639}"/>
                </a:ext>
              </a:extLst>
            </p:cNvPr>
            <p:cNvCxnSpPr/>
            <p:nvPr/>
          </p:nvCxnSpPr>
          <p:spPr>
            <a:xfrm>
              <a:off x="872067" y="3170767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08062B36-C654-4008-B56E-479DDDFFB94B}"/>
                </a:ext>
              </a:extLst>
            </p:cNvPr>
            <p:cNvCxnSpPr/>
            <p:nvPr/>
          </p:nvCxnSpPr>
          <p:spPr>
            <a:xfrm>
              <a:off x="857250" y="3337983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ak koppling 21">
              <a:extLst>
                <a:ext uri="{FF2B5EF4-FFF2-40B4-BE49-F238E27FC236}">
                  <a16:creationId xmlns:a16="http://schemas.microsoft.com/office/drawing/2014/main" id="{BD5F8776-C03A-4C76-8CC5-DC5F76DE2B42}"/>
                </a:ext>
              </a:extLst>
            </p:cNvPr>
            <p:cNvCxnSpPr/>
            <p:nvPr/>
          </p:nvCxnSpPr>
          <p:spPr>
            <a:xfrm>
              <a:off x="872067" y="2385483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09B07737-35A9-4375-BCB9-BD81D5BDED71}"/>
                </a:ext>
              </a:extLst>
            </p:cNvPr>
            <p:cNvCxnSpPr/>
            <p:nvPr/>
          </p:nvCxnSpPr>
          <p:spPr>
            <a:xfrm>
              <a:off x="891117" y="2533650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Rak koppling 23">
              <a:extLst>
                <a:ext uri="{FF2B5EF4-FFF2-40B4-BE49-F238E27FC236}">
                  <a16:creationId xmlns:a16="http://schemas.microsoft.com/office/drawing/2014/main" id="{151967A6-7FA9-4DF0-970E-D789876B3311}"/>
                </a:ext>
              </a:extLst>
            </p:cNvPr>
            <p:cNvCxnSpPr/>
            <p:nvPr/>
          </p:nvCxnSpPr>
          <p:spPr>
            <a:xfrm>
              <a:off x="872067" y="2673350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BFDDC7E2-9178-4262-A7BB-09B30ED85F30}"/>
                </a:ext>
              </a:extLst>
            </p:cNvPr>
            <p:cNvCxnSpPr/>
            <p:nvPr/>
          </p:nvCxnSpPr>
          <p:spPr>
            <a:xfrm>
              <a:off x="872067" y="2834216"/>
              <a:ext cx="152823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AB6E8B22-D048-4B29-AB11-02A64E3CCEAB}"/>
              </a:ext>
            </a:extLst>
          </p:cNvPr>
          <p:cNvSpPr txBox="1"/>
          <p:nvPr/>
        </p:nvSpPr>
        <p:spPr>
          <a:xfrm>
            <a:off x="6872514" y="224971"/>
            <a:ext cx="179977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från VO möte 10/2 2022</a:t>
            </a:r>
          </a:p>
        </p:txBody>
      </p:sp>
    </p:spTree>
    <p:extLst>
      <p:ext uri="{BB962C8B-B14F-4D97-AF65-F5344CB8AC3E}">
        <p14:creationId xmlns:p14="http://schemas.microsoft.com/office/powerpoint/2010/main" val="28865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617C58F-55E1-4695-A542-DBDA7FB802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2483" r="1" b="18755"/>
          <a:stretch/>
        </p:blipFill>
        <p:spPr>
          <a:xfrm>
            <a:off x="141288" y="10"/>
            <a:ext cx="9002712" cy="462735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725BF3B-F7F0-4E89-9B01-81BCEC882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2797521"/>
            <a:ext cx="3742078" cy="1037929"/>
          </a:xfrm>
        </p:spPr>
        <p:txBody>
          <a:bodyPr anchor="ctr">
            <a:normAutofit/>
          </a:bodyPr>
          <a:lstStyle/>
          <a:p>
            <a:r>
              <a:rPr lang="sv-SE" i="1" dirty="0"/>
              <a:t>Tack!!</a:t>
            </a:r>
          </a:p>
        </p:txBody>
      </p:sp>
    </p:spTree>
    <p:extLst>
      <p:ext uri="{BB962C8B-B14F-4D97-AF65-F5344CB8AC3E}">
        <p14:creationId xmlns:p14="http://schemas.microsoft.com/office/powerpoint/2010/main" val="729822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d08718bb-3ea9-4237-9a9f-22959620cb11"/>
</p:tagLst>
</file>

<file path=ppt/theme/theme1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6385D98-5984-4ABE-8255-A19A7B5C4316}" vid="{14084F02-E16B-40C5-95F1-1F6814F54338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6385D98-5984-4ABE-8255-A19A7B5C4316}" vid="{1630C0C4-B331-471D-BA53-0C033B34876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184</TotalTime>
  <Words>413</Words>
  <Application>Microsoft Office PowerPoint</Application>
  <PresentationFormat>Bildspel på skärmen (16:9)</PresentationFormat>
  <Paragraphs>99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Helvetica Neue Medium</vt:lpstr>
      <vt:lpstr>Arbetsförmedlingen, vit</vt:lpstr>
      <vt:lpstr>Arbetsförmedlingen, blå</vt:lpstr>
      <vt:lpstr>Office-tema</vt:lpstr>
      <vt:lpstr>Medlemssamråd</vt:lpstr>
      <vt:lpstr>Andel inskrivna arbetslösa av registrerad arbetskraft (%)  Januari 2022</vt:lpstr>
      <vt:lpstr>PowerPoint-presentation</vt:lpstr>
      <vt:lpstr>PowerPoint-presentation</vt:lpstr>
      <vt:lpstr>PowerPoint-presentation</vt:lpstr>
      <vt:lpstr>Vad händer…</vt:lpstr>
      <vt:lpstr>… en överenskommelse skapar endast värde för kund om dess innehåll kan realiseras …</vt:lpstr>
      <vt:lpstr>Tack!!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Presentationens rubrik</dc:title>
  <dc:creator>Inger Alden</dc:creator>
  <dc:description>Af 00013_6.0_(2021-06-09, AF9000)</dc:description>
  <cp:lastModifiedBy>Peter Hedfors</cp:lastModifiedBy>
  <cp:revision>10</cp:revision>
  <dcterms:created xsi:type="dcterms:W3CDTF">2022-02-10T10:19:35Z</dcterms:created>
  <dcterms:modified xsi:type="dcterms:W3CDTF">2022-03-09T06:53:34Z</dcterms:modified>
</cp:coreProperties>
</file>