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7" autoAdjust="0"/>
    <p:restoredTop sz="94624" autoAdjust="0"/>
  </p:normalViewPr>
  <p:slideViewPr>
    <p:cSldViewPr>
      <p:cViewPr varScale="1">
        <p:scale>
          <a:sx n="107" d="100"/>
          <a:sy n="107" d="100"/>
        </p:scale>
        <p:origin x="734" y="67"/>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1C3A54-C7D3-4DF7-9D7B-4797A6980751}" type="datetimeFigureOut">
              <a:rPr lang="sv-SE" smtClean="0"/>
              <a:t>2021-06-15</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60C95A-3171-41B5-ACC1-3DA6C39A40BC}" type="slidenum">
              <a:rPr lang="sv-SE" smtClean="0"/>
              <a:t>‹#›</a:t>
            </a:fld>
            <a:endParaRPr lang="sv-SE"/>
          </a:p>
        </p:txBody>
      </p:sp>
    </p:spTree>
    <p:extLst>
      <p:ext uri="{BB962C8B-B14F-4D97-AF65-F5344CB8AC3E}">
        <p14:creationId xmlns:p14="http://schemas.microsoft.com/office/powerpoint/2010/main" val="2264024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597819"/>
            <a:ext cx="7772400" cy="1102519"/>
          </a:xfrm>
        </p:spPr>
        <p:txBody>
          <a:bodyPr/>
          <a:lstStyle/>
          <a:p>
            <a:r>
              <a:rPr lang="sv-SE"/>
              <a:t>Klicka här för att ändra format</a:t>
            </a:r>
            <a:endParaRPr lang="sv-SE" dirty="0"/>
          </a:p>
        </p:txBody>
      </p:sp>
      <p:sp>
        <p:nvSpPr>
          <p:cNvPr id="3" name="Underrubrik 2"/>
          <p:cNvSpPr>
            <a:spLocks noGrp="1"/>
          </p:cNvSpPr>
          <p:nvPr>
            <p:ph type="subTitle" idx="1"/>
          </p:nvPr>
        </p:nvSpPr>
        <p:spPr>
          <a:xfrm>
            <a:off x="1371600" y="2914650"/>
            <a:ext cx="6400800" cy="131445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sv-SE" dirty="0"/>
          </a:p>
        </p:txBody>
      </p:sp>
      <p:sp>
        <p:nvSpPr>
          <p:cNvPr id="6" name="Platshållare för bildnummer 5"/>
          <p:cNvSpPr>
            <a:spLocks noGrp="1"/>
          </p:cNvSpPr>
          <p:nvPr>
            <p:ph type="sldNum" sz="quarter" idx="12"/>
          </p:nvPr>
        </p:nvSpPr>
        <p:spPr>
          <a:xfrm>
            <a:off x="8460432" y="123478"/>
            <a:ext cx="549424" cy="273844"/>
          </a:xfrm>
        </p:spPr>
        <p:txBody>
          <a:bodyPr/>
          <a:lstStyle>
            <a:lvl1pPr>
              <a:defRPr>
                <a:latin typeface="Arial" panose="020B0604020202020204" pitchFamily="34" charset="0"/>
                <a:cs typeface="Arial" panose="020B0604020202020204" pitchFamily="34" charset="0"/>
              </a:defRPr>
            </a:lvl1pPr>
          </a:lstStyle>
          <a:p>
            <a:fld id="{6BC12CE7-942A-43ED-8A7A-390DBA2AC5E3}" type="slidenum">
              <a:rPr lang="sv-SE" smtClean="0"/>
              <a:pPr/>
              <a:t>‹#›</a:t>
            </a:fld>
            <a:endParaRPr lang="sv-SE" dirty="0"/>
          </a:p>
        </p:txBody>
      </p:sp>
    </p:spTree>
    <p:extLst>
      <p:ext uri="{BB962C8B-B14F-4D97-AF65-F5344CB8AC3E}">
        <p14:creationId xmlns:p14="http://schemas.microsoft.com/office/powerpoint/2010/main" val="3091998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idx="1"/>
          </p:nvPr>
        </p:nvSpPr>
        <p:spPr/>
        <p:txBody>
          <a:bodyPr/>
          <a:lstStyle>
            <a:lvl1pPr marL="342900" indent="-342900">
              <a:buClr>
                <a:srgbClr val="007FC8"/>
              </a:buClr>
              <a:buFont typeface="Arial" panose="020B0604020202020204" pitchFamily="34" charset="0"/>
              <a:buChar char="●"/>
              <a:defRPr sz="2000"/>
            </a:lvl1pPr>
            <a:lvl2pPr>
              <a:buClr>
                <a:srgbClr val="007FC8"/>
              </a:buClr>
              <a:defRPr sz="1800"/>
            </a:lvl2pPr>
            <a:lvl3pPr marL="1143000" indent="-228600">
              <a:buClr>
                <a:srgbClr val="007FC8"/>
              </a:buClr>
              <a:buFont typeface="Arial" panose="020B0604020202020204" pitchFamily="34" charset="0"/>
              <a:buChar char="●"/>
              <a:defRPr sz="1600"/>
            </a:lvl3pPr>
            <a:lvl4pPr>
              <a:buClr>
                <a:srgbClr val="007FC8"/>
              </a:buClr>
              <a:defRPr sz="1400"/>
            </a:lvl4pPr>
            <a:lvl5pPr marL="2057400" indent="-228600">
              <a:buClr>
                <a:srgbClr val="007FC8"/>
              </a:buClr>
              <a:buFont typeface="Arial" panose="020B0604020202020204" pitchFamily="34" charset="0"/>
              <a:buChar cha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bild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BC12CE7-942A-43ED-8A7A-390DBA2AC5E3}" type="slidenum">
              <a:rPr lang="sv-SE" smtClean="0"/>
              <a:pPr/>
              <a:t>‹#›</a:t>
            </a:fld>
            <a:endParaRPr lang="sv-SE"/>
          </a:p>
        </p:txBody>
      </p:sp>
    </p:spTree>
    <p:extLst>
      <p:ext uri="{BB962C8B-B14F-4D97-AF65-F5344CB8AC3E}">
        <p14:creationId xmlns:p14="http://schemas.microsoft.com/office/powerpoint/2010/main" val="1461799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847039" y="667790"/>
            <a:ext cx="7901425" cy="857250"/>
          </a:xfrm>
        </p:spPr>
        <p:txBody>
          <a:bodyPr>
            <a:normAutofit/>
          </a:bodyPr>
          <a:lstStyle>
            <a:lvl1pPr>
              <a:defRPr sz="3600"/>
            </a:lvl1pPr>
          </a:lstStyle>
          <a:p>
            <a:r>
              <a:rPr lang="sv-SE"/>
              <a:t>Klicka här för att ändra format</a:t>
            </a:r>
            <a:endParaRPr lang="sv-SE" dirty="0"/>
          </a:p>
        </p:txBody>
      </p:sp>
      <p:sp>
        <p:nvSpPr>
          <p:cNvPr id="3" name="Platshållare för innehåll 2"/>
          <p:cNvSpPr>
            <a:spLocks noGrp="1"/>
          </p:cNvSpPr>
          <p:nvPr>
            <p:ph sz="half" idx="1"/>
          </p:nvPr>
        </p:nvSpPr>
        <p:spPr>
          <a:xfrm>
            <a:off x="860682" y="1728455"/>
            <a:ext cx="3596208" cy="2670945"/>
          </a:xfrm>
        </p:spPr>
        <p:txBody>
          <a:bodyPr/>
          <a:lstStyle>
            <a:lvl1pPr marL="342900" indent="-342900">
              <a:buClr>
                <a:srgbClr val="007FC8"/>
              </a:buClr>
              <a:buFont typeface="Arial" panose="020B0604020202020204" pitchFamily="34" charset="0"/>
              <a:buChar char="●"/>
              <a:defRPr sz="2000"/>
            </a:lvl1pPr>
            <a:lvl2pPr>
              <a:defRPr sz="18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p:txBody>
      </p:sp>
      <p:sp>
        <p:nvSpPr>
          <p:cNvPr id="4" name="Platshållare för innehåll 3"/>
          <p:cNvSpPr>
            <a:spLocks noGrp="1"/>
          </p:cNvSpPr>
          <p:nvPr>
            <p:ph sz="half" idx="2"/>
          </p:nvPr>
        </p:nvSpPr>
        <p:spPr>
          <a:xfrm>
            <a:off x="4932040" y="1735614"/>
            <a:ext cx="3754760" cy="2670944"/>
          </a:xfrm>
        </p:spPr>
        <p:txBody>
          <a:bodyPr/>
          <a:lstStyle>
            <a:lvl1pPr marL="342900" indent="-342900">
              <a:buClr>
                <a:srgbClr val="007FC8"/>
              </a:buClr>
              <a:buFont typeface="Arial" panose="020B0604020202020204" pitchFamily="34" charset="0"/>
              <a:buChar char="●"/>
              <a:defRPr sz="2000"/>
            </a:lvl1pPr>
            <a:lvl2pPr>
              <a:defRPr sz="18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p:txBody>
      </p:sp>
      <p:sp>
        <p:nvSpPr>
          <p:cNvPr id="7" name="Platshållare för bildnummer 6"/>
          <p:cNvSpPr>
            <a:spLocks noGrp="1"/>
          </p:cNvSpPr>
          <p:nvPr>
            <p:ph type="sldNum" sz="quarter" idx="12"/>
          </p:nvPr>
        </p:nvSpPr>
        <p:spPr>
          <a:xfrm>
            <a:off x="7668344" y="267494"/>
            <a:ext cx="1080120" cy="273844"/>
          </a:xfrm>
        </p:spPr>
        <p:txBody>
          <a:bodyPr/>
          <a:lstStyle/>
          <a:p>
            <a:fld id="{6BC12CE7-942A-43ED-8A7A-390DBA2AC5E3}" type="slidenum">
              <a:rPr lang="sv-SE" smtClean="0"/>
              <a:t>‹#›</a:t>
            </a:fld>
            <a:endParaRPr lang="sv-SE"/>
          </a:p>
        </p:txBody>
      </p:sp>
    </p:spTree>
    <p:extLst>
      <p:ext uri="{BB962C8B-B14F-4D97-AF65-F5344CB8AC3E}">
        <p14:creationId xmlns:p14="http://schemas.microsoft.com/office/powerpoint/2010/main" val="2182376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457200" y="1151335"/>
            <a:ext cx="3898776" cy="47982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457200" y="1631156"/>
            <a:ext cx="3898776" cy="2812802"/>
          </a:xfrm>
        </p:spPr>
        <p:txBody>
          <a:bodyPr/>
          <a:lstStyle>
            <a:lvl1pPr marL="342900" indent="-342900">
              <a:buClr>
                <a:srgbClr val="007FC8"/>
              </a:buClr>
              <a:buFont typeface="Arial" panose="020B0604020202020204" pitchFamily="34" charset="0"/>
              <a:buChar cha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p:txBody>
      </p:sp>
      <p:sp>
        <p:nvSpPr>
          <p:cNvPr id="5" name="Platshållare för text 4"/>
          <p:cNvSpPr>
            <a:spLocks noGrp="1"/>
          </p:cNvSpPr>
          <p:nvPr>
            <p:ph type="body" sz="quarter" idx="3"/>
          </p:nvPr>
        </p:nvSpPr>
        <p:spPr>
          <a:xfrm>
            <a:off x="4645026" y="1151335"/>
            <a:ext cx="4041775" cy="47982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4645026" y="1631156"/>
            <a:ext cx="4041775" cy="2812802"/>
          </a:xfrm>
        </p:spPr>
        <p:txBody>
          <a:bodyPr/>
          <a:lstStyle>
            <a:lvl1pPr marL="342900" indent="-342900">
              <a:buClr>
                <a:srgbClr val="007FC8"/>
              </a:buClr>
              <a:buFont typeface="Arial" panose="020B0604020202020204" pitchFamily="34" charset="0"/>
              <a:buChar cha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p:txBody>
      </p:sp>
      <p:sp>
        <p:nvSpPr>
          <p:cNvPr id="9" name="Platshållare för bild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BC12CE7-942A-43ED-8A7A-390DBA2AC5E3}" type="slidenum">
              <a:rPr lang="sv-SE" smtClean="0"/>
              <a:pPr/>
              <a:t>‹#›</a:t>
            </a:fld>
            <a:endParaRPr lang="sv-SE"/>
          </a:p>
        </p:txBody>
      </p:sp>
    </p:spTree>
    <p:extLst>
      <p:ext uri="{BB962C8B-B14F-4D97-AF65-F5344CB8AC3E}">
        <p14:creationId xmlns:p14="http://schemas.microsoft.com/office/powerpoint/2010/main" val="3772015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5" name="Platshållare för bildnummer 4"/>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BC12CE7-942A-43ED-8A7A-390DBA2AC5E3}" type="slidenum">
              <a:rPr lang="sv-SE" smtClean="0"/>
              <a:pPr/>
              <a:t>‹#›</a:t>
            </a:fld>
            <a:endParaRPr lang="sv-SE"/>
          </a:p>
        </p:txBody>
      </p:sp>
    </p:spTree>
    <p:extLst>
      <p:ext uri="{BB962C8B-B14F-4D97-AF65-F5344CB8AC3E}">
        <p14:creationId xmlns:p14="http://schemas.microsoft.com/office/powerpoint/2010/main" val="1546855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BC12CE7-942A-43ED-8A7A-390DBA2AC5E3}" type="slidenum">
              <a:rPr lang="sv-SE" smtClean="0"/>
              <a:pPr/>
              <a:t>‹#›</a:t>
            </a:fld>
            <a:endParaRPr lang="sv-SE"/>
          </a:p>
        </p:txBody>
      </p:sp>
    </p:spTree>
    <p:extLst>
      <p:ext uri="{BB962C8B-B14F-4D97-AF65-F5344CB8AC3E}">
        <p14:creationId xmlns:p14="http://schemas.microsoft.com/office/powerpoint/2010/main" val="4028091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3435846"/>
            <a:ext cx="5486400" cy="425054"/>
          </a:xfrm>
        </p:spPr>
        <p:txBody>
          <a:bodyPr anchor="b">
            <a:noAutofit/>
          </a:bodyPr>
          <a:lstStyle>
            <a:lvl1pPr algn="l">
              <a:defRPr sz="2200" b="0"/>
            </a:lvl1pPr>
          </a:lstStyle>
          <a:p>
            <a:r>
              <a:rPr lang="sv-SE"/>
              <a:t>Klicka här för att ändra format</a:t>
            </a:r>
            <a:endParaRPr lang="sv-SE" dirty="0"/>
          </a:p>
        </p:txBody>
      </p:sp>
      <p:sp>
        <p:nvSpPr>
          <p:cNvPr id="3" name="Platshållare för bild 2"/>
          <p:cNvSpPr>
            <a:spLocks noGrp="1"/>
          </p:cNvSpPr>
          <p:nvPr>
            <p:ph type="pic" idx="1"/>
          </p:nvPr>
        </p:nvSpPr>
        <p:spPr>
          <a:xfrm>
            <a:off x="1792288" y="411510"/>
            <a:ext cx="5486400" cy="299015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p:cNvSpPr>
            <a:spLocks noGrp="1"/>
          </p:cNvSpPr>
          <p:nvPr>
            <p:ph type="body" sz="half" idx="2"/>
          </p:nvPr>
        </p:nvSpPr>
        <p:spPr>
          <a:xfrm>
            <a:off x="1792288" y="386789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7" name="Platshållare för bild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6BC12CE7-942A-43ED-8A7A-390DBA2AC5E3}" type="slidenum">
              <a:rPr lang="sv-SE" smtClean="0"/>
              <a:pPr/>
              <a:t>‹#›</a:t>
            </a:fld>
            <a:endParaRPr lang="sv-SE" dirty="0"/>
          </a:p>
        </p:txBody>
      </p:sp>
    </p:spTree>
    <p:extLst>
      <p:ext uri="{BB962C8B-B14F-4D97-AF65-F5344CB8AC3E}">
        <p14:creationId xmlns:p14="http://schemas.microsoft.com/office/powerpoint/2010/main" val="834841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4638357"/>
            <a:ext cx="9144000" cy="505143"/>
          </a:xfrm>
          <a:prstGeom prst="rect">
            <a:avLst/>
          </a:prstGeom>
        </p:spPr>
      </p:pic>
      <p:sp>
        <p:nvSpPr>
          <p:cNvPr id="2" name="Platshållare för rubrik 1"/>
          <p:cNvSpPr>
            <a:spLocks noGrp="1"/>
          </p:cNvSpPr>
          <p:nvPr>
            <p:ph type="title"/>
          </p:nvPr>
        </p:nvSpPr>
        <p:spPr>
          <a:xfrm>
            <a:off x="847039" y="667790"/>
            <a:ext cx="7901425" cy="85725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860009" y="1728112"/>
            <a:ext cx="7888455" cy="2715846"/>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4"/>
          </p:nvPr>
        </p:nvSpPr>
        <p:spPr>
          <a:xfrm>
            <a:off x="7740352" y="267494"/>
            <a:ext cx="1080120" cy="273844"/>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cs typeface="Arial" panose="020B0604020202020204" pitchFamily="34" charset="0"/>
              </a:defRPr>
            </a:lvl1pPr>
          </a:lstStyle>
          <a:p>
            <a:fld id="{6BC12CE7-942A-43ED-8A7A-390DBA2AC5E3}" type="slidenum">
              <a:rPr lang="sv-SE" smtClean="0"/>
              <a:pPr/>
              <a:t>‹#›</a:t>
            </a:fld>
            <a:endParaRPr lang="sv-SE" dirty="0"/>
          </a:p>
        </p:txBody>
      </p:sp>
    </p:spTree>
    <p:extLst>
      <p:ext uri="{BB962C8B-B14F-4D97-AF65-F5344CB8AC3E}">
        <p14:creationId xmlns:p14="http://schemas.microsoft.com/office/powerpoint/2010/main" val="4226389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Lst>
  <p:txStyles>
    <p:titleStyle>
      <a:lvl1pPr algn="l" defTabSz="914400"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lnSpc>
          <a:spcPct val="114000"/>
        </a:lnSpc>
        <a:spcBef>
          <a:spcPct val="20000"/>
        </a:spcBef>
        <a:buClr>
          <a:srgbClr val="007FC8"/>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14000"/>
        </a:lnSpc>
        <a:spcBef>
          <a:spcPct val="200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ct val="20000"/>
        </a:spcBef>
        <a:buClr>
          <a:schemeClr val="accent1"/>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ct val="20000"/>
        </a:spcBef>
        <a:buClr>
          <a:schemeClr val="accent1"/>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ct val="20000"/>
        </a:spcBef>
        <a:buClr>
          <a:schemeClr val="accent1"/>
        </a:buClr>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187624" y="699542"/>
            <a:ext cx="7198568" cy="2582995"/>
          </a:xfrm>
        </p:spPr>
        <p:txBody>
          <a:bodyPr>
            <a:noAutofit/>
          </a:bodyPr>
          <a:lstStyle/>
          <a:p>
            <a:r>
              <a:rPr lang="sv-SE" sz="2400" dirty="0"/>
              <a:t>                        </a:t>
            </a:r>
            <a:r>
              <a:rPr lang="sv-SE" sz="2400" b="1" dirty="0"/>
              <a:t>FÖRSTUDIE</a:t>
            </a:r>
            <a:br>
              <a:rPr lang="sv-SE" sz="2400" dirty="0"/>
            </a:br>
            <a:br>
              <a:rPr lang="sv-SE" sz="2400" dirty="0"/>
            </a:br>
            <a:r>
              <a:rPr lang="sv-SE" sz="2000" dirty="0"/>
              <a:t>Stöd till ungdomar/unga vuxna i åldern 16- 25 år med missbruksproblematik i kombination med social och/eller psykiatrisk problematik - även benämnt samsjuklighet</a:t>
            </a:r>
          </a:p>
        </p:txBody>
      </p:sp>
      <p:sp>
        <p:nvSpPr>
          <p:cNvPr id="3" name="Underrubrik 2"/>
          <p:cNvSpPr>
            <a:spLocks noGrp="1"/>
          </p:cNvSpPr>
          <p:nvPr>
            <p:ph type="subTitle" idx="1"/>
          </p:nvPr>
        </p:nvSpPr>
        <p:spPr>
          <a:xfrm>
            <a:off x="611560" y="3939902"/>
            <a:ext cx="6400800" cy="576064"/>
          </a:xfrm>
        </p:spPr>
        <p:txBody>
          <a:bodyPr>
            <a:normAutofit/>
          </a:bodyPr>
          <a:lstStyle/>
          <a:p>
            <a:r>
              <a:rPr lang="sv-SE" sz="1600" dirty="0">
                <a:ln w="0"/>
                <a:solidFill>
                  <a:schemeClr val="tx1"/>
                </a:solidFill>
                <a:effectLst>
                  <a:outerShdw blurRad="38100" dist="19050" dir="2700000" algn="tl" rotWithShape="0">
                    <a:schemeClr val="dk1">
                      <a:alpha val="40000"/>
                    </a:schemeClr>
                  </a:outerShdw>
                </a:effectLst>
              </a:rPr>
              <a:t>              Utredare Erik Nordström och Agneta Ahlgren</a:t>
            </a:r>
          </a:p>
          <a:p>
            <a:endParaRPr lang="sv-SE" sz="2000" dirty="0"/>
          </a:p>
        </p:txBody>
      </p:sp>
      <p:sp>
        <p:nvSpPr>
          <p:cNvPr id="4" name="textruta 3"/>
          <p:cNvSpPr txBox="1"/>
          <p:nvPr/>
        </p:nvSpPr>
        <p:spPr>
          <a:xfrm>
            <a:off x="251520" y="123478"/>
            <a:ext cx="1440160" cy="369332"/>
          </a:xfrm>
          <a:prstGeom prst="rect">
            <a:avLst/>
          </a:prstGeom>
          <a:noFill/>
        </p:spPr>
        <p:txBody>
          <a:bodyPr wrap="square" rtlCol="0">
            <a:spAutoFit/>
          </a:bodyPr>
          <a:lstStyle/>
          <a:p>
            <a:r>
              <a:rPr lang="sv-SE" sz="900" dirty="0">
                <a:solidFill>
                  <a:schemeClr val="accent1"/>
                </a:solidFill>
                <a:latin typeface="Arial" panose="020B0604020202020204" pitchFamily="34" charset="0"/>
                <a:cs typeface="Arial" panose="020B0604020202020204" pitchFamily="34" charset="0"/>
              </a:rPr>
              <a:t>Socialförvaltningen</a:t>
            </a:r>
          </a:p>
          <a:p>
            <a:r>
              <a:rPr lang="sv-SE" sz="900" dirty="0">
                <a:solidFill>
                  <a:schemeClr val="accent1"/>
                </a:solidFill>
                <a:latin typeface="Arial" panose="020B0604020202020204" pitchFamily="34" charset="0"/>
                <a:cs typeface="Arial" panose="020B0604020202020204" pitchFamily="34" charset="0"/>
              </a:rPr>
              <a:t>2021-05-06 / S-E N</a:t>
            </a:r>
          </a:p>
        </p:txBody>
      </p:sp>
    </p:spTree>
    <p:extLst>
      <p:ext uri="{BB962C8B-B14F-4D97-AF65-F5344CB8AC3E}">
        <p14:creationId xmlns:p14="http://schemas.microsoft.com/office/powerpoint/2010/main" val="126656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a:xfrm>
            <a:off x="860009" y="1728112"/>
            <a:ext cx="6808335" cy="2715846"/>
          </a:xfrm>
        </p:spPr>
        <p:txBody>
          <a:bodyPr/>
          <a:lstStyle/>
          <a:p>
            <a:endParaRPr lang="sv-SE" dirty="0"/>
          </a:p>
        </p:txBody>
      </p:sp>
      <p:pic>
        <p:nvPicPr>
          <p:cNvPr id="4" name="Platshållare för bild 4"/>
          <p:cNvPicPr>
            <a:picLocks noChangeAspect="1"/>
          </p:cNvPicPr>
          <p:nvPr/>
        </p:nvPicPr>
        <p:blipFill>
          <a:blip r:embed="rId2"/>
          <a:srcRect l="1364" r="1364"/>
          <a:stretch>
            <a:fillRect/>
          </a:stretch>
        </p:blipFill>
        <p:spPr>
          <a:xfrm>
            <a:off x="50" y="51470"/>
            <a:ext cx="7596336" cy="4608512"/>
          </a:xfrm>
          <a:prstGeom prst="rect">
            <a:avLst/>
          </a:prstGeom>
        </p:spPr>
      </p:pic>
      <p:pic>
        <p:nvPicPr>
          <p:cNvPr id="5" name="Picture 4">
            <a:extLst>
              <a:ext uri="{FF2B5EF4-FFF2-40B4-BE49-F238E27FC236}">
                <a16:creationId xmlns:a16="http://schemas.microsoft.com/office/drawing/2014/main" id="{D2358FA4-0791-4CD5-8DF5-1E95E2BBDA80}"/>
              </a:ext>
            </a:extLst>
          </p:cNvPr>
          <p:cNvPicPr/>
          <p:nvPr/>
        </p:nvPicPr>
        <p:blipFill>
          <a:blip r:embed="rId3"/>
          <a:stretch>
            <a:fillRect/>
          </a:stretch>
        </p:blipFill>
        <p:spPr>
          <a:xfrm>
            <a:off x="4716016" y="555526"/>
            <a:ext cx="3600400" cy="2912072"/>
          </a:xfrm>
          <a:prstGeom prst="rect">
            <a:avLst/>
          </a:prstGeom>
        </p:spPr>
      </p:pic>
    </p:spTree>
    <p:extLst>
      <p:ext uri="{BB962C8B-B14F-4D97-AF65-F5344CB8AC3E}">
        <p14:creationId xmlns:p14="http://schemas.microsoft.com/office/powerpoint/2010/main" val="3698817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47039" y="267494"/>
            <a:ext cx="7901425" cy="857250"/>
          </a:xfrm>
        </p:spPr>
        <p:txBody>
          <a:bodyPr/>
          <a:lstStyle/>
          <a:p>
            <a:r>
              <a:rPr lang="sv-SE" dirty="0"/>
              <a:t>                   Uppdraget</a:t>
            </a:r>
          </a:p>
        </p:txBody>
      </p:sp>
      <p:sp>
        <p:nvSpPr>
          <p:cNvPr id="3" name="Platshållare för innehåll 2"/>
          <p:cNvSpPr>
            <a:spLocks noGrp="1"/>
          </p:cNvSpPr>
          <p:nvPr>
            <p:ph idx="1"/>
          </p:nvPr>
        </p:nvSpPr>
        <p:spPr>
          <a:xfrm>
            <a:off x="826598" y="1347614"/>
            <a:ext cx="7888455" cy="2715846"/>
          </a:xfrm>
        </p:spPr>
        <p:txBody>
          <a:bodyPr/>
          <a:lstStyle/>
          <a:p>
            <a:r>
              <a:rPr lang="sv-SE" dirty="0"/>
              <a:t>Hur många ungdomar finns i målgruppen ?</a:t>
            </a:r>
          </a:p>
          <a:p>
            <a:r>
              <a:rPr lang="sv-SE" dirty="0"/>
              <a:t>Vilka insatser ges idag ?</a:t>
            </a:r>
          </a:p>
          <a:p>
            <a:r>
              <a:rPr lang="sv-SE" dirty="0"/>
              <a:t>Hur används Samordnad individuell plan (SIP) ?</a:t>
            </a:r>
          </a:p>
          <a:p>
            <a:r>
              <a:rPr lang="sv-SE" dirty="0"/>
              <a:t>Vilka problem blir tydliga i arbetet med målgruppen ?</a:t>
            </a:r>
          </a:p>
          <a:p>
            <a:r>
              <a:rPr lang="sv-SE" dirty="0"/>
              <a:t>Hur bör ett koordinerat stöd se ut ?</a:t>
            </a:r>
          </a:p>
          <a:p>
            <a:r>
              <a:rPr lang="sv-SE" dirty="0"/>
              <a:t>Vad behövs för att uppnå detta ?</a:t>
            </a:r>
          </a:p>
          <a:p>
            <a:endParaRPr lang="sv-SE" dirty="0"/>
          </a:p>
        </p:txBody>
      </p:sp>
    </p:spTree>
    <p:extLst>
      <p:ext uri="{BB962C8B-B14F-4D97-AF65-F5344CB8AC3E}">
        <p14:creationId xmlns:p14="http://schemas.microsoft.com/office/powerpoint/2010/main" val="68604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5576" y="267494"/>
            <a:ext cx="7901425" cy="857250"/>
          </a:xfrm>
        </p:spPr>
        <p:txBody>
          <a:bodyPr/>
          <a:lstStyle/>
          <a:p>
            <a:r>
              <a:rPr lang="sv-SE" dirty="0"/>
              <a:t>                        Metod</a:t>
            </a:r>
          </a:p>
        </p:txBody>
      </p:sp>
      <p:sp>
        <p:nvSpPr>
          <p:cNvPr id="3" name="Platshållare för innehåll 2"/>
          <p:cNvSpPr>
            <a:spLocks noGrp="1"/>
          </p:cNvSpPr>
          <p:nvPr>
            <p:ph idx="1"/>
          </p:nvPr>
        </p:nvSpPr>
        <p:spPr>
          <a:xfrm>
            <a:off x="768546" y="1275606"/>
            <a:ext cx="7888455" cy="2715846"/>
          </a:xfrm>
        </p:spPr>
        <p:txBody>
          <a:bodyPr/>
          <a:lstStyle/>
          <a:p>
            <a:r>
              <a:rPr lang="sv-SE" dirty="0"/>
              <a:t>Tagit del av kartläggning av SSV 2019</a:t>
            </a:r>
          </a:p>
          <a:p>
            <a:r>
              <a:rPr lang="sv-SE" dirty="0"/>
              <a:t>Genomsökt nationellt kunskapsläge kring målgruppen</a:t>
            </a:r>
          </a:p>
          <a:p>
            <a:r>
              <a:rPr lang="sv-SE" dirty="0"/>
              <a:t>Tagit del av tidigare försök att koordinera stöd till målgruppen lokalt och regionalt</a:t>
            </a:r>
          </a:p>
          <a:p>
            <a:r>
              <a:rPr lang="sv-SE" dirty="0"/>
              <a:t>Genomfört 24 intervjuer med berörda verksamheter</a:t>
            </a:r>
          </a:p>
          <a:p>
            <a:r>
              <a:rPr lang="sv-SE" dirty="0"/>
              <a:t>Deltagit i regionala och lokala nätverk och kontakt med brukare</a:t>
            </a:r>
          </a:p>
          <a:p>
            <a:endParaRPr lang="sv-SE" dirty="0"/>
          </a:p>
        </p:txBody>
      </p:sp>
    </p:spTree>
    <p:extLst>
      <p:ext uri="{BB962C8B-B14F-4D97-AF65-F5344CB8AC3E}">
        <p14:creationId xmlns:p14="http://schemas.microsoft.com/office/powerpoint/2010/main" val="3499950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2472" y="267494"/>
            <a:ext cx="7901425" cy="857250"/>
          </a:xfrm>
        </p:spPr>
        <p:txBody>
          <a:bodyPr/>
          <a:lstStyle/>
          <a:p>
            <a:r>
              <a:rPr lang="sv-SE" dirty="0"/>
              <a:t>         Nationellt kunskapsläge</a:t>
            </a:r>
          </a:p>
        </p:txBody>
      </p:sp>
      <p:sp>
        <p:nvSpPr>
          <p:cNvPr id="3" name="Platshållare för innehåll 2"/>
          <p:cNvSpPr>
            <a:spLocks noGrp="1"/>
          </p:cNvSpPr>
          <p:nvPr>
            <p:ph idx="1"/>
          </p:nvPr>
        </p:nvSpPr>
        <p:spPr>
          <a:xfrm>
            <a:off x="179512" y="1491630"/>
            <a:ext cx="5023485" cy="2715846"/>
          </a:xfrm>
        </p:spPr>
        <p:txBody>
          <a:bodyPr>
            <a:normAutofit lnSpcReduction="10000"/>
          </a:bodyPr>
          <a:lstStyle/>
          <a:p>
            <a:r>
              <a:rPr lang="sv-SE" sz="1200" u="sng" dirty="0"/>
              <a:t>Personcentrerad vård</a:t>
            </a:r>
            <a:r>
              <a:rPr lang="sv-SE" sz="1200" dirty="0"/>
              <a:t> innebär att se den enskilda personen, att involvera och anpassa efter individens behov, resurser och förutsättningar. Personcentrerad vård är ett etiskt förhållningssätt som utgår från att personen är mer än sin sjukdom och där startar </a:t>
            </a:r>
            <a:r>
              <a:rPr lang="sv-SE" sz="1200" dirty="0" err="1"/>
              <a:t>vårdmötet</a:t>
            </a:r>
            <a:r>
              <a:rPr lang="sv-SE" sz="1200" dirty="0"/>
              <a:t> med frågan – ”Vad är viktigt för dig ?” </a:t>
            </a:r>
          </a:p>
          <a:p>
            <a:r>
              <a:rPr lang="sv-SE" sz="1200" u="sng" dirty="0"/>
              <a:t>Personcentrerad samverkan</a:t>
            </a:r>
            <a:r>
              <a:rPr lang="sv-SE" sz="1200" dirty="0"/>
              <a:t> innebär att samverkan har ett personcentrerat arbetssätt och förhållningssätt. Det innebär att aktörer som samverkar, inklusive personen själv, har en gemensam bild av och förståelse för hur vård- och stödprocessen ska se ut och utgår från antaganden kring personcentrerad vård.</a:t>
            </a:r>
          </a:p>
          <a:p>
            <a:r>
              <a:rPr lang="sv-SE" sz="1200" b="1" i="1" dirty="0"/>
              <a:t>Det finns därför ett behov av att vid samsjuklighet fokusera på både personcentrerad samverkan och personcentrerad vård, vilket denna förstudie rekommenderar.</a:t>
            </a:r>
            <a:endParaRPr lang="sv-SE" sz="1200" b="1" dirty="0"/>
          </a:p>
          <a:p>
            <a:endParaRPr lang="sv-SE" sz="1200" dirty="0"/>
          </a:p>
        </p:txBody>
      </p:sp>
      <p:pic>
        <p:nvPicPr>
          <p:cNvPr id="4" name="Bildobjekt 3" descr="C:\Users\rdser\Desktop\fig_fig-blad-7.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8" y="987574"/>
            <a:ext cx="3530900" cy="3600400"/>
          </a:xfrm>
          <a:prstGeom prst="rect">
            <a:avLst/>
          </a:prstGeom>
          <a:noFill/>
          <a:ln>
            <a:noFill/>
          </a:ln>
        </p:spPr>
      </p:pic>
    </p:spTree>
    <p:extLst>
      <p:ext uri="{BB962C8B-B14F-4D97-AF65-F5344CB8AC3E}">
        <p14:creationId xmlns:p14="http://schemas.microsoft.com/office/powerpoint/2010/main" val="3830181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53523" y="267494"/>
            <a:ext cx="7901425" cy="857250"/>
          </a:xfrm>
        </p:spPr>
        <p:txBody>
          <a:bodyPr>
            <a:normAutofit fontScale="90000"/>
          </a:bodyPr>
          <a:lstStyle/>
          <a:p>
            <a:r>
              <a:rPr lang="sv-SE" dirty="0"/>
              <a:t>            Tydliga svårigheter med                                  </a:t>
            </a:r>
            <a:br>
              <a:rPr lang="sv-SE" dirty="0"/>
            </a:br>
            <a:r>
              <a:rPr lang="sv-SE" dirty="0"/>
              <a:t>               att koordinera stödet</a:t>
            </a:r>
          </a:p>
        </p:txBody>
      </p:sp>
      <p:sp>
        <p:nvSpPr>
          <p:cNvPr id="3" name="Platshållare för innehåll 2"/>
          <p:cNvSpPr>
            <a:spLocks noGrp="1"/>
          </p:cNvSpPr>
          <p:nvPr>
            <p:ph idx="1"/>
          </p:nvPr>
        </p:nvSpPr>
        <p:spPr>
          <a:xfrm>
            <a:off x="611560" y="1491630"/>
            <a:ext cx="7888455" cy="2715846"/>
          </a:xfrm>
        </p:spPr>
        <p:txBody>
          <a:bodyPr>
            <a:normAutofit fontScale="92500" lnSpcReduction="10000"/>
          </a:bodyPr>
          <a:lstStyle/>
          <a:p>
            <a:r>
              <a:rPr lang="sv-SE" dirty="0"/>
              <a:t>Många bra enskilda verksamheter men målgruppen är mycket svår att ge tillräckligt stöd</a:t>
            </a:r>
          </a:p>
          <a:p>
            <a:pPr lvl="0"/>
            <a:r>
              <a:rPr lang="sv-SE" dirty="0">
                <a:solidFill>
                  <a:prstClr val="black"/>
                </a:solidFill>
              </a:rPr>
              <a:t>Målgruppen är inte utredd och faller ur systemet innan de fått hjälp med sin problematik</a:t>
            </a:r>
            <a:endParaRPr lang="sv-SE" dirty="0"/>
          </a:p>
          <a:p>
            <a:r>
              <a:rPr lang="sv-SE" dirty="0"/>
              <a:t>För många organisatoriska mellanrum i en fragmenterad vård, brytpunkter i vården, bristande samverkan och långa ledtider gör att vi tappar målgruppen</a:t>
            </a:r>
          </a:p>
          <a:p>
            <a:r>
              <a:rPr lang="sv-SE" dirty="0"/>
              <a:t>Vi måste tänka vårdfläta istället för vårdkedja</a:t>
            </a:r>
          </a:p>
        </p:txBody>
      </p:sp>
    </p:spTree>
    <p:extLst>
      <p:ext uri="{BB962C8B-B14F-4D97-AF65-F5344CB8AC3E}">
        <p14:creationId xmlns:p14="http://schemas.microsoft.com/office/powerpoint/2010/main" val="3898908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1600" y="195486"/>
            <a:ext cx="7901425" cy="857250"/>
          </a:xfrm>
        </p:spPr>
        <p:txBody>
          <a:bodyPr/>
          <a:lstStyle/>
          <a:p>
            <a:r>
              <a:rPr lang="sv-SE" dirty="0"/>
              <a:t>          Slutsatser och förslag </a:t>
            </a:r>
          </a:p>
        </p:txBody>
      </p:sp>
      <p:sp>
        <p:nvSpPr>
          <p:cNvPr id="3" name="Platshållare för innehåll 2"/>
          <p:cNvSpPr>
            <a:spLocks noGrp="1"/>
          </p:cNvSpPr>
          <p:nvPr>
            <p:ph idx="1"/>
          </p:nvPr>
        </p:nvSpPr>
        <p:spPr>
          <a:xfrm>
            <a:off x="611560" y="1203598"/>
            <a:ext cx="7888455" cy="3096344"/>
          </a:xfrm>
        </p:spPr>
        <p:txBody>
          <a:bodyPr>
            <a:noAutofit/>
          </a:bodyPr>
          <a:lstStyle/>
          <a:p>
            <a:pPr lvl="0"/>
            <a:r>
              <a:rPr lang="sv-SE" sz="1200" b="1" dirty="0"/>
              <a:t>Pågående utvecklingsarbete inom länet och inom kommunerna måste samordnas</a:t>
            </a:r>
            <a:r>
              <a:rPr lang="sv-SE" sz="1200" dirty="0"/>
              <a:t>. Alla planerade utvecklingsinitiativ för att förbättra stödet för målgruppen bör och bör vara koordinerade och bygga på bästa möjliga evidens. Viktigt att ensas om personcentrerad vår och personcentrerad samverkan.</a:t>
            </a:r>
          </a:p>
          <a:p>
            <a:r>
              <a:rPr lang="sv-SE" sz="1200" b="1" dirty="0"/>
              <a:t>Case management (CM) bör utvecklas och speciellt utbildad SIP-samordnare med CM-liknande mandat </a:t>
            </a:r>
            <a:r>
              <a:rPr lang="sv-SE" sz="1200" dirty="0"/>
              <a:t>bör tillsättas för att samordna insatserna för målgruppen. </a:t>
            </a:r>
          </a:p>
          <a:p>
            <a:pPr lvl="0"/>
            <a:r>
              <a:rPr lang="sv-SE" sz="1200" dirty="0"/>
              <a:t>”</a:t>
            </a:r>
            <a:r>
              <a:rPr lang="sv-SE" sz="1200" b="1" dirty="0"/>
              <a:t>Mini-Maria” </a:t>
            </a:r>
            <a:r>
              <a:rPr lang="sv-SE" sz="1200" dirty="0"/>
              <a:t>är ett tidigare förslag: En drogförebyggande ungdomsmottagning baserad på råd och service med både personal från kommunerna med socionomkompetens, samt medicinskt kunnig från regionen behöver byggas ut för att på ett tidigt stadium möta behovet hos målgruppen.</a:t>
            </a:r>
          </a:p>
          <a:p>
            <a:pPr lvl="0"/>
            <a:r>
              <a:rPr lang="sv-SE" sz="1200" b="1" dirty="0"/>
              <a:t>BOP-teamet och andra samlokaliserade och integrerade verksamheter såsom </a:t>
            </a:r>
            <a:r>
              <a:rPr lang="sv-SE" sz="1200" b="1" dirty="0" err="1"/>
              <a:t>Enter</a:t>
            </a:r>
            <a:r>
              <a:rPr lang="sv-SE" sz="1200" b="1" dirty="0"/>
              <a:t> bör vara vägledande för kommande satsningar </a:t>
            </a:r>
            <a:r>
              <a:rPr lang="sv-SE" sz="1200" dirty="0"/>
              <a:t>för att öka sannolikheten att uppnå en personcentrerad vård och samverkan för målgruppen. Det finns ett befintligt förslag om tillsättande av ett BOP-team för ungdomar som bör aktualiseras.</a:t>
            </a:r>
          </a:p>
          <a:p>
            <a:pPr lvl="0"/>
            <a:r>
              <a:rPr lang="sv-SE" sz="1200" dirty="0"/>
              <a:t>Det behövs, för att undvika att målgruppen passiviseras, ordna </a:t>
            </a:r>
            <a:r>
              <a:rPr lang="sv-SE" sz="1200" b="1" dirty="0"/>
              <a:t>någon form av lågtröskel verksamhet som erbjuder meningsfull sysselsättning</a:t>
            </a:r>
            <a:r>
              <a:rPr lang="sv-SE" sz="1200" dirty="0"/>
              <a:t> i väntan på att ungdomen inväntar eller genomgår koordinerad behandling. </a:t>
            </a:r>
          </a:p>
          <a:p>
            <a:endParaRPr lang="sv-SE" sz="1200" dirty="0"/>
          </a:p>
        </p:txBody>
      </p:sp>
    </p:spTree>
    <p:extLst>
      <p:ext uri="{BB962C8B-B14F-4D97-AF65-F5344CB8AC3E}">
        <p14:creationId xmlns:p14="http://schemas.microsoft.com/office/powerpoint/2010/main" val="2558781336"/>
      </p:ext>
    </p:extLst>
  </p:cSld>
  <p:clrMapOvr>
    <a:masterClrMapping/>
  </p:clrMapOvr>
</p:sld>
</file>

<file path=ppt/theme/theme1.xml><?xml version="1.0" encoding="utf-8"?>
<a:theme xmlns:a="http://schemas.openxmlformats.org/drawingml/2006/main" name="Office-tema">
  <a:themeElements>
    <a:clrScheme name="Kommunblå">
      <a:dk1>
        <a:sysClr val="windowText" lastClr="000000"/>
      </a:dk1>
      <a:lt1>
        <a:sysClr val="window" lastClr="FFFFFF"/>
      </a:lt1>
      <a:dk2>
        <a:srgbClr val="183D49"/>
      </a:dk2>
      <a:lt2>
        <a:srgbClr val="EDEAE4"/>
      </a:lt2>
      <a:accent1>
        <a:srgbClr val="007FC8"/>
      </a:accent1>
      <a:accent2>
        <a:srgbClr val="DC3D4D"/>
      </a:accent2>
      <a:accent3>
        <a:srgbClr val="00A483"/>
      </a:accent3>
      <a:accent4>
        <a:srgbClr val="39BBCF"/>
      </a:accent4>
      <a:accent5>
        <a:srgbClr val="ED6F51"/>
      </a:accent5>
      <a:accent6>
        <a:srgbClr val="794695"/>
      </a:accent6>
      <a:hlink>
        <a:srgbClr val="0000FF"/>
      </a:hlink>
      <a:folHlink>
        <a:srgbClr val="800080"/>
      </a:folHlink>
    </a:clrScheme>
    <a:fontScheme name="Anpassat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iell Kommunpresentation" id="{7BED9F35-CF37-4959-8758-44F44EF50C5C}" vid="{F74BB309-48C5-46C4-B958-C1CC64332DCB}"/>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Officiell Kommunpresentation</Template>
  <TotalTime>80</TotalTime>
  <Words>509</Words>
  <Application>Microsoft Office PowerPoint</Application>
  <PresentationFormat>Bildspel på skärmen (16:9)</PresentationFormat>
  <Paragraphs>32</Paragraphs>
  <Slides>7</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7</vt:i4>
      </vt:variant>
    </vt:vector>
  </HeadingPairs>
  <TitlesOfParts>
    <vt:vector size="10" baseType="lpstr">
      <vt:lpstr>Arial</vt:lpstr>
      <vt:lpstr>Calibri</vt:lpstr>
      <vt:lpstr>Office-tema</vt:lpstr>
      <vt:lpstr>                        FÖRSTUDIE  Stöd till ungdomar/unga vuxna i åldern 16- 25 år med missbruksproblematik i kombination med social och/eller psykiatrisk problematik - även benämnt samsjuklighet</vt:lpstr>
      <vt:lpstr>PowerPoint-presentation</vt:lpstr>
      <vt:lpstr>                   Uppdraget</vt:lpstr>
      <vt:lpstr>                        Metod</vt:lpstr>
      <vt:lpstr>         Nationellt kunskapsläge</vt:lpstr>
      <vt:lpstr>            Tydliga svårigheter med                                                  att koordinera stödet</vt:lpstr>
      <vt:lpstr>          Slutsatser och förslag </vt:lpstr>
    </vt:vector>
  </TitlesOfParts>
  <Company>Jönköping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förstudie som fokuserar på stödet till ungdomar/unga vuxna i åldern 16- 25 år med missbruksproblematik i kombination med social och/eller psykiatrisk problematik - även benämnt samsjuklighet-</dc:title>
  <dc:creator>Stein Erik Norderhaug</dc:creator>
  <cp:lastModifiedBy>Peter Hedfors</cp:lastModifiedBy>
  <cp:revision>11</cp:revision>
  <dcterms:created xsi:type="dcterms:W3CDTF">2021-05-04T12:10:21Z</dcterms:created>
  <dcterms:modified xsi:type="dcterms:W3CDTF">2021-06-15T12:05:56Z</dcterms:modified>
</cp:coreProperties>
</file>