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5" r:id="rId10"/>
    <p:sldId id="264" r:id="rId11"/>
    <p:sldId id="266" r:id="rId12"/>
    <p:sldId id="269" r:id="rId13"/>
    <p:sldId id="271" r:id="rId14"/>
    <p:sldId id="272" r:id="rId15"/>
    <p:sldId id="273" r:id="rId16"/>
    <p:sldId id="278" r:id="rId17"/>
    <p:sldId id="277" r:id="rId18"/>
    <p:sldId id="274" r:id="rId19"/>
    <p:sldId id="275" r:id="rId2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rlvonessen:Dropbox:Mind:&#197;rsredovisningar:2014:Texter%20&#197;R%202014:Diagram%20&#197;R%20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rlvonessen:Dropbox:Mind:&#197;rsredovisningar:2014:Till%20Essen:&#197;R%202014-Diagra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'Ark3'!$A$42:$A$44</c:f>
              <c:strCache>
                <c:ptCount val="3"/>
                <c:pt idx="0">
                  <c:v>Mord/dråp</c:v>
                </c:pt>
                <c:pt idx="1">
                  <c:v>Vägtrafik</c:v>
                </c:pt>
                <c:pt idx="2">
                  <c:v>Självmord</c:v>
                </c:pt>
              </c:strCache>
            </c:strRef>
          </c:cat>
          <c:val>
            <c:numRef>
              <c:f>'Ark3'!$B$42:$B$44</c:f>
              <c:numCache>
                <c:formatCode>General</c:formatCode>
                <c:ptCount val="3"/>
                <c:pt idx="0">
                  <c:v>80</c:v>
                </c:pt>
                <c:pt idx="1">
                  <c:v>275</c:v>
                </c:pt>
                <c:pt idx="2">
                  <c:v>1606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546880"/>
        <c:axId val="39548416"/>
        <c:axId val="0"/>
      </c:bar3DChart>
      <c:catAx>
        <c:axId val="39546880"/>
        <c:scaling>
          <c:orientation val="minMax"/>
        </c:scaling>
        <c:delete val="0"/>
        <c:axPos val="b"/>
        <c:majorTickMark val="out"/>
        <c:minorTickMark val="none"/>
        <c:tickLblPos val="nextTo"/>
        <c:crossAx val="39548416"/>
        <c:crosses val="autoZero"/>
        <c:auto val="1"/>
        <c:lblAlgn val="ctr"/>
        <c:lblOffset val="100"/>
        <c:noMultiLvlLbl val="0"/>
      </c:catAx>
      <c:valAx>
        <c:axId val="39548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546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cat>
            <c:numRef>
              <c:f>'Självmord bland unga'!$B$5:$B$18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'Självmord bland unga'!$C$5:$C$18</c:f>
              <c:numCache>
                <c:formatCode>General</c:formatCode>
                <c:ptCount val="14"/>
                <c:pt idx="0">
                  <c:v>106</c:v>
                </c:pt>
                <c:pt idx="1">
                  <c:v>110</c:v>
                </c:pt>
                <c:pt idx="2">
                  <c:v>146</c:v>
                </c:pt>
                <c:pt idx="3">
                  <c:v>118</c:v>
                </c:pt>
                <c:pt idx="4">
                  <c:v>143</c:v>
                </c:pt>
                <c:pt idx="5">
                  <c:v>123</c:v>
                </c:pt>
                <c:pt idx="6">
                  <c:v>145</c:v>
                </c:pt>
                <c:pt idx="7">
                  <c:v>134</c:v>
                </c:pt>
                <c:pt idx="8">
                  <c:v>171</c:v>
                </c:pt>
                <c:pt idx="9">
                  <c:v>159</c:v>
                </c:pt>
                <c:pt idx="10">
                  <c:v>147</c:v>
                </c:pt>
                <c:pt idx="11">
                  <c:v>152</c:v>
                </c:pt>
                <c:pt idx="12">
                  <c:v>147</c:v>
                </c:pt>
                <c:pt idx="13">
                  <c:v>176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62336"/>
        <c:axId val="39663872"/>
      </c:lineChart>
      <c:catAx>
        <c:axId val="3966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663872"/>
        <c:crosses val="autoZero"/>
        <c:auto val="1"/>
        <c:lblAlgn val="ctr"/>
        <c:lblOffset val="100"/>
        <c:noMultiLvlLbl val="0"/>
      </c:catAx>
      <c:valAx>
        <c:axId val="3966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662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408-9687-400D-A587-4AEAF9423A57}" type="datetimeFigureOut">
              <a:rPr lang="sv-SE" smtClean="0"/>
              <a:pPr/>
              <a:t>2015-10-08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942-12C1-4834-9AC1-23CF65D4C3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408-9687-400D-A587-4AEAF9423A57}" type="datetimeFigureOut">
              <a:rPr lang="sv-SE" smtClean="0"/>
              <a:pPr/>
              <a:t>2015-10-08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942-12C1-4834-9AC1-23CF65D4C3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408-9687-400D-A587-4AEAF9423A57}" type="datetimeFigureOut">
              <a:rPr lang="sv-SE" smtClean="0"/>
              <a:pPr/>
              <a:t>2015-10-08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942-12C1-4834-9AC1-23CF65D4C3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+Imag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nd_designmanual_140519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470801" y="275693"/>
            <a:ext cx="5218112" cy="1081617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700" spc="-10">
                <a:solidFill>
                  <a:srgbClr val="F17509"/>
                </a:solidFill>
                <a:latin typeface="Graphik Semibold"/>
                <a:cs typeface="Graphik Semibold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270930" y="6341003"/>
            <a:ext cx="2176462" cy="3090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 spc="-10" baseline="0">
                <a:solidFill>
                  <a:srgbClr val="F17509"/>
                </a:solidFill>
                <a:latin typeface="Graphik Regular"/>
                <a:cs typeface="Graphik Regular"/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1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3467838" y="6343099"/>
            <a:ext cx="1635208" cy="31542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 spc="-10" baseline="0">
                <a:solidFill>
                  <a:srgbClr val="F17509"/>
                </a:solidFill>
                <a:latin typeface="Graphik Regular"/>
                <a:cs typeface="Graphik Regular"/>
              </a:defRPr>
            </a:lvl1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2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8132971" y="6349470"/>
            <a:ext cx="731629" cy="315428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900" baseline="0">
                <a:solidFill>
                  <a:srgbClr val="F17509"/>
                </a:solidFill>
                <a:latin typeface="Graphik Regular"/>
                <a:cs typeface="Graphik Regular"/>
              </a:defRPr>
            </a:lvl1pPr>
          </a:lstStyle>
          <a:p>
            <a:pPr lvl="0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270930" y="282043"/>
            <a:ext cx="3197225" cy="1075267"/>
          </a:xfrm>
          <a:prstGeom prst="rect">
            <a:avLst/>
          </a:prstGeom>
        </p:spPr>
        <p:txBody>
          <a:bodyPr vert="horz"/>
          <a:lstStyle>
            <a:lvl1pPr marL="0" indent="0" algn="l">
              <a:lnSpc>
                <a:spcPct val="90000"/>
              </a:lnSpc>
              <a:buNone/>
              <a:defRPr sz="2700" spc="-10" baseline="0">
                <a:solidFill>
                  <a:srgbClr val="F17509"/>
                </a:solidFill>
                <a:latin typeface="Graphik Semibold"/>
                <a:cs typeface="Graphik Semibold"/>
              </a:defRPr>
            </a:lvl1pPr>
          </a:lstStyle>
          <a:p>
            <a:pPr lvl="0"/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270930" y="1348843"/>
            <a:ext cx="2354795" cy="477255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90000"/>
              </a:lnSpc>
              <a:buNone/>
              <a:defRPr sz="900" spc="-10" baseline="0">
                <a:latin typeface="Graphik Regular"/>
                <a:cs typeface="Graphik Regular"/>
              </a:defRPr>
            </a:lvl1pPr>
          </a:lstStyle>
          <a:p>
            <a:pPr lvl="0"/>
            <a:r>
              <a:rPr lang="en-US" dirty="0" smtClean="0"/>
              <a:t>Click to add body text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3552825" y="1408113"/>
            <a:ext cx="5229225" cy="46878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500">
                <a:latin typeface="Graphik Regular"/>
                <a:cs typeface="Graphik Regular"/>
              </a:defRPr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59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pag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nd_designmanual_140519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470801" y="275693"/>
            <a:ext cx="5218112" cy="1081617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700" spc="-10">
                <a:solidFill>
                  <a:srgbClr val="F17509"/>
                </a:solidFill>
                <a:latin typeface="Graphik Semibold"/>
                <a:cs typeface="Graphik Semibold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270930" y="6341003"/>
            <a:ext cx="2176462" cy="3090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 spc="-10" baseline="0">
                <a:solidFill>
                  <a:srgbClr val="F17509"/>
                </a:solidFill>
                <a:latin typeface="Graphik Regular"/>
                <a:cs typeface="Graphik Regular"/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1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3467838" y="6343099"/>
            <a:ext cx="1635208" cy="31542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 spc="-10" baseline="0">
                <a:solidFill>
                  <a:srgbClr val="F17509"/>
                </a:solidFill>
                <a:latin typeface="Graphik Regular"/>
                <a:cs typeface="Graphik Regular"/>
              </a:defRPr>
            </a:lvl1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2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8132971" y="6349470"/>
            <a:ext cx="731629" cy="315428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900" baseline="0">
                <a:solidFill>
                  <a:srgbClr val="F17509"/>
                </a:solidFill>
                <a:latin typeface="Graphik Regular"/>
                <a:cs typeface="Graphik Regular"/>
              </a:defRPr>
            </a:lvl1pPr>
          </a:lstStyle>
          <a:p>
            <a:pPr lvl="0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270930" y="282043"/>
            <a:ext cx="3197225" cy="1075267"/>
          </a:xfrm>
          <a:prstGeom prst="rect">
            <a:avLst/>
          </a:prstGeom>
        </p:spPr>
        <p:txBody>
          <a:bodyPr vert="horz"/>
          <a:lstStyle>
            <a:lvl1pPr marL="0" indent="0" algn="l">
              <a:lnSpc>
                <a:spcPct val="90000"/>
              </a:lnSpc>
              <a:buNone/>
              <a:defRPr sz="2700" spc="-10" baseline="0">
                <a:solidFill>
                  <a:srgbClr val="F17509"/>
                </a:solidFill>
                <a:latin typeface="Graphik Semibold"/>
                <a:cs typeface="Graphik Semibold"/>
              </a:defRPr>
            </a:lvl1pPr>
          </a:lstStyle>
          <a:p>
            <a:pPr lvl="0"/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470801" y="1348844"/>
            <a:ext cx="5218112" cy="75935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90000"/>
              </a:lnSpc>
              <a:buNone/>
              <a:defRPr sz="1500" spc="-10" baseline="0">
                <a:latin typeface="Graphik Semibold"/>
                <a:cs typeface="Graphik Semibold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3470801" y="2116668"/>
            <a:ext cx="5218112" cy="404706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90000"/>
              </a:lnSpc>
              <a:buNone/>
              <a:defRPr sz="1500" spc="-10" baseline="0">
                <a:latin typeface="Graphik Regular"/>
                <a:cs typeface="Graphik Regular"/>
              </a:defRPr>
            </a:lvl1pPr>
          </a:lstStyle>
          <a:p>
            <a:pPr lvl="0"/>
            <a:r>
              <a:rPr lang="en-US" dirty="0" smtClean="0"/>
              <a:t>Click to add 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6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408-9687-400D-A587-4AEAF9423A57}" type="datetimeFigureOut">
              <a:rPr lang="sv-SE" smtClean="0"/>
              <a:pPr/>
              <a:t>2015-10-08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942-12C1-4834-9AC1-23CF65D4C3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408-9687-400D-A587-4AEAF9423A57}" type="datetimeFigureOut">
              <a:rPr lang="sv-SE" smtClean="0"/>
              <a:pPr/>
              <a:t>2015-10-08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942-12C1-4834-9AC1-23CF65D4C3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408-9687-400D-A587-4AEAF9423A57}" type="datetimeFigureOut">
              <a:rPr lang="sv-SE" smtClean="0"/>
              <a:pPr/>
              <a:t>2015-10-08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942-12C1-4834-9AC1-23CF65D4C3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408-9687-400D-A587-4AEAF9423A57}" type="datetimeFigureOut">
              <a:rPr lang="sv-SE" smtClean="0"/>
              <a:pPr/>
              <a:t>2015-10-08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942-12C1-4834-9AC1-23CF65D4C3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408-9687-400D-A587-4AEAF9423A57}" type="datetimeFigureOut">
              <a:rPr lang="sv-SE" smtClean="0"/>
              <a:pPr/>
              <a:t>2015-10-08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942-12C1-4834-9AC1-23CF65D4C3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408-9687-400D-A587-4AEAF9423A57}" type="datetimeFigureOut">
              <a:rPr lang="sv-SE" smtClean="0"/>
              <a:pPr/>
              <a:t>2015-10-08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942-12C1-4834-9AC1-23CF65D4C3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408-9687-400D-A587-4AEAF9423A57}" type="datetimeFigureOut">
              <a:rPr lang="sv-SE" smtClean="0"/>
              <a:pPr/>
              <a:t>2015-10-08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942-12C1-4834-9AC1-23CF65D4C3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408-9687-400D-A587-4AEAF9423A57}" type="datetimeFigureOut">
              <a:rPr lang="sv-SE" smtClean="0"/>
              <a:pPr/>
              <a:t>2015-10-08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942-12C1-4834-9AC1-23CF65D4C3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8408-9687-400D-A587-4AEAF9423A57}" type="datetimeFigureOut">
              <a:rPr lang="sv-SE" smtClean="0"/>
              <a:pPr/>
              <a:t>2015-10-08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E1942-12C1-4834-9AC1-23CF65D4C36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30425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+mn-lt"/>
                <a:cs typeface="Courier New" pitchFamily="49" charset="0"/>
              </a:rPr>
              <a:t/>
            </a:r>
            <a:br>
              <a:rPr lang="sv-SE" b="1" dirty="0" smtClean="0">
                <a:latin typeface="+mn-lt"/>
                <a:cs typeface="Courier New" pitchFamily="49" charset="0"/>
              </a:rPr>
            </a:br>
            <a:r>
              <a:rPr lang="sv-SE" b="1" dirty="0">
                <a:latin typeface="+mn-lt"/>
                <a:cs typeface="Courier New" pitchFamily="49" charset="0"/>
              </a:rPr>
              <a:t/>
            </a:r>
            <a:br>
              <a:rPr lang="sv-SE" b="1" dirty="0">
                <a:latin typeface="+mn-lt"/>
                <a:cs typeface="Courier New" pitchFamily="49" charset="0"/>
              </a:rPr>
            </a:br>
            <a:r>
              <a:rPr lang="sv-SE" sz="6000" b="1" dirty="0" smtClean="0">
                <a:latin typeface="+mn-lt"/>
                <a:cs typeface="Courier New" pitchFamily="49" charset="0"/>
              </a:rPr>
              <a:t/>
            </a:r>
            <a:br>
              <a:rPr lang="sv-SE" sz="6000" b="1" dirty="0" smtClean="0">
                <a:latin typeface="+mn-lt"/>
                <a:cs typeface="Courier New" pitchFamily="49" charset="0"/>
              </a:rPr>
            </a:br>
            <a:r>
              <a:rPr lang="sv-SE" sz="6000" b="1" dirty="0" smtClean="0">
                <a:latin typeface="+mn-lt"/>
                <a:cs typeface="Courier New" pitchFamily="49" charset="0"/>
              </a:rPr>
              <a:t>MAN DÖR INTE AV STRESS.</a:t>
            </a:r>
            <a:r>
              <a:rPr lang="sv-SE" b="1" dirty="0" smtClean="0">
                <a:latin typeface="+mn-lt"/>
                <a:cs typeface="Courier New" pitchFamily="49" charset="0"/>
              </a:rPr>
              <a:t/>
            </a:r>
            <a:br>
              <a:rPr lang="sv-SE" b="1" dirty="0" smtClean="0">
                <a:latin typeface="+mn-lt"/>
                <a:cs typeface="Courier New" pitchFamily="49" charset="0"/>
              </a:rPr>
            </a:br>
            <a:r>
              <a:rPr lang="sv-SE" b="1" dirty="0" smtClean="0">
                <a:latin typeface="+mn-lt"/>
                <a:cs typeface="Courier New" pitchFamily="49" charset="0"/>
              </a:rPr>
              <a:t/>
            </a:r>
            <a:br>
              <a:rPr lang="sv-SE" b="1" dirty="0" smtClean="0">
                <a:latin typeface="+mn-lt"/>
                <a:cs typeface="Courier New" pitchFamily="49" charset="0"/>
              </a:rPr>
            </a:br>
            <a:r>
              <a:rPr lang="sv-SE" b="1" dirty="0" smtClean="0">
                <a:latin typeface="+mn-lt"/>
                <a:cs typeface="Courier New" pitchFamily="49" charset="0"/>
              </a:rPr>
              <a:t>MAN SLUTAR BARA ATT LEVA..</a:t>
            </a:r>
            <a:endParaRPr lang="sv-SE" b="1" dirty="0">
              <a:latin typeface="+mn-lt"/>
              <a:cs typeface="Courier New" pitchFamily="49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080120"/>
          </a:xfrm>
        </p:spPr>
        <p:txBody>
          <a:bodyPr>
            <a:normAutofit/>
          </a:bodyPr>
          <a:lstStyle/>
          <a:p>
            <a:r>
              <a:rPr lang="sv-SE" sz="2800" dirty="0" smtClean="0">
                <a:solidFill>
                  <a:schemeClr val="tx1"/>
                </a:solidFill>
              </a:rPr>
              <a:t>Kur Eksjö 151006</a:t>
            </a:r>
          </a:p>
          <a:p>
            <a:r>
              <a:rPr lang="sv-SE" sz="2800" i="1" dirty="0" err="1" smtClean="0">
                <a:solidFill>
                  <a:schemeClr val="tx1"/>
                </a:solidFill>
              </a:rPr>
              <a:t>Selene</a:t>
            </a:r>
            <a:r>
              <a:rPr lang="sv-SE" sz="2800" i="1" dirty="0" smtClean="0">
                <a:solidFill>
                  <a:schemeClr val="tx1"/>
                </a:solidFill>
              </a:rPr>
              <a:t> </a:t>
            </a:r>
            <a:r>
              <a:rPr lang="sv-SE" sz="2800" i="1" dirty="0" err="1" smtClean="0">
                <a:solidFill>
                  <a:schemeClr val="tx1"/>
                </a:solidFill>
              </a:rPr>
              <a:t>Cortes</a:t>
            </a:r>
            <a:endParaRPr lang="sv-SE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Vilka drabbas?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Ambitiös</a:t>
            </a:r>
          </a:p>
          <a:p>
            <a:r>
              <a:rPr lang="sv-SE" dirty="0" smtClean="0"/>
              <a:t>Högt rättvisepatos </a:t>
            </a:r>
          </a:p>
          <a:p>
            <a:r>
              <a:rPr lang="sv-SE" dirty="0" smtClean="0"/>
              <a:t>Samvetsgrann</a:t>
            </a:r>
          </a:p>
          <a:p>
            <a:r>
              <a:rPr lang="sv-SE" dirty="0" smtClean="0"/>
              <a:t>Kompetent</a:t>
            </a:r>
          </a:p>
          <a:p>
            <a:r>
              <a:rPr lang="sv-SE" dirty="0" smtClean="0"/>
              <a:t>Högutbildad</a:t>
            </a:r>
          </a:p>
          <a:p>
            <a:r>
              <a:rPr lang="sv-SE" dirty="0" smtClean="0"/>
              <a:t>Stresstålig (?) mindre känsligt stressystem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flipH="1">
            <a:off x="683569" y="274637"/>
            <a:ext cx="7957512" cy="58018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sv-SE" sz="4000" b="1" dirty="0" smtClean="0"/>
              <a:t>Behandling hjälper inte</a:t>
            </a:r>
          </a:p>
          <a:p>
            <a:r>
              <a:rPr lang="sv-SE" sz="4000" b="1" dirty="0" smtClean="0"/>
              <a:t>Det proaktiva arbetet är a och o</a:t>
            </a:r>
          </a:p>
          <a:p>
            <a:pPr lvl="1"/>
            <a:r>
              <a:rPr lang="sv-SE" sz="4000" b="1" dirty="0" smtClean="0"/>
              <a:t>Lätt</a:t>
            </a:r>
          </a:p>
          <a:p>
            <a:pPr lvl="1"/>
            <a:r>
              <a:rPr lang="sv-SE" sz="4000" b="1" dirty="0" smtClean="0"/>
              <a:t>Kostnadseffektivt</a:t>
            </a:r>
          </a:p>
          <a:p>
            <a:pPr lvl="1"/>
            <a:endParaRPr lang="sv-SE" b="1" dirty="0" smtClean="0"/>
          </a:p>
          <a:p>
            <a:pPr lvl="1"/>
            <a:endParaRPr lang="sv-S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5400" b="1" dirty="0" smtClean="0"/>
              <a:t>Livsstilsförändringar </a:t>
            </a:r>
          </a:p>
          <a:p>
            <a:r>
              <a:rPr lang="sv-SE" sz="5400" b="1" dirty="0" smtClean="0"/>
              <a:t>Insikt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Några dödsorsaker 2013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7"/>
          </p:nvPr>
        </p:nvSpPr>
        <p:spPr>
          <a:xfrm>
            <a:off x="270930" y="282043"/>
            <a:ext cx="245905" cy="1075267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8"/>
          </p:nvPr>
        </p:nvSpPr>
        <p:spPr>
          <a:xfrm>
            <a:off x="270930" y="1348843"/>
            <a:ext cx="45719" cy="4772559"/>
          </a:xfrm>
        </p:spPr>
        <p:txBody>
          <a:bodyPr/>
          <a:lstStyle/>
          <a:p>
            <a:endParaRPr lang="sv-SE" dirty="0"/>
          </a:p>
        </p:txBody>
      </p:sp>
      <p:graphicFrame>
        <p:nvGraphicFramePr>
          <p:cNvPr id="9" name="Platshållare för bild 8"/>
          <p:cNvGraphicFramePr>
            <a:graphicFrameLocks noGrp="1"/>
          </p:cNvGraphicFramePr>
          <p:nvPr>
            <p:ph type="pic" sz="quarter" idx="19"/>
            <p:extLst>
              <p:ext uri="{D42A27DB-BD31-4B8C-83A1-F6EECF244321}">
                <p14:modId xmlns:p14="http://schemas.microsoft.com/office/powerpoint/2010/main" val="2180369691"/>
              </p:ext>
            </p:extLst>
          </p:nvPr>
        </p:nvGraphicFramePr>
        <p:xfrm>
          <a:off x="1152939" y="1408113"/>
          <a:ext cx="7629112" cy="468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77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4800" b="1" dirty="0" smtClean="0"/>
              <a:t>1 självmord</a:t>
            </a:r>
          </a:p>
          <a:p>
            <a:r>
              <a:rPr lang="sv-SE" sz="4800" b="1" dirty="0" smtClean="0"/>
              <a:t>10 självmordsförsök</a:t>
            </a:r>
          </a:p>
          <a:p>
            <a:r>
              <a:rPr lang="sv-SE" sz="4800" b="1" dirty="0" smtClean="0"/>
              <a:t>100 personer med självmordsplaner</a:t>
            </a:r>
          </a:p>
          <a:p>
            <a:r>
              <a:rPr lang="sv-SE" sz="4800" b="1" dirty="0" smtClean="0"/>
              <a:t>1000 personer med själmordstankar</a:t>
            </a:r>
            <a:endParaRPr lang="sv-SE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Alltfler självmord bland unga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531983"/>
              </p:ext>
            </p:extLst>
          </p:nvPr>
        </p:nvGraphicFramePr>
        <p:xfrm>
          <a:off x="2913254" y="1458582"/>
          <a:ext cx="5656423" cy="440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text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691769" y="3241870"/>
            <a:ext cx="1933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Antal självmord/år </a:t>
            </a:r>
          </a:p>
          <a:p>
            <a:r>
              <a:rPr lang="sv-SE" dirty="0" smtClean="0"/>
              <a:t>15-24 års ålder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706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4800" b="1" dirty="0" smtClean="0"/>
          </a:p>
          <a:p>
            <a:r>
              <a:rPr lang="sv-SE" sz="6000" b="1" dirty="0" smtClean="0"/>
              <a:t>Hur intelligent är </a:t>
            </a:r>
            <a:r>
              <a:rPr lang="sv-SE" sz="6000" b="1" i="1" u="sng" dirty="0" smtClean="0"/>
              <a:t>du?</a:t>
            </a:r>
            <a:endParaRPr lang="sv-SE" sz="60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sv-SE" sz="6000" b="1" dirty="0" smtClean="0"/>
          </a:p>
          <a:p>
            <a:pPr>
              <a:buFont typeface="Arial" charset="0"/>
              <a:buChar char="•"/>
            </a:pPr>
            <a:r>
              <a:rPr lang="sv-SE" sz="6000" b="1" dirty="0" smtClean="0"/>
              <a:t>Hur </a:t>
            </a:r>
            <a:r>
              <a:rPr lang="sv-SE" sz="6000" b="1" i="1" u="sng" dirty="0" smtClean="0"/>
              <a:t>är du </a:t>
            </a:r>
            <a:r>
              <a:rPr lang="sv-SE" sz="6000" b="1" dirty="0" smtClean="0"/>
              <a:t>intelligent?</a:t>
            </a:r>
          </a:p>
          <a:p>
            <a:pPr>
              <a:buFont typeface="Arial" charset="0"/>
              <a:buChar char="•"/>
            </a:pPr>
            <a:endParaRPr lang="sv-SE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sv-SE" sz="4800" b="1" dirty="0" smtClean="0"/>
              <a:t>Tänk om fler hade sett.</a:t>
            </a:r>
          </a:p>
          <a:p>
            <a:endParaRPr lang="sv-SE" sz="4800" b="1" dirty="0" smtClean="0"/>
          </a:p>
          <a:p>
            <a:r>
              <a:rPr lang="sv-SE" sz="4800" b="1" dirty="0" smtClean="0"/>
              <a:t>Tänk om jag hade fått ord.</a:t>
            </a:r>
          </a:p>
          <a:p>
            <a:endParaRPr lang="sv-SE" sz="4800" b="1" dirty="0" smtClean="0"/>
          </a:p>
          <a:p>
            <a:r>
              <a:rPr lang="sv-SE" sz="4800" b="1" dirty="0" smtClean="0"/>
              <a:t>Tänk om fler hade lagt sig i.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30425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+mn-lt"/>
                <a:cs typeface="Courier New" pitchFamily="49" charset="0"/>
              </a:rPr>
              <a:t/>
            </a:r>
            <a:br>
              <a:rPr lang="sv-SE" b="1" dirty="0" smtClean="0">
                <a:latin typeface="+mn-lt"/>
                <a:cs typeface="Courier New" pitchFamily="49" charset="0"/>
              </a:rPr>
            </a:br>
            <a:r>
              <a:rPr lang="sv-SE" b="1" dirty="0">
                <a:latin typeface="+mn-lt"/>
                <a:cs typeface="Courier New" pitchFamily="49" charset="0"/>
              </a:rPr>
              <a:t/>
            </a:r>
            <a:br>
              <a:rPr lang="sv-SE" b="1" dirty="0">
                <a:latin typeface="+mn-lt"/>
                <a:cs typeface="Courier New" pitchFamily="49" charset="0"/>
              </a:rPr>
            </a:br>
            <a:r>
              <a:rPr lang="sv-SE" sz="6000" b="1" dirty="0" smtClean="0">
                <a:latin typeface="+mn-lt"/>
                <a:cs typeface="Courier New" pitchFamily="49" charset="0"/>
              </a:rPr>
              <a:t/>
            </a:r>
            <a:br>
              <a:rPr lang="sv-SE" sz="6000" b="1" dirty="0" smtClean="0">
                <a:latin typeface="+mn-lt"/>
                <a:cs typeface="Courier New" pitchFamily="49" charset="0"/>
              </a:rPr>
            </a:br>
            <a:r>
              <a:rPr lang="sv-SE" sz="6000" b="1" dirty="0" smtClean="0">
                <a:latin typeface="+mn-lt"/>
                <a:cs typeface="Courier New" pitchFamily="49" charset="0"/>
              </a:rPr>
              <a:t>MAN DÖR INTE AV STRESS.</a:t>
            </a:r>
            <a:r>
              <a:rPr lang="sv-SE" b="1" dirty="0" smtClean="0">
                <a:latin typeface="+mn-lt"/>
                <a:cs typeface="Courier New" pitchFamily="49" charset="0"/>
              </a:rPr>
              <a:t/>
            </a:r>
            <a:br>
              <a:rPr lang="sv-SE" b="1" dirty="0" smtClean="0">
                <a:latin typeface="+mn-lt"/>
                <a:cs typeface="Courier New" pitchFamily="49" charset="0"/>
              </a:rPr>
            </a:br>
            <a:r>
              <a:rPr lang="sv-SE" b="1" dirty="0" smtClean="0">
                <a:latin typeface="+mn-lt"/>
                <a:cs typeface="Courier New" pitchFamily="49" charset="0"/>
              </a:rPr>
              <a:t/>
            </a:r>
            <a:br>
              <a:rPr lang="sv-SE" b="1" dirty="0" smtClean="0">
                <a:latin typeface="+mn-lt"/>
                <a:cs typeface="Courier New" pitchFamily="49" charset="0"/>
              </a:rPr>
            </a:br>
            <a:r>
              <a:rPr lang="sv-SE" b="1" dirty="0" smtClean="0">
                <a:latin typeface="+mn-lt"/>
                <a:cs typeface="Courier New" pitchFamily="49" charset="0"/>
              </a:rPr>
              <a:t>MAN SLUTAR BARA ATT LEVA..</a:t>
            </a:r>
            <a:endParaRPr lang="sv-SE" b="1" dirty="0">
              <a:latin typeface="+mn-lt"/>
              <a:cs typeface="Courier New" pitchFamily="49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>
            <a:normAutofit/>
          </a:bodyPr>
          <a:lstStyle/>
          <a:p>
            <a:endParaRPr lang="sv-SE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sz="4800" b="1" dirty="0" smtClean="0">
                <a:cs typeface="Courier New" pitchFamily="49" charset="0"/>
              </a:rPr>
              <a:t>Vad är psykisk ohälsa?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cs typeface="Courier New" pitchFamily="49" charset="0"/>
              </a:rPr>
              <a:t>Hur vet man att man är sjuk?</a:t>
            </a:r>
            <a:endParaRPr lang="sv-SE" b="1" dirty="0">
              <a:cs typeface="Courier New" pitchFamily="49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cs typeface="Courier New" pitchFamily="49" charset="0"/>
              </a:rPr>
              <a:t>Hur vet man att man är sjuk?</a:t>
            </a:r>
            <a:endParaRPr lang="sv-SE" b="1" dirty="0">
              <a:cs typeface="Courier New" pitchFamily="49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Trötthet</a:t>
            </a:r>
          </a:p>
          <a:p>
            <a:r>
              <a:rPr lang="sv-SE" b="1" dirty="0" smtClean="0"/>
              <a:t>Tankefunktion ur spel </a:t>
            </a:r>
            <a:br>
              <a:rPr lang="sv-SE" b="1" dirty="0" smtClean="0"/>
            </a:br>
            <a:r>
              <a:rPr lang="sv-SE" b="1" dirty="0" smtClean="0"/>
              <a:t>(kognitiva förmågor=0)</a:t>
            </a:r>
          </a:p>
          <a:p>
            <a:endParaRPr lang="sv-SE" dirty="0"/>
          </a:p>
          <a:p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cs typeface="Courier New" pitchFamily="49" charset="0"/>
              </a:rPr>
              <a:t>Hur vet man att man är sjuk?</a:t>
            </a:r>
            <a:endParaRPr lang="sv-SE" b="1" dirty="0">
              <a:cs typeface="Courier New" pitchFamily="49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Trötthet</a:t>
            </a:r>
          </a:p>
          <a:p>
            <a:r>
              <a:rPr lang="sv-SE" b="1" dirty="0" smtClean="0"/>
              <a:t>Tankefunktion ur spel </a:t>
            </a:r>
            <a:br>
              <a:rPr lang="sv-SE" b="1" dirty="0" smtClean="0"/>
            </a:br>
            <a:r>
              <a:rPr lang="sv-SE" b="1" dirty="0" smtClean="0"/>
              <a:t>(kognitiva förmågor=0)</a:t>
            </a:r>
          </a:p>
          <a:p>
            <a:endParaRPr lang="sv-SE" dirty="0"/>
          </a:p>
          <a:p>
            <a:r>
              <a:rPr lang="sv-SE" sz="4000" b="1" dirty="0" smtClean="0"/>
              <a:t>Episodiskt</a:t>
            </a:r>
            <a:endParaRPr lang="sv-SE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sv-SE" sz="4000" b="1" dirty="0" smtClean="0"/>
              <a:t>Belastning</a:t>
            </a:r>
          </a:p>
          <a:p>
            <a:r>
              <a:rPr lang="sv-SE" sz="4000" b="1" dirty="0" smtClean="0"/>
              <a:t>Kontroll</a:t>
            </a:r>
          </a:p>
          <a:p>
            <a:r>
              <a:rPr lang="sv-SE" sz="4000" b="1" dirty="0" smtClean="0"/>
              <a:t>Belöning</a:t>
            </a:r>
          </a:p>
          <a:p>
            <a:r>
              <a:rPr lang="sv-SE" sz="4000" b="1" dirty="0" smtClean="0"/>
              <a:t>Relationer</a:t>
            </a:r>
          </a:p>
          <a:p>
            <a:r>
              <a:rPr lang="sv-SE" sz="4000" b="1" dirty="0" smtClean="0"/>
              <a:t>Rättvisa</a:t>
            </a:r>
          </a:p>
          <a:p>
            <a:r>
              <a:rPr lang="sv-SE" sz="4000" b="1" dirty="0" smtClean="0"/>
              <a:t>Värderingar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sv-SE" sz="3600" b="1" dirty="0" smtClean="0"/>
              <a:t>Sova </a:t>
            </a:r>
          </a:p>
          <a:p>
            <a:r>
              <a:rPr lang="sv-SE" sz="3600" b="1" dirty="0" smtClean="0"/>
              <a:t>Bjuda hem andra på middag</a:t>
            </a:r>
          </a:p>
          <a:p>
            <a:r>
              <a:rPr lang="sv-SE" sz="3600" b="1" dirty="0" smtClean="0"/>
              <a:t>Träna</a:t>
            </a:r>
          </a:p>
          <a:p>
            <a:r>
              <a:rPr lang="sv-SE" sz="3600" b="1" dirty="0"/>
              <a:t>P</a:t>
            </a:r>
            <a:r>
              <a:rPr lang="sv-SE" sz="3600" b="1" dirty="0" smtClean="0"/>
              <a:t>rata med andra</a:t>
            </a:r>
          </a:p>
          <a:p>
            <a:r>
              <a:rPr lang="sv-SE" sz="3600" b="1" dirty="0" smtClean="0"/>
              <a:t>Sex</a:t>
            </a:r>
          </a:p>
          <a:p>
            <a:r>
              <a:rPr lang="sv-SE" sz="3600" b="1" dirty="0" smtClean="0"/>
              <a:t>Prata med sina barn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sv-SE" b="1" dirty="0" smtClean="0"/>
              <a:t>Koncentrationsförmåga</a:t>
            </a:r>
          </a:p>
          <a:p>
            <a:r>
              <a:rPr lang="sv-SE" b="1" dirty="0" smtClean="0"/>
              <a:t>Minne</a:t>
            </a:r>
          </a:p>
          <a:p>
            <a:r>
              <a:rPr lang="sv-SE" b="1" dirty="0" smtClean="0"/>
              <a:t>Kroppslig uttröttbarhet</a:t>
            </a:r>
          </a:p>
          <a:p>
            <a:r>
              <a:rPr lang="sv-SE" b="1" dirty="0" smtClean="0"/>
              <a:t>Uthållighet</a:t>
            </a:r>
          </a:p>
          <a:p>
            <a:r>
              <a:rPr lang="sv-SE" b="1" dirty="0" smtClean="0"/>
              <a:t>Återhämtning</a:t>
            </a:r>
          </a:p>
          <a:p>
            <a:r>
              <a:rPr lang="sv-SE" b="1" dirty="0" smtClean="0"/>
              <a:t>Sömn</a:t>
            </a:r>
          </a:p>
          <a:p>
            <a:r>
              <a:rPr lang="sv-SE" b="1" dirty="0" smtClean="0"/>
              <a:t>Överkänslighet för sinnesintryck</a:t>
            </a:r>
          </a:p>
          <a:p>
            <a:r>
              <a:rPr lang="sv-SE" b="1" dirty="0" smtClean="0"/>
              <a:t>Upplevelsen av krav</a:t>
            </a:r>
          </a:p>
          <a:p>
            <a:r>
              <a:rPr lang="sv-SE" b="1" dirty="0" smtClean="0"/>
              <a:t>Irritation och ilska</a:t>
            </a:r>
          </a:p>
          <a:p>
            <a:pPr>
              <a:buNone/>
            </a:pPr>
            <a:r>
              <a:rPr lang="sv-SE" dirty="0"/>
              <a:t>	</a:t>
            </a:r>
            <a:r>
              <a:rPr lang="sv-SE" dirty="0" smtClean="0"/>
              <a:t>						-KEDS</a:t>
            </a:r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Vilka drabbas?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165</Words>
  <Application>Microsoft Office PowerPoint</Application>
  <PresentationFormat>Bildspel på skärmen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0" baseType="lpstr">
      <vt:lpstr>Office-tema</vt:lpstr>
      <vt:lpstr>   MAN DÖR INTE AV STRESS.  MAN SLUTAR BARA ATT LEVA..</vt:lpstr>
      <vt:lpstr>PowerPoint-presentation</vt:lpstr>
      <vt:lpstr>Hur vet man att man är sjuk?</vt:lpstr>
      <vt:lpstr>Hur vet man att man är sjuk?</vt:lpstr>
      <vt:lpstr>Hur vet man att man är sjuk?</vt:lpstr>
      <vt:lpstr>PowerPoint-presentation</vt:lpstr>
      <vt:lpstr>PowerPoint-presentation</vt:lpstr>
      <vt:lpstr>PowerPoint-presentation</vt:lpstr>
      <vt:lpstr>Vilka drabbas?</vt:lpstr>
      <vt:lpstr>Vilka drabbas?</vt:lpstr>
      <vt:lpstr>PowerPoint-presentation</vt:lpstr>
      <vt:lpstr>PowerPoint-presentation</vt:lpstr>
      <vt:lpstr>Några dödsorsaker 2013</vt:lpstr>
      <vt:lpstr>PowerPoint-presentation</vt:lpstr>
      <vt:lpstr>Alltfler självmord bland unga</vt:lpstr>
      <vt:lpstr>PowerPoint-presentation</vt:lpstr>
      <vt:lpstr>PowerPoint-presentation</vt:lpstr>
      <vt:lpstr>PowerPoint-presentation</vt:lpstr>
      <vt:lpstr>   MAN DÖR INTE AV STRESS.  MAN SLUTAR BARA ATT LEVA..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Sara</dc:creator>
  <cp:lastModifiedBy>ägare</cp:lastModifiedBy>
  <cp:revision>11</cp:revision>
  <dcterms:created xsi:type="dcterms:W3CDTF">2015-05-04T17:56:02Z</dcterms:created>
  <dcterms:modified xsi:type="dcterms:W3CDTF">2015-10-08T13:39:20Z</dcterms:modified>
</cp:coreProperties>
</file>