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430" r:id="rId2"/>
    <p:sldId id="490" r:id="rId3"/>
    <p:sldId id="491" r:id="rId4"/>
    <p:sldId id="601" r:id="rId5"/>
    <p:sldId id="600" r:id="rId6"/>
    <p:sldId id="538" r:id="rId7"/>
    <p:sldId id="539" r:id="rId8"/>
    <p:sldId id="540" r:id="rId9"/>
    <p:sldId id="541" r:id="rId10"/>
    <p:sldId id="542" r:id="rId11"/>
    <p:sldId id="603" r:id="rId12"/>
    <p:sldId id="605" r:id="rId13"/>
    <p:sldId id="604" r:id="rId14"/>
    <p:sldId id="525" r:id="rId15"/>
    <p:sldId id="526" r:id="rId16"/>
    <p:sldId id="609" r:id="rId17"/>
    <p:sldId id="610" r:id="rId18"/>
    <p:sldId id="611" r:id="rId19"/>
    <p:sldId id="612" r:id="rId20"/>
    <p:sldId id="544" r:id="rId21"/>
    <p:sldId id="492" r:id="rId22"/>
    <p:sldId id="493" r:id="rId23"/>
    <p:sldId id="494" r:id="rId24"/>
    <p:sldId id="495" r:id="rId25"/>
    <p:sldId id="622" r:id="rId26"/>
    <p:sldId id="496" r:id="rId27"/>
    <p:sldId id="524" r:id="rId28"/>
    <p:sldId id="618" r:id="rId29"/>
    <p:sldId id="615" r:id="rId30"/>
    <p:sldId id="616" r:id="rId31"/>
    <p:sldId id="617" r:id="rId32"/>
    <p:sldId id="527" r:id="rId33"/>
    <p:sldId id="528" r:id="rId34"/>
    <p:sldId id="529" r:id="rId35"/>
    <p:sldId id="530" r:id="rId36"/>
    <p:sldId id="531" r:id="rId37"/>
    <p:sldId id="532" r:id="rId38"/>
    <p:sldId id="619" r:id="rId39"/>
    <p:sldId id="620" r:id="rId40"/>
    <p:sldId id="621" r:id="rId41"/>
    <p:sldId id="564" r:id="rId42"/>
    <p:sldId id="614" r:id="rId43"/>
    <p:sldId id="623" r:id="rId44"/>
    <p:sldId id="624" r:id="rId45"/>
    <p:sldId id="625" r:id="rId46"/>
    <p:sldId id="626" r:id="rId47"/>
    <p:sldId id="627" r:id="rId48"/>
    <p:sldId id="628" r:id="rId49"/>
    <p:sldId id="629" r:id="rId50"/>
    <p:sldId id="630" r:id="rId51"/>
    <p:sldId id="631" r:id="rId52"/>
    <p:sldId id="632" r:id="rId53"/>
    <p:sldId id="633" r:id="rId54"/>
    <p:sldId id="636" r:id="rId55"/>
    <p:sldId id="637" r:id="rId56"/>
    <p:sldId id="638" r:id="rId57"/>
    <p:sldId id="642" r:id="rId58"/>
    <p:sldId id="607" r:id="rId59"/>
    <p:sldId id="555" r:id="rId60"/>
    <p:sldId id="613" r:id="rId61"/>
    <p:sldId id="589" r:id="rId62"/>
    <p:sldId id="608" r:id="rId63"/>
    <p:sldId id="590" r:id="rId64"/>
    <p:sldId id="570" r:id="rId65"/>
  </p:sldIdLst>
  <p:sldSz cx="9144000" cy="6858000" type="screen4x3"/>
  <p:notesSz cx="6858000" cy="9144000"/>
  <p:defaultTextStyle>
    <a:defPPr>
      <a:defRPr lang="sv-SE"/>
    </a:defPPr>
    <a:lvl1pPr algn="l" rtl="0" fontAlgn="base">
      <a:spcBef>
        <a:spcPct val="0"/>
      </a:spcBef>
      <a:spcAft>
        <a:spcPct val="0"/>
      </a:spcAft>
      <a:defRPr sz="3400" kern="1200" baseline="30000">
        <a:solidFill>
          <a:srgbClr val="000000"/>
        </a:solidFill>
        <a:latin typeface="Arial" pitchFamily="34" charset="0"/>
        <a:ea typeface="+mn-ea"/>
        <a:cs typeface="Arial" pitchFamily="34" charset="0"/>
      </a:defRPr>
    </a:lvl1pPr>
    <a:lvl2pPr marL="457200" algn="l" rtl="0" fontAlgn="base">
      <a:spcBef>
        <a:spcPct val="0"/>
      </a:spcBef>
      <a:spcAft>
        <a:spcPct val="0"/>
      </a:spcAft>
      <a:defRPr sz="3400" kern="1200" baseline="30000">
        <a:solidFill>
          <a:srgbClr val="000000"/>
        </a:solidFill>
        <a:latin typeface="Arial" pitchFamily="34" charset="0"/>
        <a:ea typeface="+mn-ea"/>
        <a:cs typeface="Arial" pitchFamily="34" charset="0"/>
      </a:defRPr>
    </a:lvl2pPr>
    <a:lvl3pPr marL="914400" algn="l" rtl="0" fontAlgn="base">
      <a:spcBef>
        <a:spcPct val="0"/>
      </a:spcBef>
      <a:spcAft>
        <a:spcPct val="0"/>
      </a:spcAft>
      <a:defRPr sz="3400" kern="1200" baseline="30000">
        <a:solidFill>
          <a:srgbClr val="000000"/>
        </a:solidFill>
        <a:latin typeface="Arial" pitchFamily="34" charset="0"/>
        <a:ea typeface="+mn-ea"/>
        <a:cs typeface="Arial" pitchFamily="34" charset="0"/>
      </a:defRPr>
    </a:lvl3pPr>
    <a:lvl4pPr marL="1371600" algn="l" rtl="0" fontAlgn="base">
      <a:spcBef>
        <a:spcPct val="0"/>
      </a:spcBef>
      <a:spcAft>
        <a:spcPct val="0"/>
      </a:spcAft>
      <a:defRPr sz="3400" kern="1200" baseline="30000">
        <a:solidFill>
          <a:srgbClr val="000000"/>
        </a:solidFill>
        <a:latin typeface="Arial" pitchFamily="34" charset="0"/>
        <a:ea typeface="+mn-ea"/>
        <a:cs typeface="Arial" pitchFamily="34" charset="0"/>
      </a:defRPr>
    </a:lvl4pPr>
    <a:lvl5pPr marL="1828800" algn="l" rtl="0" fontAlgn="base">
      <a:spcBef>
        <a:spcPct val="0"/>
      </a:spcBef>
      <a:spcAft>
        <a:spcPct val="0"/>
      </a:spcAft>
      <a:defRPr sz="3400" kern="1200" baseline="30000">
        <a:solidFill>
          <a:srgbClr val="000000"/>
        </a:solidFill>
        <a:latin typeface="Arial" pitchFamily="34" charset="0"/>
        <a:ea typeface="+mn-ea"/>
        <a:cs typeface="Arial" pitchFamily="34" charset="0"/>
      </a:defRPr>
    </a:lvl5pPr>
    <a:lvl6pPr marL="2286000" algn="l" defTabSz="914400" rtl="0" eaLnBrk="1" latinLnBrk="0" hangingPunct="1">
      <a:defRPr sz="3400" kern="1200" baseline="30000">
        <a:solidFill>
          <a:srgbClr val="000000"/>
        </a:solidFill>
        <a:latin typeface="Arial" pitchFamily="34" charset="0"/>
        <a:ea typeface="+mn-ea"/>
        <a:cs typeface="Arial" pitchFamily="34" charset="0"/>
      </a:defRPr>
    </a:lvl6pPr>
    <a:lvl7pPr marL="2743200" algn="l" defTabSz="914400" rtl="0" eaLnBrk="1" latinLnBrk="0" hangingPunct="1">
      <a:defRPr sz="3400" kern="1200" baseline="30000">
        <a:solidFill>
          <a:srgbClr val="000000"/>
        </a:solidFill>
        <a:latin typeface="Arial" pitchFamily="34" charset="0"/>
        <a:ea typeface="+mn-ea"/>
        <a:cs typeface="Arial" pitchFamily="34" charset="0"/>
      </a:defRPr>
    </a:lvl7pPr>
    <a:lvl8pPr marL="3200400" algn="l" defTabSz="914400" rtl="0" eaLnBrk="1" latinLnBrk="0" hangingPunct="1">
      <a:defRPr sz="3400" kern="1200" baseline="30000">
        <a:solidFill>
          <a:srgbClr val="000000"/>
        </a:solidFill>
        <a:latin typeface="Arial" pitchFamily="34" charset="0"/>
        <a:ea typeface="+mn-ea"/>
        <a:cs typeface="Arial" pitchFamily="34" charset="0"/>
      </a:defRPr>
    </a:lvl8pPr>
    <a:lvl9pPr marL="3657600" algn="l" defTabSz="914400" rtl="0" eaLnBrk="1" latinLnBrk="0" hangingPunct="1">
      <a:defRPr sz="3400" kern="1200" baseline="30000">
        <a:solidFill>
          <a:srgbClr val="000000"/>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001C"/>
    <a:srgbClr val="B81507"/>
    <a:srgbClr val="D41012"/>
    <a:srgbClr val="000067"/>
    <a:srgbClr val="E8E8E8"/>
    <a:srgbClr val="F7F6F1"/>
    <a:srgbClr val="D40004"/>
    <a:srgbClr val="F7F2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7" autoAdjust="0"/>
    <p:restoredTop sz="90929"/>
  </p:normalViewPr>
  <p:slideViewPr>
    <p:cSldViewPr>
      <p:cViewPr>
        <p:scale>
          <a:sx n="74" d="100"/>
          <a:sy n="74" d="100"/>
        </p:scale>
        <p:origin x="-1032" y="-3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aseline="0">
                <a:solidFill>
                  <a:schemeClr val="tx1"/>
                </a:solidFill>
                <a:latin typeface="Times" pitchFamily="1" charset="0"/>
                <a:cs typeface="+mn-cs"/>
              </a:defRPr>
            </a:lvl1pPr>
          </a:lstStyle>
          <a:p>
            <a:pPr>
              <a:defRPr/>
            </a:pPr>
            <a:endParaRPr lang="sv-SE"/>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aseline="0">
                <a:solidFill>
                  <a:schemeClr val="tx1"/>
                </a:solidFill>
                <a:latin typeface="Times" pitchFamily="1" charset="0"/>
                <a:cs typeface="+mn-cs"/>
              </a:defRPr>
            </a:lvl1pPr>
          </a:lstStyle>
          <a:p>
            <a:pPr>
              <a:defRPr/>
            </a:pPr>
            <a:endParaRPr lang="sv-SE"/>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aseline="0">
                <a:solidFill>
                  <a:schemeClr val="tx1"/>
                </a:solidFill>
                <a:latin typeface="Times" pitchFamily="1" charset="0"/>
                <a:cs typeface="+mn-cs"/>
              </a:defRPr>
            </a:lvl1pPr>
          </a:lstStyle>
          <a:p>
            <a:pPr>
              <a:defRPr/>
            </a:pPr>
            <a:endParaRPr lang="sv-SE"/>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aseline="0">
                <a:solidFill>
                  <a:schemeClr val="tx1"/>
                </a:solidFill>
                <a:latin typeface="Times" pitchFamily="1" charset="0"/>
                <a:cs typeface="+mn-cs"/>
              </a:defRPr>
            </a:lvl1pPr>
          </a:lstStyle>
          <a:p>
            <a:pPr>
              <a:defRPr/>
            </a:pPr>
            <a:fld id="{F17D7539-375A-43EF-889D-225A1D625D5D}" type="slidenum">
              <a:rPr lang="sv-SE"/>
              <a:pPr>
                <a:defRPr/>
              </a:pPr>
              <a:t>‹#›</a:t>
            </a:fld>
            <a:endParaRPr lang="sv-SE"/>
          </a:p>
        </p:txBody>
      </p:sp>
    </p:spTree>
    <p:extLst>
      <p:ext uri="{BB962C8B-B14F-4D97-AF65-F5344CB8AC3E}">
        <p14:creationId xmlns:p14="http://schemas.microsoft.com/office/powerpoint/2010/main" val="65831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aseline="0">
                <a:solidFill>
                  <a:schemeClr val="tx1"/>
                </a:solidFill>
                <a:latin typeface="Times" pitchFamily="1" charset="0"/>
                <a:cs typeface="+mn-cs"/>
              </a:defRPr>
            </a:lvl1pPr>
          </a:lstStyle>
          <a:p>
            <a:pPr>
              <a:defRPr/>
            </a:pPr>
            <a:endParaRPr lang="sv-SE"/>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aseline="0">
                <a:solidFill>
                  <a:schemeClr val="tx1"/>
                </a:solidFill>
                <a:latin typeface="Times" pitchFamily="1" charset="0"/>
                <a:cs typeface="+mn-cs"/>
              </a:defRPr>
            </a:lvl1pPr>
          </a:lstStyle>
          <a:p>
            <a:pPr>
              <a:defRPr/>
            </a:pPr>
            <a:endParaRPr lang="sv-SE"/>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aseline="0">
                <a:solidFill>
                  <a:schemeClr val="tx1"/>
                </a:solidFill>
                <a:latin typeface="Times" pitchFamily="1" charset="0"/>
                <a:cs typeface="+mn-cs"/>
              </a:defRPr>
            </a:lvl1pPr>
          </a:lstStyle>
          <a:p>
            <a:pPr>
              <a:defRPr/>
            </a:pPr>
            <a:endParaRPr lang="sv-SE"/>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aseline="0">
                <a:solidFill>
                  <a:schemeClr val="tx1"/>
                </a:solidFill>
                <a:latin typeface="Times" pitchFamily="1" charset="0"/>
                <a:cs typeface="+mn-cs"/>
              </a:defRPr>
            </a:lvl1pPr>
          </a:lstStyle>
          <a:p>
            <a:pPr>
              <a:defRPr/>
            </a:pPr>
            <a:fld id="{0764C44C-A87A-4485-A945-B492E33FB7D1}" type="slidenum">
              <a:rPr lang="sv-SE"/>
              <a:pPr>
                <a:defRPr/>
              </a:pPr>
              <a:t>‹#›</a:t>
            </a:fld>
            <a:endParaRPr lang="sv-SE"/>
          </a:p>
        </p:txBody>
      </p:sp>
    </p:spTree>
    <p:extLst>
      <p:ext uri="{BB962C8B-B14F-4D97-AF65-F5344CB8AC3E}">
        <p14:creationId xmlns:p14="http://schemas.microsoft.com/office/powerpoint/2010/main" val="29786527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54703C38-947B-4EA6-BDE5-38AA0B0E5A5F}" type="slidenum">
              <a:rPr lang="sv-SE" smtClean="0">
                <a:latin typeface="Times" pitchFamily="18" charset="0"/>
              </a:rPr>
              <a:pPr>
                <a:defRPr/>
              </a:pPr>
              <a:t>1</a:t>
            </a:fld>
            <a:endParaRPr lang="sv-SE" smtClean="0">
              <a:latin typeface="Times"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Times" pitchFamily="18" charset="0"/>
            </a:endParaRPr>
          </a:p>
        </p:txBody>
      </p:sp>
    </p:spTree>
    <p:extLst>
      <p:ext uri="{BB962C8B-B14F-4D97-AF65-F5344CB8AC3E}">
        <p14:creationId xmlns:p14="http://schemas.microsoft.com/office/powerpoint/2010/main" val="74735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ln>
        </p:spPr>
      </p:sp>
      <p:sp>
        <p:nvSpPr>
          <p:cNvPr id="71683" name="Platshållare för anteckningar 2"/>
          <p:cNvSpPr>
            <a:spLocks noGrp="1"/>
          </p:cNvSpPr>
          <p:nvPr>
            <p:ph type="body" sz="quarter"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rgbClr val="000000"/>
              </a:buClr>
              <a:buFontTx/>
              <a:buChar char="•"/>
            </a:pPr>
            <a:endParaRPr lang="sv-SE" altLang="sv-SE" smtClean="0">
              <a:latin typeface="Times" pitchFamily="18" charset="0"/>
            </a:endParaRPr>
          </a:p>
        </p:txBody>
      </p:sp>
    </p:spTree>
    <p:extLst>
      <p:ext uri="{BB962C8B-B14F-4D97-AF65-F5344CB8AC3E}">
        <p14:creationId xmlns:p14="http://schemas.microsoft.com/office/powerpoint/2010/main" val="5127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DF55B6-3365-4DF5-A953-10D204CFCC5D}" type="slidenum">
              <a:rPr lang="sv-SE" altLang="sv-SE"/>
              <a:pPr/>
              <a:t>16</a:t>
            </a:fld>
            <a:endParaRPr lang="sv-SE" altLang="sv-SE"/>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sv-SE" altLang="sv-SE"/>
              <a:t>Relativt representativt urval </a:t>
            </a:r>
          </a:p>
        </p:txBody>
      </p:sp>
    </p:spTree>
    <p:extLst>
      <p:ext uri="{BB962C8B-B14F-4D97-AF65-F5344CB8AC3E}">
        <p14:creationId xmlns:p14="http://schemas.microsoft.com/office/powerpoint/2010/main" val="3473406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Platshållare för bildobjekt 1"/>
          <p:cNvSpPr>
            <a:spLocks noGrp="1" noRot="1" noChangeAspect="1" noTextEdit="1"/>
          </p:cNvSpPr>
          <p:nvPr>
            <p:ph type="sldImg"/>
          </p:nvPr>
        </p:nvSpPr>
        <p:spPr>
          <a:ln/>
        </p:spPr>
      </p:sp>
      <p:sp>
        <p:nvSpPr>
          <p:cNvPr id="75779"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latin typeface="Times" pitchFamily="18" charset="0"/>
            </a:endParaRPr>
          </a:p>
        </p:txBody>
      </p:sp>
      <p:sp>
        <p:nvSpPr>
          <p:cNvPr id="4" name="Platshållare för bildnummer 3"/>
          <p:cNvSpPr>
            <a:spLocks noGrp="1"/>
          </p:cNvSpPr>
          <p:nvPr>
            <p:ph type="sldNum" sz="quarter" idx="5"/>
          </p:nvPr>
        </p:nvSpPr>
        <p:spPr/>
        <p:txBody>
          <a:bodyPr/>
          <a:lstStyle/>
          <a:p>
            <a:pPr>
              <a:defRPr/>
            </a:pPr>
            <a:fld id="{C2C10859-10B3-4BEE-8F32-E43F27984D74}" type="slidenum">
              <a:rPr lang="sv-SE" smtClean="0"/>
              <a:pPr>
                <a:defRPr/>
              </a:pPr>
              <a:t>63</a:t>
            </a:fld>
            <a:endParaRPr lang="sv-SE"/>
          </a:p>
        </p:txBody>
      </p:sp>
    </p:spTree>
    <p:extLst>
      <p:ext uri="{BB962C8B-B14F-4D97-AF65-F5344CB8AC3E}">
        <p14:creationId xmlns:p14="http://schemas.microsoft.com/office/powerpoint/2010/main" val="2788325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2042160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1600200"/>
            <a:ext cx="8229600" cy="4525963"/>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94258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a:prstGeom prst="rect">
            <a:avLst/>
          </a:prstGeo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362134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rtlCol="0">
            <a:normAutofit/>
          </a:bodyPr>
          <a:lstStyle/>
          <a:p>
            <a:pPr lvl="0"/>
            <a:endParaRPr lang="en-CA" noProof="0" smtClean="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lgn="l">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lgn="ctr">
              <a:defRPr>
                <a:solidFill>
                  <a:schemeClr val="tx1">
                    <a:tint val="75000"/>
                  </a:schemeClr>
                </a:solidFill>
                <a:latin typeface="Arial" charset="0"/>
                <a:cs typeface="Arial" charset="0"/>
              </a:defRPr>
            </a:lvl1pPr>
          </a:lstStyle>
          <a:p>
            <a:pPr>
              <a:defRPr/>
            </a:pPr>
            <a:r>
              <a:rPr lang="en-US"/>
              <a:t>DAA</a:t>
            </a:r>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lgn="r">
              <a:defRPr>
                <a:latin typeface="Arial" charset="0"/>
                <a:cs typeface="Arial" charset="0"/>
              </a:defRPr>
            </a:lvl1pPr>
          </a:lstStyle>
          <a:p>
            <a:pPr>
              <a:defRPr/>
            </a:pPr>
            <a:fld id="{599FEC88-03C6-4235-AFDA-C1DBAA341D85}" type="slidenum">
              <a:rPr lang="en-US"/>
              <a:pPr>
                <a:defRPr/>
              </a:pPr>
              <a:t>‹#›</a:t>
            </a:fld>
            <a:endParaRPr lang="en-US"/>
          </a:p>
        </p:txBody>
      </p:sp>
    </p:spTree>
    <p:extLst>
      <p:ext uri="{BB962C8B-B14F-4D97-AF65-F5344CB8AC3E}">
        <p14:creationId xmlns:p14="http://schemas.microsoft.com/office/powerpoint/2010/main" val="949862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457200" y="1600200"/>
            <a:ext cx="8229600" cy="4525963"/>
          </a:xfrm>
          <a:prstGeom prst="rect">
            <a:avLst/>
          </a:prstGeo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02915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943066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19698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167623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Tree>
    <p:extLst>
      <p:ext uri="{BB962C8B-B14F-4D97-AF65-F5344CB8AC3E}">
        <p14:creationId xmlns:p14="http://schemas.microsoft.com/office/powerpoint/2010/main" val="394185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14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76146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921092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0"/>
            <a:ext cx="9144000" cy="6858000"/>
          </a:xfrm>
          <a:prstGeom prst="rect">
            <a:avLst/>
          </a:prstGeom>
          <a:solidFill>
            <a:srgbClr val="F7F6F1"/>
          </a:solidFill>
          <a:ln w="9525">
            <a:solidFill>
              <a:srgbClr val="F7F6F1"/>
            </a:solidFill>
            <a:miter lim="800000"/>
            <a:headEnd/>
            <a:tailEnd/>
          </a:ln>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defRPr/>
            </a:pPr>
            <a:endParaRPr lang="sv-SE" altLang="sv-SE" sz="4400" baseline="0" smtClean="0">
              <a:solidFill>
                <a:schemeClr val="tx2"/>
              </a:solidFill>
              <a:latin typeface="Times" pitchFamily="18" charset="0"/>
            </a:endParaRPr>
          </a:p>
        </p:txBody>
      </p:sp>
      <p:pic>
        <p:nvPicPr>
          <p:cNvPr id="1027" name="Picture 10" descr="Loggapowe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210425" y="6096000"/>
            <a:ext cx="178117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4" descr="KI-Logo_rgb"/>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5938838"/>
            <a:ext cx="1962150"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 charset="0"/>
        </a:defRPr>
      </a:lvl2pPr>
      <a:lvl3pPr algn="ctr" rtl="0" eaLnBrk="0" fontAlgn="base" hangingPunct="0">
        <a:spcBef>
          <a:spcPct val="0"/>
        </a:spcBef>
        <a:spcAft>
          <a:spcPct val="0"/>
        </a:spcAft>
        <a:defRPr sz="4400">
          <a:solidFill>
            <a:schemeClr val="tx2"/>
          </a:solidFill>
          <a:latin typeface="Times" pitchFamily="1" charset="0"/>
        </a:defRPr>
      </a:lvl3pPr>
      <a:lvl4pPr algn="ctr" rtl="0" eaLnBrk="0" fontAlgn="base" hangingPunct="0">
        <a:spcBef>
          <a:spcPct val="0"/>
        </a:spcBef>
        <a:spcAft>
          <a:spcPct val="0"/>
        </a:spcAft>
        <a:defRPr sz="4400">
          <a:solidFill>
            <a:schemeClr val="tx2"/>
          </a:solidFill>
          <a:latin typeface="Times" pitchFamily="1" charset="0"/>
        </a:defRPr>
      </a:lvl4pPr>
      <a:lvl5pPr algn="ctr" rtl="0" eaLnBrk="0" fontAlgn="base" hangingPunct="0">
        <a:spcBef>
          <a:spcPct val="0"/>
        </a:spcBef>
        <a:spcAft>
          <a:spcPct val="0"/>
        </a:spcAft>
        <a:defRPr sz="4400">
          <a:solidFill>
            <a:schemeClr val="tx2"/>
          </a:solidFill>
          <a:latin typeface="Times" pitchFamily="1" charset="0"/>
        </a:defRPr>
      </a:lvl5pPr>
      <a:lvl6pPr marL="457200" algn="ctr" rtl="0" fontAlgn="base">
        <a:spcBef>
          <a:spcPct val="0"/>
        </a:spcBef>
        <a:spcAft>
          <a:spcPct val="0"/>
        </a:spcAft>
        <a:defRPr sz="4400">
          <a:solidFill>
            <a:schemeClr val="tx2"/>
          </a:solidFill>
          <a:latin typeface="Times" pitchFamily="1" charset="0"/>
        </a:defRPr>
      </a:lvl6pPr>
      <a:lvl7pPr marL="914400" algn="ctr" rtl="0" fontAlgn="base">
        <a:spcBef>
          <a:spcPct val="0"/>
        </a:spcBef>
        <a:spcAft>
          <a:spcPct val="0"/>
        </a:spcAft>
        <a:defRPr sz="4400">
          <a:solidFill>
            <a:schemeClr val="tx2"/>
          </a:solidFill>
          <a:latin typeface="Times" pitchFamily="1" charset="0"/>
        </a:defRPr>
      </a:lvl7pPr>
      <a:lvl8pPr marL="1371600" algn="ctr" rtl="0" fontAlgn="base">
        <a:spcBef>
          <a:spcPct val="0"/>
        </a:spcBef>
        <a:spcAft>
          <a:spcPct val="0"/>
        </a:spcAft>
        <a:defRPr sz="4400">
          <a:solidFill>
            <a:schemeClr val="tx2"/>
          </a:solidFill>
          <a:latin typeface="Times" pitchFamily="1" charset="0"/>
        </a:defRPr>
      </a:lvl8pPr>
      <a:lvl9pPr marL="1828800" algn="ctr" rtl="0" fontAlgn="base">
        <a:spcBef>
          <a:spcPct val="0"/>
        </a:spcBef>
        <a:spcAft>
          <a:spcPct val="0"/>
        </a:spcAft>
        <a:defRPr sz="4400">
          <a:solidFill>
            <a:schemeClr val="tx2"/>
          </a:solidFill>
          <a:latin typeface="Times" pitchFamily="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image" Target="../media/image5.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image" Target="../media/image7.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10.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42925" y="1028700"/>
            <a:ext cx="1841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spcBef>
                <a:spcPct val="50000"/>
              </a:spcBef>
            </a:pPr>
            <a:endParaRPr lang="sv-SE" altLang="sv-SE" sz="4800" baseline="0">
              <a:solidFill>
                <a:srgbClr val="B81507"/>
              </a:solidFill>
              <a:latin typeface="Arial Black" pitchFamily="34" charset="0"/>
            </a:endParaRPr>
          </a:p>
        </p:txBody>
      </p:sp>
      <p:sp>
        <p:nvSpPr>
          <p:cNvPr id="3075" name="Rectangle 4"/>
          <p:cNvSpPr>
            <a:spLocks noChangeArrowheads="1"/>
          </p:cNvSpPr>
          <p:nvPr/>
        </p:nvSpPr>
        <p:spPr bwMode="auto">
          <a:xfrm>
            <a:off x="1763713" y="130175"/>
            <a:ext cx="18415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sv-SE" altLang="sv-SE" sz="4000" baseline="0">
              <a:solidFill>
                <a:srgbClr val="B81507"/>
              </a:solidFill>
              <a:latin typeface="Arial Black" pitchFamily="34" charset="0"/>
            </a:endParaRPr>
          </a:p>
        </p:txBody>
      </p:sp>
      <p:sp>
        <p:nvSpPr>
          <p:cNvPr id="3076" name="Rectangle 5"/>
          <p:cNvSpPr>
            <a:spLocks noChangeArrowheads="1"/>
          </p:cNvSpPr>
          <p:nvPr/>
        </p:nvSpPr>
        <p:spPr bwMode="auto">
          <a:xfrm>
            <a:off x="323850" y="1557338"/>
            <a:ext cx="864076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3200" baseline="0" dirty="0" smtClean="0">
                <a:solidFill>
                  <a:srgbClr val="8C001C"/>
                </a:solidFill>
                <a:latin typeface="Arial Black" pitchFamily="34" charset="0"/>
              </a:rPr>
              <a:t>Personer </a:t>
            </a:r>
            <a:r>
              <a:rPr lang="sv-SE" altLang="sv-SE" sz="3200" baseline="0" dirty="0">
                <a:solidFill>
                  <a:srgbClr val="8C001C"/>
                </a:solidFill>
                <a:latin typeface="Arial Black" pitchFamily="34" charset="0"/>
              </a:rPr>
              <a:t>med missbruksproblem – hur ser det ut och vad ska vi göra?</a:t>
            </a:r>
          </a:p>
        </p:txBody>
      </p:sp>
      <p:sp>
        <p:nvSpPr>
          <p:cNvPr id="3077" name="Text Box 10"/>
          <p:cNvSpPr txBox="1">
            <a:spLocks noChangeArrowheads="1"/>
          </p:cNvSpPr>
          <p:nvPr/>
        </p:nvSpPr>
        <p:spPr bwMode="auto">
          <a:xfrm>
            <a:off x="539750" y="4508500"/>
            <a:ext cx="40005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nSpc>
                <a:spcPct val="80000"/>
              </a:lnSpc>
              <a:spcBef>
                <a:spcPct val="50000"/>
              </a:spcBef>
            </a:pPr>
            <a:r>
              <a:rPr lang="sv-SE" altLang="sv-SE" sz="2000" baseline="0" dirty="0">
                <a:solidFill>
                  <a:srgbClr val="8C001C"/>
                </a:solidFill>
                <a:latin typeface="Arial Black" pitchFamily="34" charset="0"/>
              </a:rPr>
              <a:t>Anders Tengström</a:t>
            </a:r>
          </a:p>
          <a:p>
            <a:pPr>
              <a:lnSpc>
                <a:spcPct val="80000"/>
              </a:lnSpc>
              <a:spcBef>
                <a:spcPct val="50000"/>
              </a:spcBef>
            </a:pPr>
            <a:r>
              <a:rPr lang="sv-SE" altLang="sv-SE" sz="1600" baseline="0" dirty="0">
                <a:solidFill>
                  <a:srgbClr val="8C001C"/>
                </a:solidFill>
                <a:latin typeface="Arial Black" pitchFamily="34" charset="0"/>
              </a:rPr>
              <a:t>Docent i psykologi, Leg </a:t>
            </a:r>
            <a:r>
              <a:rPr lang="sv-SE" altLang="sv-SE" sz="1600" baseline="0" dirty="0" smtClean="0">
                <a:solidFill>
                  <a:srgbClr val="8C001C"/>
                </a:solidFill>
                <a:latin typeface="Arial Black" pitchFamily="34" charset="0"/>
              </a:rPr>
              <a:t>psykolog</a:t>
            </a:r>
          </a:p>
          <a:p>
            <a:pPr>
              <a:lnSpc>
                <a:spcPct val="80000"/>
              </a:lnSpc>
              <a:spcBef>
                <a:spcPct val="50000"/>
              </a:spcBef>
            </a:pPr>
            <a:r>
              <a:rPr lang="sv-SE" altLang="sv-SE" sz="1600" baseline="0" smtClean="0">
                <a:solidFill>
                  <a:srgbClr val="8C001C"/>
                </a:solidFill>
                <a:latin typeface="Arial Black" pitchFamily="34" charset="0"/>
              </a:rPr>
              <a:t>Karolinska Institutet</a:t>
            </a:r>
            <a:endParaRPr lang="sv-SE" altLang="sv-SE" sz="1600" baseline="0">
              <a:solidFill>
                <a:srgbClr val="8C001C"/>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smtClean="0">
                <a:solidFill>
                  <a:srgbClr val="8C001C"/>
                </a:solidFill>
                <a:latin typeface="Arial Black" pitchFamily="34" charset="0"/>
              </a:rPr>
              <a:t>några favoriter…</a:t>
            </a:r>
          </a:p>
        </p:txBody>
      </p:sp>
      <p:sp>
        <p:nvSpPr>
          <p:cNvPr id="11267" name="Rectangle 3"/>
          <p:cNvSpPr>
            <a:spLocks noGrp="1" noChangeArrowheads="1"/>
          </p:cNvSpPr>
          <p:nvPr>
            <p:ph type="body" idx="1"/>
          </p:nvPr>
        </p:nvSpPr>
        <p:spPr bwMode="auto">
          <a:xfrm>
            <a:off x="250825" y="2636838"/>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sz="2800" dirty="0" smtClean="0">
                <a:solidFill>
                  <a:srgbClr val="8C001C"/>
                </a:solidFill>
                <a:latin typeface="Arial Black" pitchFamily="34" charset="0"/>
              </a:rPr>
              <a:t>fattigdom, utanförskap, stigma…</a:t>
            </a:r>
          </a:p>
          <a:p>
            <a:pPr indent="0" eaLnBrk="1" hangingPunct="1">
              <a:buFontTx/>
              <a:buNone/>
            </a:pPr>
            <a:r>
              <a:rPr lang="sv-SE" altLang="sv-SE" sz="2800" dirty="0" smtClean="0">
                <a:solidFill>
                  <a:srgbClr val="8C001C"/>
                </a:solidFill>
                <a:latin typeface="Arial Black" pitchFamily="34" charset="0"/>
              </a:rPr>
              <a:t>tidiga trauman, inre konflikter…</a:t>
            </a:r>
          </a:p>
          <a:p>
            <a:pPr indent="0" eaLnBrk="1" hangingPunct="1">
              <a:buFontTx/>
              <a:buNone/>
            </a:pPr>
            <a:r>
              <a:rPr lang="sv-SE" altLang="sv-SE" sz="2800" dirty="0" smtClean="0">
                <a:solidFill>
                  <a:srgbClr val="8C001C"/>
                </a:solidFill>
                <a:latin typeface="Arial Black" pitchFamily="34" charset="0"/>
              </a:rPr>
              <a:t>otillräckligt föräldraskap, gränssättning…</a:t>
            </a:r>
          </a:p>
          <a:p>
            <a:pPr indent="0" eaLnBrk="1" hangingPunct="1">
              <a:buFontTx/>
              <a:buNone/>
            </a:pPr>
            <a:r>
              <a:rPr lang="sv-SE" altLang="sv-SE" sz="2800" dirty="0" smtClean="0">
                <a:solidFill>
                  <a:srgbClr val="8C001C"/>
                </a:solidFill>
                <a:latin typeface="Arial Black" pitchFamily="34" charset="0"/>
              </a:rPr>
              <a:t>bristande moral…</a:t>
            </a:r>
          </a:p>
          <a:p>
            <a:pPr indent="0" eaLnBrk="1" hangingPunct="1">
              <a:buFontTx/>
              <a:buNone/>
            </a:pPr>
            <a:r>
              <a:rPr lang="sv-SE" altLang="sv-SE" sz="2800" dirty="0" smtClean="0">
                <a:solidFill>
                  <a:srgbClr val="8C001C"/>
                </a:solidFill>
                <a:latin typeface="Arial Black" pitchFamily="34" charset="0"/>
              </a:rPr>
              <a:t>missbruksgen, ADHD…</a:t>
            </a:r>
          </a:p>
          <a:p>
            <a:pPr indent="0" eaLnBrk="1" hangingPunct="1">
              <a:buFontTx/>
              <a:buNone/>
            </a:pPr>
            <a:endParaRPr lang="sv-SE" altLang="sv-SE" sz="2800" dirty="0" smtClean="0">
              <a:solidFill>
                <a:srgbClr val="8C001C"/>
              </a:solidFill>
              <a:latin typeface="Arial Black" pitchFamily="34" charset="0"/>
            </a:endParaRPr>
          </a:p>
          <a:p>
            <a:pPr indent="0" eaLnBrk="1" hangingPunct="1">
              <a:buFontTx/>
              <a:buNone/>
            </a:pPr>
            <a:endParaRPr lang="sv-SE" altLang="sv-SE" dirty="0" smtClean="0">
              <a:solidFill>
                <a:srgbClr val="8C001C"/>
              </a:solidFill>
              <a:latin typeface="Arial Black" pitchFamily="34" charset="0"/>
            </a:endParaRPr>
          </a:p>
          <a:p>
            <a:pPr indent="0" eaLnBrk="1" hangingPunct="1">
              <a:buFontTx/>
              <a:buNone/>
            </a:pPr>
            <a:endParaRPr lang="sv-SE" altLang="sv-SE" dirty="0" smtClean="0">
              <a:solidFill>
                <a:srgbClr val="8C001C"/>
              </a:solidFill>
              <a:latin typeface="Arial Black" pitchFamily="34" charset="0"/>
            </a:endParaRPr>
          </a:p>
          <a:p>
            <a:pPr indent="0" eaLnBrk="1" hangingPunct="1">
              <a:buFontTx/>
              <a:buNone/>
            </a:pPr>
            <a:endParaRPr lang="sv-SE" altLang="sv-SE" dirty="0" smtClean="0">
              <a:solidFill>
                <a:srgbClr val="8C001C"/>
              </a:solidFill>
              <a:latin typeface="Arial Black" pitchFamily="34" charset="0"/>
            </a:endParaRPr>
          </a:p>
        </p:txBody>
      </p:sp>
    </p:spTree>
    <p:extLst>
      <p:ext uri="{BB962C8B-B14F-4D97-AF65-F5344CB8AC3E}">
        <p14:creationId xmlns:p14="http://schemas.microsoft.com/office/powerpoint/2010/main" val="2113004526"/>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323850" y="333375"/>
            <a:ext cx="8534400"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sv-SE" smtClean="0">
                <a:solidFill>
                  <a:srgbClr val="8C001C"/>
                </a:solidFill>
                <a:latin typeface="Arial Black" pitchFamily="34" charset="0"/>
              </a:rPr>
              <a:t>Dagens perspektiv</a:t>
            </a:r>
          </a:p>
        </p:txBody>
      </p:sp>
      <p:sp>
        <p:nvSpPr>
          <p:cNvPr id="22531" name="Rectangle 3"/>
          <p:cNvSpPr>
            <a:spLocks noGrp="1" noChangeArrowheads="1"/>
          </p:cNvSpPr>
          <p:nvPr>
            <p:ph type="body" idx="1"/>
          </p:nvPr>
        </p:nvSpPr>
        <p:spPr bwMode="auto">
          <a:xfrm>
            <a:off x="395288" y="1268413"/>
            <a:ext cx="8329612" cy="511291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sv-SE" sz="2400" dirty="0" smtClean="0">
                <a:solidFill>
                  <a:srgbClr val="8C001C"/>
                </a:solidFill>
                <a:latin typeface="Arial Black" pitchFamily="34" charset="0"/>
              </a:rPr>
              <a:t>Risk och skyddsfaktorer på samhälls-, grupp-, familje- och individnivå </a:t>
            </a:r>
            <a:r>
              <a:rPr lang="sv-SE" sz="2400" b="1" i="1" dirty="0" smtClean="0">
                <a:solidFill>
                  <a:srgbClr val="8C001C"/>
                </a:solidFill>
                <a:latin typeface="Arial Black" pitchFamily="34" charset="0"/>
              </a:rPr>
              <a:t>samverkar</a:t>
            </a:r>
            <a:r>
              <a:rPr lang="sv-SE" sz="2400" dirty="0" smtClean="0">
                <a:solidFill>
                  <a:srgbClr val="8C001C"/>
                </a:solidFill>
                <a:latin typeface="Arial Black" pitchFamily="34" charset="0"/>
              </a:rPr>
              <a:t> komplext</a:t>
            </a:r>
          </a:p>
          <a:p>
            <a:pPr eaLnBrk="1" hangingPunct="1"/>
            <a:r>
              <a:rPr lang="sv-SE" sz="2400" dirty="0" smtClean="0">
                <a:solidFill>
                  <a:srgbClr val="8C001C"/>
                </a:solidFill>
                <a:latin typeface="Arial Black" pitchFamily="34" charset="0"/>
              </a:rPr>
              <a:t>Många risk och skyddsfaktorer är gemensamma för utveckling av brottslighet, missbruk och psykisk ohälsa</a:t>
            </a:r>
          </a:p>
          <a:p>
            <a:pPr eaLnBrk="1" hangingPunct="1"/>
            <a:r>
              <a:rPr lang="sv-SE" sz="2400" dirty="0" smtClean="0">
                <a:solidFill>
                  <a:srgbClr val="8C001C"/>
                </a:solidFill>
                <a:latin typeface="Arial Black" pitchFamily="34" charset="0"/>
              </a:rPr>
              <a:t>Sannolikt är ingen enskild faktor vare sig nödvändig eller tillräcklig</a:t>
            </a:r>
          </a:p>
          <a:p>
            <a:pPr eaLnBrk="1" hangingPunct="1"/>
            <a:r>
              <a:rPr lang="sv-SE" sz="2400" dirty="0" smtClean="0">
                <a:solidFill>
                  <a:srgbClr val="8C001C"/>
                </a:solidFill>
                <a:latin typeface="Arial Black" pitchFamily="34" charset="0"/>
              </a:rPr>
              <a:t>Inga särskilda riskfaktorer för män, kvinnor eller andra grupper eller kulturer</a:t>
            </a:r>
          </a:p>
          <a:p>
            <a:pPr eaLnBrk="1" hangingPunct="1"/>
            <a:r>
              <a:rPr lang="sv-SE" sz="2400" dirty="0" smtClean="0">
                <a:solidFill>
                  <a:srgbClr val="8C001C"/>
                </a:solidFill>
                <a:latin typeface="Arial Black" pitchFamily="34" charset="0"/>
              </a:rPr>
              <a:t>Tar sig åldersadekvata uttryck och kan skifta i betydelse över tid och mellan individer</a:t>
            </a:r>
          </a:p>
        </p:txBody>
      </p:sp>
    </p:spTree>
    <p:extLst>
      <p:ext uri="{BB962C8B-B14F-4D97-AF65-F5344CB8AC3E}">
        <p14:creationId xmlns:p14="http://schemas.microsoft.com/office/powerpoint/2010/main" val="3858254114"/>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ktangel 1"/>
          <p:cNvSpPr/>
          <p:nvPr/>
        </p:nvSpPr>
        <p:spPr>
          <a:xfrm>
            <a:off x="101930" y="816361"/>
            <a:ext cx="4572000" cy="3929281"/>
          </a:xfrm>
          <a:prstGeom prst="rect">
            <a:avLst/>
          </a:prstGeom>
        </p:spPr>
        <p:txBody>
          <a:bodyPr>
            <a:spAutoFit/>
          </a:bodyPr>
          <a:lstStyle/>
          <a:p>
            <a:r>
              <a:rPr lang="sv-SE" dirty="0" smtClean="0"/>
              <a:t>• </a:t>
            </a:r>
            <a:r>
              <a:rPr lang="sv-SE" dirty="0" err="1">
                <a:solidFill>
                  <a:srgbClr val="8C001C"/>
                </a:solidFill>
              </a:rPr>
              <a:t>Insecure</a:t>
            </a:r>
            <a:r>
              <a:rPr lang="sv-SE" dirty="0">
                <a:solidFill>
                  <a:srgbClr val="8C001C"/>
                </a:solidFill>
              </a:rPr>
              <a:t> attachment</a:t>
            </a:r>
          </a:p>
          <a:p>
            <a:r>
              <a:rPr lang="en-US" dirty="0">
                <a:solidFill>
                  <a:srgbClr val="8C001C"/>
                </a:solidFill>
              </a:rPr>
              <a:t>• Hostile to peers, socially inhibited</a:t>
            </a:r>
          </a:p>
          <a:p>
            <a:r>
              <a:rPr lang="sv-SE" dirty="0">
                <a:solidFill>
                  <a:srgbClr val="8C001C"/>
                </a:solidFill>
              </a:rPr>
              <a:t>• </a:t>
            </a:r>
            <a:r>
              <a:rPr lang="sv-SE" dirty="0" err="1">
                <a:solidFill>
                  <a:srgbClr val="8C001C"/>
                </a:solidFill>
              </a:rPr>
              <a:t>Irritability</a:t>
            </a:r>
            <a:endParaRPr lang="sv-SE" dirty="0">
              <a:solidFill>
                <a:srgbClr val="8C001C"/>
              </a:solidFill>
            </a:endParaRPr>
          </a:p>
          <a:p>
            <a:r>
              <a:rPr lang="sv-SE" dirty="0">
                <a:solidFill>
                  <a:srgbClr val="8C001C"/>
                </a:solidFill>
              </a:rPr>
              <a:t>• </a:t>
            </a:r>
            <a:r>
              <a:rPr lang="sv-SE" dirty="0" err="1">
                <a:solidFill>
                  <a:srgbClr val="8C001C"/>
                </a:solidFill>
              </a:rPr>
              <a:t>Fearfulness</a:t>
            </a:r>
            <a:endParaRPr lang="sv-SE" dirty="0">
              <a:solidFill>
                <a:srgbClr val="8C001C"/>
              </a:solidFill>
            </a:endParaRPr>
          </a:p>
          <a:p>
            <a:r>
              <a:rPr lang="sv-SE" dirty="0">
                <a:solidFill>
                  <a:srgbClr val="8C001C"/>
                </a:solidFill>
              </a:rPr>
              <a:t>• </a:t>
            </a:r>
            <a:r>
              <a:rPr lang="sv-SE" dirty="0" err="1">
                <a:solidFill>
                  <a:srgbClr val="8C001C"/>
                </a:solidFill>
              </a:rPr>
              <a:t>Difficult</a:t>
            </a:r>
            <a:r>
              <a:rPr lang="sv-SE" dirty="0">
                <a:solidFill>
                  <a:srgbClr val="8C001C"/>
                </a:solidFill>
              </a:rPr>
              <a:t> temperament</a:t>
            </a:r>
          </a:p>
          <a:p>
            <a:r>
              <a:rPr lang="sv-SE" dirty="0">
                <a:solidFill>
                  <a:srgbClr val="8C001C"/>
                </a:solidFill>
              </a:rPr>
              <a:t>• </a:t>
            </a:r>
            <a:r>
              <a:rPr lang="sv-SE" dirty="0" err="1">
                <a:solidFill>
                  <a:srgbClr val="8C001C"/>
                </a:solidFill>
              </a:rPr>
              <a:t>Head</a:t>
            </a:r>
            <a:r>
              <a:rPr lang="sv-SE" dirty="0">
                <a:solidFill>
                  <a:srgbClr val="8C001C"/>
                </a:solidFill>
              </a:rPr>
              <a:t> </a:t>
            </a:r>
            <a:r>
              <a:rPr lang="sv-SE" dirty="0" err="1">
                <a:solidFill>
                  <a:srgbClr val="8C001C"/>
                </a:solidFill>
              </a:rPr>
              <a:t>injury</a:t>
            </a:r>
            <a:endParaRPr lang="sv-SE" dirty="0">
              <a:solidFill>
                <a:srgbClr val="8C001C"/>
              </a:solidFill>
            </a:endParaRPr>
          </a:p>
          <a:p>
            <a:r>
              <a:rPr lang="en-US" dirty="0">
                <a:solidFill>
                  <a:srgbClr val="8C001C"/>
                </a:solidFill>
              </a:rPr>
              <a:t>• Motor, language, and </a:t>
            </a:r>
            <a:endParaRPr lang="en-US" dirty="0" smtClean="0">
              <a:solidFill>
                <a:srgbClr val="8C001C"/>
              </a:solidFill>
            </a:endParaRPr>
          </a:p>
          <a:p>
            <a:r>
              <a:rPr lang="en-US" dirty="0" smtClean="0">
                <a:solidFill>
                  <a:srgbClr val="8C001C"/>
                </a:solidFill>
              </a:rPr>
              <a:t>cognitive </a:t>
            </a:r>
            <a:r>
              <a:rPr lang="en-US" dirty="0">
                <a:solidFill>
                  <a:srgbClr val="8C001C"/>
                </a:solidFill>
              </a:rPr>
              <a:t>impairments</a:t>
            </a:r>
          </a:p>
          <a:p>
            <a:r>
              <a:rPr lang="sv-SE" dirty="0">
                <a:solidFill>
                  <a:srgbClr val="8C001C"/>
                </a:solidFill>
              </a:rPr>
              <a:t>• </a:t>
            </a:r>
            <a:r>
              <a:rPr lang="sv-SE" dirty="0" err="1">
                <a:solidFill>
                  <a:srgbClr val="8C001C"/>
                </a:solidFill>
              </a:rPr>
              <a:t>Early</a:t>
            </a:r>
            <a:r>
              <a:rPr lang="sv-SE" dirty="0">
                <a:solidFill>
                  <a:srgbClr val="8C001C"/>
                </a:solidFill>
              </a:rPr>
              <a:t> aggressive </a:t>
            </a:r>
            <a:r>
              <a:rPr lang="sv-SE" dirty="0" err="1">
                <a:solidFill>
                  <a:srgbClr val="8C001C"/>
                </a:solidFill>
              </a:rPr>
              <a:t>behavior</a:t>
            </a:r>
            <a:endParaRPr lang="sv-SE" dirty="0">
              <a:solidFill>
                <a:srgbClr val="8C001C"/>
              </a:solidFill>
            </a:endParaRPr>
          </a:p>
          <a:p>
            <a:r>
              <a:rPr lang="sv-SE" dirty="0">
                <a:solidFill>
                  <a:srgbClr val="8C001C"/>
                </a:solidFill>
              </a:rPr>
              <a:t>• Sexual abuse</a:t>
            </a:r>
          </a:p>
        </p:txBody>
      </p:sp>
      <p:sp>
        <p:nvSpPr>
          <p:cNvPr id="3" name="Rektangel 2"/>
          <p:cNvSpPr/>
          <p:nvPr/>
        </p:nvSpPr>
        <p:spPr>
          <a:xfrm>
            <a:off x="3923928" y="604719"/>
            <a:ext cx="5112568" cy="6288901"/>
          </a:xfrm>
          <a:prstGeom prst="rect">
            <a:avLst/>
          </a:prstGeom>
        </p:spPr>
        <p:txBody>
          <a:bodyPr wrap="square">
            <a:spAutoFit/>
          </a:bodyPr>
          <a:lstStyle/>
          <a:p>
            <a:r>
              <a:rPr lang="sv-SE" dirty="0" smtClean="0"/>
              <a:t> </a:t>
            </a:r>
            <a:r>
              <a:rPr lang="sv-SE" sz="3000" dirty="0">
                <a:solidFill>
                  <a:srgbClr val="8C001C"/>
                </a:solidFill>
              </a:rPr>
              <a:t>Negative </a:t>
            </a:r>
            <a:r>
              <a:rPr lang="sv-SE" sz="3000" dirty="0" err="1">
                <a:solidFill>
                  <a:srgbClr val="8C001C"/>
                </a:solidFill>
              </a:rPr>
              <a:t>self</a:t>
            </a:r>
            <a:r>
              <a:rPr lang="sv-SE" sz="3000" dirty="0">
                <a:solidFill>
                  <a:srgbClr val="8C001C"/>
                </a:solidFill>
              </a:rPr>
              <a:t>-image</a:t>
            </a:r>
          </a:p>
          <a:p>
            <a:r>
              <a:rPr lang="sv-SE" sz="3000" dirty="0">
                <a:solidFill>
                  <a:srgbClr val="8C001C"/>
                </a:solidFill>
              </a:rPr>
              <a:t>• </a:t>
            </a:r>
            <a:r>
              <a:rPr lang="sv-SE" sz="3000" dirty="0" err="1">
                <a:solidFill>
                  <a:srgbClr val="8C001C"/>
                </a:solidFill>
              </a:rPr>
              <a:t>Apathy</a:t>
            </a:r>
            <a:endParaRPr lang="sv-SE" sz="3000" dirty="0">
              <a:solidFill>
                <a:srgbClr val="8C001C"/>
              </a:solidFill>
            </a:endParaRPr>
          </a:p>
          <a:p>
            <a:r>
              <a:rPr lang="sv-SE" sz="3000" dirty="0">
                <a:solidFill>
                  <a:srgbClr val="8C001C"/>
                </a:solidFill>
              </a:rPr>
              <a:t>• </a:t>
            </a:r>
            <a:r>
              <a:rPr lang="sv-SE" sz="3000" dirty="0" err="1">
                <a:solidFill>
                  <a:srgbClr val="8C001C"/>
                </a:solidFill>
              </a:rPr>
              <a:t>Anxiety</a:t>
            </a:r>
            <a:endParaRPr lang="sv-SE" sz="3000" dirty="0">
              <a:solidFill>
                <a:srgbClr val="8C001C"/>
              </a:solidFill>
            </a:endParaRPr>
          </a:p>
          <a:p>
            <a:r>
              <a:rPr lang="sv-SE" sz="3000" dirty="0">
                <a:solidFill>
                  <a:srgbClr val="8C001C"/>
                </a:solidFill>
              </a:rPr>
              <a:t>• </a:t>
            </a:r>
            <a:r>
              <a:rPr lang="sv-SE" sz="3000" dirty="0" err="1">
                <a:solidFill>
                  <a:srgbClr val="8C001C"/>
                </a:solidFill>
              </a:rPr>
              <a:t>Dysthymia</a:t>
            </a:r>
            <a:endParaRPr lang="sv-SE" sz="3000" dirty="0">
              <a:solidFill>
                <a:srgbClr val="8C001C"/>
              </a:solidFill>
            </a:endParaRPr>
          </a:p>
          <a:p>
            <a:r>
              <a:rPr lang="sv-SE" sz="3000" dirty="0">
                <a:solidFill>
                  <a:srgbClr val="8C001C"/>
                </a:solidFill>
              </a:rPr>
              <a:t>• </a:t>
            </a:r>
            <a:r>
              <a:rPr lang="sv-SE" sz="3000" dirty="0" err="1">
                <a:solidFill>
                  <a:srgbClr val="8C001C"/>
                </a:solidFill>
              </a:rPr>
              <a:t>Insecure</a:t>
            </a:r>
            <a:r>
              <a:rPr lang="sv-SE" sz="3000" dirty="0">
                <a:solidFill>
                  <a:srgbClr val="8C001C"/>
                </a:solidFill>
              </a:rPr>
              <a:t> attachment</a:t>
            </a:r>
          </a:p>
          <a:p>
            <a:r>
              <a:rPr lang="en-US" sz="3000" dirty="0">
                <a:solidFill>
                  <a:srgbClr val="8C001C"/>
                </a:solidFill>
              </a:rPr>
              <a:t>• Poor social skills: impulsive, aggressive, passive, and withdrawn</a:t>
            </a:r>
          </a:p>
          <a:p>
            <a:r>
              <a:rPr lang="sv-SE" sz="3000" dirty="0">
                <a:solidFill>
                  <a:srgbClr val="8C001C"/>
                </a:solidFill>
              </a:rPr>
              <a:t>• </a:t>
            </a:r>
            <a:r>
              <a:rPr lang="sv-SE" sz="3000" dirty="0" err="1">
                <a:solidFill>
                  <a:srgbClr val="8C001C"/>
                </a:solidFill>
              </a:rPr>
              <a:t>Poor</a:t>
            </a:r>
            <a:r>
              <a:rPr lang="sv-SE" sz="3000" dirty="0">
                <a:solidFill>
                  <a:srgbClr val="8C001C"/>
                </a:solidFill>
              </a:rPr>
              <a:t> social problem-</a:t>
            </a:r>
            <a:r>
              <a:rPr lang="sv-SE" sz="3000" dirty="0" err="1">
                <a:solidFill>
                  <a:srgbClr val="8C001C"/>
                </a:solidFill>
              </a:rPr>
              <a:t>solving</a:t>
            </a:r>
            <a:r>
              <a:rPr lang="sv-SE" sz="3000" dirty="0">
                <a:solidFill>
                  <a:srgbClr val="8C001C"/>
                </a:solidFill>
              </a:rPr>
              <a:t> </a:t>
            </a:r>
            <a:r>
              <a:rPr lang="sv-SE" sz="3000" dirty="0" err="1">
                <a:solidFill>
                  <a:srgbClr val="8C001C"/>
                </a:solidFill>
              </a:rPr>
              <a:t>skills</a:t>
            </a:r>
            <a:endParaRPr lang="sv-SE" sz="3000" dirty="0">
              <a:solidFill>
                <a:srgbClr val="8C001C"/>
              </a:solidFill>
            </a:endParaRPr>
          </a:p>
          <a:p>
            <a:r>
              <a:rPr lang="sv-SE" sz="3000" dirty="0">
                <a:solidFill>
                  <a:srgbClr val="8C001C"/>
                </a:solidFill>
              </a:rPr>
              <a:t>• </a:t>
            </a:r>
            <a:r>
              <a:rPr lang="sv-SE" sz="3000" dirty="0" err="1">
                <a:solidFill>
                  <a:srgbClr val="8C001C"/>
                </a:solidFill>
              </a:rPr>
              <a:t>Shyness</a:t>
            </a:r>
            <a:endParaRPr lang="sv-SE" sz="3000" dirty="0">
              <a:solidFill>
                <a:srgbClr val="8C001C"/>
              </a:solidFill>
            </a:endParaRPr>
          </a:p>
          <a:p>
            <a:r>
              <a:rPr lang="sv-SE" sz="3000" dirty="0">
                <a:solidFill>
                  <a:srgbClr val="8C001C"/>
                </a:solidFill>
              </a:rPr>
              <a:t>• </a:t>
            </a:r>
            <a:r>
              <a:rPr lang="sv-SE" sz="3000" dirty="0" err="1">
                <a:solidFill>
                  <a:srgbClr val="8C001C"/>
                </a:solidFill>
              </a:rPr>
              <a:t>Poor</a:t>
            </a:r>
            <a:r>
              <a:rPr lang="sv-SE" sz="3000" dirty="0">
                <a:solidFill>
                  <a:srgbClr val="8C001C"/>
                </a:solidFill>
              </a:rPr>
              <a:t> </a:t>
            </a:r>
            <a:r>
              <a:rPr lang="sv-SE" sz="3000" dirty="0" err="1">
                <a:solidFill>
                  <a:srgbClr val="8C001C"/>
                </a:solidFill>
              </a:rPr>
              <a:t>impulse</a:t>
            </a:r>
            <a:r>
              <a:rPr lang="sv-SE" sz="3000" dirty="0">
                <a:solidFill>
                  <a:srgbClr val="8C001C"/>
                </a:solidFill>
              </a:rPr>
              <a:t> </a:t>
            </a:r>
            <a:r>
              <a:rPr lang="sv-SE" sz="3000" dirty="0" err="1">
                <a:solidFill>
                  <a:srgbClr val="8C001C"/>
                </a:solidFill>
              </a:rPr>
              <a:t>control</a:t>
            </a:r>
            <a:r>
              <a:rPr lang="sv-SE" sz="3000" dirty="0">
                <a:solidFill>
                  <a:srgbClr val="8C001C"/>
                </a:solidFill>
              </a:rPr>
              <a:t> </a:t>
            </a:r>
          </a:p>
          <a:p>
            <a:r>
              <a:rPr lang="sv-SE" sz="3000" dirty="0">
                <a:solidFill>
                  <a:srgbClr val="8C001C"/>
                </a:solidFill>
              </a:rPr>
              <a:t>• Sensation-</a:t>
            </a:r>
            <a:r>
              <a:rPr lang="sv-SE" sz="3000" dirty="0" err="1">
                <a:solidFill>
                  <a:srgbClr val="8C001C"/>
                </a:solidFill>
              </a:rPr>
              <a:t>seeking</a:t>
            </a:r>
            <a:endParaRPr lang="sv-SE" sz="3000" dirty="0">
              <a:solidFill>
                <a:srgbClr val="8C001C"/>
              </a:solidFill>
            </a:endParaRPr>
          </a:p>
          <a:p>
            <a:r>
              <a:rPr lang="sv-SE" sz="3000" dirty="0">
                <a:solidFill>
                  <a:srgbClr val="8C001C"/>
                </a:solidFill>
              </a:rPr>
              <a:t>• Lack </a:t>
            </a:r>
            <a:r>
              <a:rPr lang="sv-SE" sz="3000" dirty="0" err="1">
                <a:solidFill>
                  <a:srgbClr val="8C001C"/>
                </a:solidFill>
              </a:rPr>
              <a:t>of</a:t>
            </a:r>
            <a:r>
              <a:rPr lang="sv-SE" sz="3000" dirty="0">
                <a:solidFill>
                  <a:srgbClr val="8C001C"/>
                </a:solidFill>
              </a:rPr>
              <a:t> </a:t>
            </a:r>
            <a:r>
              <a:rPr lang="sv-SE" sz="3000" dirty="0" err="1">
                <a:solidFill>
                  <a:srgbClr val="8C001C"/>
                </a:solidFill>
              </a:rPr>
              <a:t>behavioral</a:t>
            </a:r>
            <a:r>
              <a:rPr lang="sv-SE" sz="3000" dirty="0">
                <a:solidFill>
                  <a:srgbClr val="8C001C"/>
                </a:solidFill>
              </a:rPr>
              <a:t> </a:t>
            </a:r>
            <a:r>
              <a:rPr lang="sv-SE" sz="3000" dirty="0" err="1">
                <a:solidFill>
                  <a:srgbClr val="8C001C"/>
                </a:solidFill>
              </a:rPr>
              <a:t>self-control</a:t>
            </a:r>
            <a:endParaRPr lang="sv-SE" sz="3000" dirty="0">
              <a:solidFill>
                <a:srgbClr val="8C001C"/>
              </a:solidFill>
            </a:endParaRPr>
          </a:p>
          <a:p>
            <a:r>
              <a:rPr lang="sv-SE" sz="3000" dirty="0">
                <a:solidFill>
                  <a:srgbClr val="8C001C"/>
                </a:solidFill>
              </a:rPr>
              <a:t>• </a:t>
            </a:r>
            <a:r>
              <a:rPr lang="sv-SE" sz="3000" dirty="0" err="1">
                <a:solidFill>
                  <a:srgbClr val="8C001C"/>
                </a:solidFill>
              </a:rPr>
              <a:t>Impulsivity</a:t>
            </a:r>
            <a:endParaRPr lang="sv-SE" sz="3000" dirty="0">
              <a:solidFill>
                <a:srgbClr val="8C001C"/>
              </a:solidFill>
            </a:endParaRPr>
          </a:p>
          <a:p>
            <a:r>
              <a:rPr lang="sv-SE" sz="3000" dirty="0">
                <a:solidFill>
                  <a:srgbClr val="8C001C"/>
                </a:solidFill>
              </a:rPr>
              <a:t>• </a:t>
            </a:r>
            <a:r>
              <a:rPr lang="sv-SE" sz="3000" dirty="0" err="1">
                <a:solidFill>
                  <a:srgbClr val="8C001C"/>
                </a:solidFill>
              </a:rPr>
              <a:t>Early</a:t>
            </a:r>
            <a:r>
              <a:rPr lang="sv-SE" sz="3000" dirty="0">
                <a:solidFill>
                  <a:srgbClr val="8C001C"/>
                </a:solidFill>
              </a:rPr>
              <a:t> persistent </a:t>
            </a:r>
            <a:r>
              <a:rPr lang="sv-SE" sz="3000" dirty="0" err="1">
                <a:solidFill>
                  <a:srgbClr val="8C001C"/>
                </a:solidFill>
              </a:rPr>
              <a:t>behavior</a:t>
            </a:r>
            <a:r>
              <a:rPr lang="sv-SE" sz="3000" dirty="0">
                <a:solidFill>
                  <a:srgbClr val="8C001C"/>
                </a:solidFill>
              </a:rPr>
              <a:t> problems</a:t>
            </a:r>
          </a:p>
          <a:p>
            <a:r>
              <a:rPr lang="sv-SE" sz="3000" dirty="0">
                <a:solidFill>
                  <a:srgbClr val="8C001C"/>
                </a:solidFill>
              </a:rPr>
              <a:t>• Attention deficit/</a:t>
            </a:r>
            <a:r>
              <a:rPr lang="sv-SE" sz="3000" dirty="0" err="1">
                <a:solidFill>
                  <a:srgbClr val="8C001C"/>
                </a:solidFill>
              </a:rPr>
              <a:t>hyperactivity</a:t>
            </a:r>
            <a:r>
              <a:rPr lang="sv-SE" sz="3000" dirty="0">
                <a:solidFill>
                  <a:srgbClr val="8C001C"/>
                </a:solidFill>
              </a:rPr>
              <a:t> disorder</a:t>
            </a:r>
          </a:p>
          <a:p>
            <a:r>
              <a:rPr lang="sv-SE" sz="3000" dirty="0">
                <a:solidFill>
                  <a:srgbClr val="8C001C"/>
                </a:solidFill>
              </a:rPr>
              <a:t>• </a:t>
            </a:r>
            <a:r>
              <a:rPr lang="sv-SE" sz="3000" dirty="0" err="1">
                <a:solidFill>
                  <a:srgbClr val="8C001C"/>
                </a:solidFill>
              </a:rPr>
              <a:t>Anxiety</a:t>
            </a:r>
            <a:endParaRPr lang="sv-SE" sz="3000" dirty="0">
              <a:solidFill>
                <a:srgbClr val="8C001C"/>
              </a:solidFill>
            </a:endParaRPr>
          </a:p>
          <a:p>
            <a:r>
              <a:rPr lang="sv-SE" sz="3000" dirty="0">
                <a:solidFill>
                  <a:srgbClr val="8C001C"/>
                </a:solidFill>
              </a:rPr>
              <a:t>• Depression</a:t>
            </a:r>
          </a:p>
          <a:p>
            <a:r>
              <a:rPr lang="sv-SE" sz="3000" dirty="0">
                <a:solidFill>
                  <a:srgbClr val="8C001C"/>
                </a:solidFill>
              </a:rPr>
              <a:t>• Antisocial </a:t>
            </a:r>
            <a:r>
              <a:rPr lang="sv-SE" sz="3000" dirty="0" err="1">
                <a:solidFill>
                  <a:srgbClr val="8C001C"/>
                </a:solidFill>
              </a:rPr>
              <a:t>behavior</a:t>
            </a:r>
            <a:endParaRPr lang="sv-SE" sz="3000" dirty="0">
              <a:solidFill>
                <a:srgbClr val="8C001C"/>
              </a:solidFill>
            </a:endParaRPr>
          </a:p>
          <a:p>
            <a:r>
              <a:rPr lang="sv-SE" sz="3000" dirty="0">
                <a:solidFill>
                  <a:srgbClr val="8C001C"/>
                </a:solidFill>
              </a:rPr>
              <a:t>• </a:t>
            </a:r>
            <a:r>
              <a:rPr lang="sv-SE" sz="3000" dirty="0" err="1">
                <a:solidFill>
                  <a:srgbClr val="8C001C"/>
                </a:solidFill>
              </a:rPr>
              <a:t>Head</a:t>
            </a:r>
            <a:r>
              <a:rPr lang="sv-SE" sz="3000" dirty="0">
                <a:solidFill>
                  <a:srgbClr val="8C001C"/>
                </a:solidFill>
              </a:rPr>
              <a:t> </a:t>
            </a:r>
            <a:r>
              <a:rPr lang="sv-SE" sz="3000" dirty="0" err="1">
                <a:solidFill>
                  <a:srgbClr val="8C001C"/>
                </a:solidFill>
              </a:rPr>
              <a:t>injury</a:t>
            </a:r>
            <a:endParaRPr lang="sv-SE" sz="3000" dirty="0">
              <a:solidFill>
                <a:srgbClr val="8C001C"/>
              </a:solidFill>
            </a:endParaRPr>
          </a:p>
          <a:p>
            <a:r>
              <a:rPr lang="sv-SE" sz="3000" dirty="0">
                <a:solidFill>
                  <a:srgbClr val="8C001C"/>
                </a:solidFill>
              </a:rPr>
              <a:t>• Self-</a:t>
            </a:r>
            <a:r>
              <a:rPr lang="sv-SE" sz="3000" dirty="0" err="1">
                <a:solidFill>
                  <a:srgbClr val="8C001C"/>
                </a:solidFill>
              </a:rPr>
              <a:t>reported</a:t>
            </a:r>
            <a:r>
              <a:rPr lang="sv-SE" sz="3000" dirty="0">
                <a:solidFill>
                  <a:srgbClr val="8C001C"/>
                </a:solidFill>
              </a:rPr>
              <a:t> </a:t>
            </a:r>
            <a:r>
              <a:rPr lang="sv-SE" sz="3000" dirty="0" err="1">
                <a:solidFill>
                  <a:srgbClr val="8C001C"/>
                </a:solidFill>
              </a:rPr>
              <a:t>psychotic</a:t>
            </a:r>
            <a:r>
              <a:rPr lang="sv-SE" sz="3000" dirty="0">
                <a:solidFill>
                  <a:srgbClr val="8C001C"/>
                </a:solidFill>
              </a:rPr>
              <a:t> symptoms</a:t>
            </a:r>
          </a:p>
        </p:txBody>
      </p:sp>
      <p:sp>
        <p:nvSpPr>
          <p:cNvPr id="4" name="textruta 3"/>
          <p:cNvSpPr txBox="1"/>
          <p:nvPr/>
        </p:nvSpPr>
        <p:spPr>
          <a:xfrm>
            <a:off x="335702" y="217239"/>
            <a:ext cx="4104456" cy="400110"/>
          </a:xfrm>
          <a:prstGeom prst="rect">
            <a:avLst/>
          </a:prstGeom>
          <a:noFill/>
        </p:spPr>
        <p:txBody>
          <a:bodyPr wrap="square" rtlCol="0">
            <a:spAutoFit/>
          </a:bodyPr>
          <a:lstStyle/>
          <a:p>
            <a:r>
              <a:rPr lang="sv-SE" sz="2000" dirty="0" smtClean="0">
                <a:solidFill>
                  <a:srgbClr val="8C001C"/>
                </a:solidFill>
                <a:latin typeface="Arial Black" panose="020B0A04020102020204" pitchFamily="34" charset="0"/>
              </a:rPr>
              <a:t>Riskfaktorer småbarnsåren</a:t>
            </a:r>
            <a:endParaRPr lang="sv-SE" sz="2000" dirty="0">
              <a:solidFill>
                <a:srgbClr val="8C001C"/>
              </a:solidFill>
              <a:latin typeface="Arial Black" panose="020B0A04020102020204" pitchFamily="34" charset="0"/>
            </a:endParaRPr>
          </a:p>
        </p:txBody>
      </p:sp>
      <p:sp>
        <p:nvSpPr>
          <p:cNvPr id="7" name="textruta 6"/>
          <p:cNvSpPr txBox="1"/>
          <p:nvPr/>
        </p:nvSpPr>
        <p:spPr>
          <a:xfrm>
            <a:off x="4676087" y="206694"/>
            <a:ext cx="3888432" cy="400110"/>
          </a:xfrm>
          <a:prstGeom prst="rect">
            <a:avLst/>
          </a:prstGeom>
          <a:noFill/>
        </p:spPr>
        <p:txBody>
          <a:bodyPr wrap="square" rtlCol="0">
            <a:spAutoFit/>
          </a:bodyPr>
          <a:lstStyle/>
          <a:p>
            <a:r>
              <a:rPr lang="sv-SE" sz="2000" dirty="0" smtClean="0">
                <a:solidFill>
                  <a:srgbClr val="8C001C"/>
                </a:solidFill>
                <a:latin typeface="Arial Black" panose="020B0A04020102020204" pitchFamily="34" charset="0"/>
              </a:rPr>
              <a:t>Riskfaktorer - barnaåren</a:t>
            </a:r>
            <a:endParaRPr lang="sv-SE" sz="2000" dirty="0">
              <a:solidFill>
                <a:srgbClr val="8C001C"/>
              </a:solidFill>
              <a:latin typeface="Arial Black" panose="020B0A04020102020204" pitchFamily="34" charset="0"/>
            </a:endParaRPr>
          </a:p>
        </p:txBody>
      </p:sp>
    </p:spTree>
    <p:extLst>
      <p:ext uri="{BB962C8B-B14F-4D97-AF65-F5344CB8AC3E}">
        <p14:creationId xmlns:p14="http://schemas.microsoft.com/office/powerpoint/2010/main" val="3821699945"/>
      </p:ext>
    </p:extLst>
  </p:cSld>
  <p:clrMapOvr>
    <a:masterClrMapping/>
  </p:clrMapOvr>
  <p:transition advTm="8117"/>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323850" y="333375"/>
            <a:ext cx="8534400"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sv-SE" dirty="0" smtClean="0">
                <a:solidFill>
                  <a:srgbClr val="8C001C"/>
                </a:solidFill>
                <a:latin typeface="Arial Black" pitchFamily="34" charset="0"/>
              </a:rPr>
              <a:t>Konsekvenser</a:t>
            </a:r>
          </a:p>
        </p:txBody>
      </p:sp>
      <p:sp>
        <p:nvSpPr>
          <p:cNvPr id="22531" name="Rectangle 3"/>
          <p:cNvSpPr>
            <a:spLocks noGrp="1" noChangeArrowheads="1"/>
          </p:cNvSpPr>
          <p:nvPr>
            <p:ph type="body" idx="1"/>
          </p:nvPr>
        </p:nvSpPr>
        <p:spPr bwMode="auto">
          <a:xfrm>
            <a:off x="395288" y="1268413"/>
            <a:ext cx="8329612" cy="511291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r>
              <a:rPr lang="sv-SE" sz="2400" dirty="0" smtClean="0">
                <a:solidFill>
                  <a:srgbClr val="8C001C"/>
                </a:solidFill>
                <a:latin typeface="Arial Black" pitchFamily="34" charset="0"/>
              </a:rPr>
              <a:t>Strukturella</a:t>
            </a:r>
          </a:p>
          <a:p>
            <a:pPr lvl="1"/>
            <a:r>
              <a:rPr lang="sv-SE" sz="2000" dirty="0" smtClean="0">
                <a:solidFill>
                  <a:srgbClr val="8C001C"/>
                </a:solidFill>
                <a:latin typeface="Arial Black" pitchFamily="34" charset="0"/>
              </a:rPr>
              <a:t>Alla nivåer måste beaktas risker och skyddsmekanismer finns överallt i alla sammanhang</a:t>
            </a:r>
          </a:p>
          <a:p>
            <a:pPr lvl="1"/>
            <a:r>
              <a:rPr lang="sv-SE" sz="2000" dirty="0" smtClean="0">
                <a:solidFill>
                  <a:srgbClr val="8C001C"/>
                </a:solidFill>
                <a:latin typeface="Arial Black" pitchFamily="34" charset="0"/>
              </a:rPr>
              <a:t>Mycket mer av generella preventionsinsatser mot tydligt definierade riskfaktorer</a:t>
            </a:r>
          </a:p>
          <a:p>
            <a:pPr lvl="1"/>
            <a:r>
              <a:rPr lang="sv-SE" sz="2000" dirty="0" smtClean="0">
                <a:solidFill>
                  <a:srgbClr val="8C001C"/>
                </a:solidFill>
                <a:latin typeface="Arial Black" pitchFamily="34" charset="0"/>
              </a:rPr>
              <a:t>Holistisk syn på hur utveckling och förändring sker</a:t>
            </a:r>
          </a:p>
          <a:p>
            <a:pPr lvl="1"/>
            <a:r>
              <a:rPr lang="sv-SE" sz="2000" dirty="0" smtClean="0">
                <a:solidFill>
                  <a:srgbClr val="8C001C"/>
                </a:solidFill>
                <a:latin typeface="Arial Black" pitchFamily="34" charset="0"/>
              </a:rPr>
              <a:t>Maximal effekt av interventioner sker rimligen om de integreras i det vardagsliv som personen lever i</a:t>
            </a:r>
          </a:p>
          <a:p>
            <a:pPr eaLnBrk="1" hangingPunct="1"/>
            <a:r>
              <a:rPr lang="sv-SE" sz="2400" dirty="0" smtClean="0">
                <a:solidFill>
                  <a:srgbClr val="8C001C"/>
                </a:solidFill>
                <a:latin typeface="Arial Black" pitchFamily="34" charset="0"/>
              </a:rPr>
              <a:t>Praktiska</a:t>
            </a:r>
          </a:p>
          <a:p>
            <a:pPr lvl="1"/>
            <a:r>
              <a:rPr lang="sv-SE" sz="2000" dirty="0">
                <a:solidFill>
                  <a:srgbClr val="8C001C"/>
                </a:solidFill>
                <a:latin typeface="Arial Black" pitchFamily="34" charset="0"/>
              </a:rPr>
              <a:t>Viktigt att förstå hur riskfaktorer dynamiskt utvecklas över tid</a:t>
            </a:r>
          </a:p>
          <a:p>
            <a:pPr lvl="1"/>
            <a:r>
              <a:rPr lang="sv-SE" sz="2000" dirty="0" smtClean="0">
                <a:solidFill>
                  <a:srgbClr val="8C001C"/>
                </a:solidFill>
                <a:latin typeface="Arial Black" pitchFamily="34" charset="0"/>
              </a:rPr>
              <a:t>Långvariga </a:t>
            </a:r>
            <a:r>
              <a:rPr lang="sv-SE" sz="2000" dirty="0">
                <a:solidFill>
                  <a:srgbClr val="8C001C"/>
                </a:solidFill>
                <a:latin typeface="Arial Black" pitchFamily="34" charset="0"/>
              </a:rPr>
              <a:t>exponeringar för riskfaktorer är särskilt </a:t>
            </a:r>
            <a:r>
              <a:rPr lang="sv-SE" sz="2000" dirty="0" smtClean="0">
                <a:solidFill>
                  <a:srgbClr val="8C001C"/>
                </a:solidFill>
                <a:latin typeface="Arial Black" pitchFamily="34" charset="0"/>
              </a:rPr>
              <a:t>problematiska och därför viktiga att förebygga</a:t>
            </a:r>
          </a:p>
          <a:p>
            <a:pPr lvl="1"/>
            <a:r>
              <a:rPr lang="sv-SE" sz="2000" dirty="0" smtClean="0">
                <a:solidFill>
                  <a:srgbClr val="8C001C"/>
                </a:solidFill>
                <a:latin typeface="Arial Black" pitchFamily="34" charset="0"/>
              </a:rPr>
              <a:t>Kortvariga exponeringar av traumatisk karaktär är viktiga att förebygga </a:t>
            </a:r>
          </a:p>
          <a:p>
            <a:pPr lvl="1"/>
            <a:r>
              <a:rPr lang="sv-SE" sz="2000" dirty="0" smtClean="0">
                <a:solidFill>
                  <a:srgbClr val="8C001C"/>
                </a:solidFill>
                <a:latin typeface="Arial Black" pitchFamily="34" charset="0"/>
              </a:rPr>
              <a:t>Sluta hoppas på att enskilda interventioner kommer att ha stora effekter – eller att ”terapi” eller ”placeringar” automatiskt leder till något positivt</a:t>
            </a:r>
          </a:p>
        </p:txBody>
      </p:sp>
    </p:spTree>
    <p:extLst>
      <p:ext uri="{BB962C8B-B14F-4D97-AF65-F5344CB8AC3E}">
        <p14:creationId xmlns:p14="http://schemas.microsoft.com/office/powerpoint/2010/main" val="346513834"/>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1403350" y="1268413"/>
          <a:ext cx="6481763" cy="4795837"/>
        </p:xfrm>
        <a:graphic>
          <a:graphicData uri="http://schemas.openxmlformats.org/presentationml/2006/ole">
            <mc:AlternateContent xmlns:mc="http://schemas.openxmlformats.org/markup-compatibility/2006">
              <mc:Choice xmlns:v="urn:schemas-microsoft-com:vml" Requires="v">
                <p:oleObj spid="_x0000_s86075" name="Diagram" r:id="rId4" imgW="3705343" imgH="2933700" progId="MSGraph.Chart.8">
                  <p:embed/>
                </p:oleObj>
              </mc:Choice>
              <mc:Fallback>
                <p:oleObj name="Diagram" r:id="rId4" imgW="3705343" imgH="2933700" progId="MSGraph.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1268413"/>
                        <a:ext cx="6481763" cy="479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Frihandsfigur 3"/>
          <p:cNvSpPr/>
          <p:nvPr/>
        </p:nvSpPr>
        <p:spPr>
          <a:xfrm>
            <a:off x="304800" y="228600"/>
            <a:ext cx="8686800" cy="89693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anchor="ctr" compatLnSpc="0"/>
          <a:lstStyle/>
          <a:p>
            <a:pPr algn="ctr" hangingPunct="0">
              <a:defRPr/>
            </a:pPr>
            <a:r>
              <a:rPr lang="sv-SE" sz="3600" dirty="0">
                <a:solidFill>
                  <a:srgbClr val="8C001C"/>
                </a:solidFill>
                <a:latin typeface="Arial Black" pitchFamily="34" charset="0"/>
                <a:ea typeface="Lucida Sans Unicode" pitchFamily="2"/>
                <a:cs typeface="Tahoma" pitchFamily="2"/>
              </a:rPr>
              <a:t>Årskonsumtion av ren alkohol (elever årskurs 9)</a:t>
            </a:r>
          </a:p>
        </p:txBody>
      </p:sp>
    </p:spTree>
    <p:extLst>
      <p:ext uri="{BB962C8B-B14F-4D97-AF65-F5344CB8AC3E}">
        <p14:creationId xmlns:p14="http://schemas.microsoft.com/office/powerpoint/2010/main" val="117037992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p:cNvGraphicFramePr>
          <p:nvPr/>
        </p:nvGraphicFramePr>
        <p:xfrm>
          <a:off x="1476375" y="1341438"/>
          <a:ext cx="6048375" cy="4751387"/>
        </p:xfrm>
        <a:graphic>
          <a:graphicData uri="http://schemas.openxmlformats.org/presentationml/2006/ole">
            <mc:AlternateContent xmlns:mc="http://schemas.openxmlformats.org/markup-compatibility/2006">
              <mc:Choice xmlns:v="urn:schemas-microsoft-com:vml" Requires="v">
                <p:oleObj spid="_x0000_s87099" name="Diagram" r:id="rId3" imgW="3705343" imgH="2933700" progId="MSGraph.Chart.8">
                  <p:embed/>
                </p:oleObj>
              </mc:Choice>
              <mc:Fallback>
                <p:oleObj name="Diagram" r:id="rId3" imgW="3705343" imgH="2933700" progId="MSGraph.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1341438"/>
                        <a:ext cx="6048375" cy="4751387"/>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969696"/>
                              </a:outerShdw>
                            </a:effectLst>
                          </a14:hiddenEffects>
                        </a:ext>
                      </a:extLst>
                    </p:spPr>
                  </p:pic>
                </p:oleObj>
              </mc:Fallback>
            </mc:AlternateContent>
          </a:graphicData>
        </a:graphic>
      </p:graphicFrame>
      <p:sp>
        <p:nvSpPr>
          <p:cNvPr id="15363" name="Rectangle 5"/>
          <p:cNvSpPr>
            <a:spLocks noChangeArrowheads="1"/>
          </p:cNvSpPr>
          <p:nvPr/>
        </p:nvSpPr>
        <p:spPr bwMode="auto">
          <a:xfrm>
            <a:off x="304800" y="228600"/>
            <a:ext cx="8686800" cy="111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lnSpc>
                <a:spcPct val="90000"/>
              </a:lnSpc>
              <a:buSzPct val="130000"/>
              <a:buFont typeface="Monotype Sorts"/>
              <a:buNone/>
            </a:pPr>
            <a:r>
              <a:rPr lang="sv-SE" altLang="sv-SE" sz="3200" baseline="0">
                <a:solidFill>
                  <a:srgbClr val="8C001C"/>
                </a:solidFill>
                <a:latin typeface="Arial Black" pitchFamily="34" charset="0"/>
              </a:rPr>
              <a:t>Allvarlig brottslighet</a:t>
            </a:r>
            <a:br>
              <a:rPr lang="sv-SE" altLang="sv-SE" sz="3200" baseline="0">
                <a:solidFill>
                  <a:srgbClr val="8C001C"/>
                </a:solidFill>
                <a:latin typeface="Arial Black" pitchFamily="34" charset="0"/>
              </a:rPr>
            </a:br>
            <a:r>
              <a:rPr lang="sv-SE" altLang="sv-SE" sz="3200" baseline="0">
                <a:solidFill>
                  <a:srgbClr val="8C001C"/>
                </a:solidFill>
                <a:latin typeface="Arial Black" pitchFamily="34" charset="0"/>
              </a:rPr>
              <a:t>senaste året</a:t>
            </a:r>
            <a:r>
              <a:rPr lang="sv-SE" altLang="sv-SE" sz="4000" baseline="0">
                <a:solidFill>
                  <a:srgbClr val="8C001C"/>
                </a:solidFill>
                <a:latin typeface="Arial Black" pitchFamily="34" charset="0"/>
              </a:rPr>
              <a:t> </a:t>
            </a:r>
            <a:r>
              <a:rPr lang="sv-SE" altLang="sv-SE" sz="2800" baseline="0">
                <a:solidFill>
                  <a:srgbClr val="8C001C"/>
                </a:solidFill>
                <a:latin typeface="Arial Black" pitchFamily="34" charset="0"/>
              </a:rPr>
              <a:t>(elever årskurs 9)</a:t>
            </a:r>
          </a:p>
        </p:txBody>
      </p:sp>
    </p:spTree>
    <p:extLst>
      <p:ext uri="{BB962C8B-B14F-4D97-AF65-F5344CB8AC3E}">
        <p14:creationId xmlns:p14="http://schemas.microsoft.com/office/powerpoint/2010/main" val="2512447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sv-SE" altLang="sv-SE" sz="4000" b="1" dirty="0">
                <a:solidFill>
                  <a:srgbClr val="8C001C"/>
                </a:solidFill>
                <a:latin typeface="Arial Black" panose="020B0A04020102020204" pitchFamily="34" charset="0"/>
              </a:rPr>
              <a:t>Resultat - Bakgrundsdata </a:t>
            </a:r>
          </a:p>
        </p:txBody>
      </p:sp>
      <p:sp>
        <p:nvSpPr>
          <p:cNvPr id="45059" name="Rectangle 3"/>
          <p:cNvSpPr>
            <a:spLocks noGrp="1" noChangeArrowheads="1"/>
          </p:cNvSpPr>
          <p:nvPr>
            <p:ph type="body" idx="1"/>
          </p:nvPr>
        </p:nvSpPr>
        <p:spPr>
          <a:xfrm>
            <a:off x="1116013" y="3933825"/>
            <a:ext cx="7772400" cy="3357563"/>
          </a:xfrm>
        </p:spPr>
        <p:txBody>
          <a:bodyPr/>
          <a:lstStyle/>
          <a:p>
            <a:pPr>
              <a:buFontTx/>
              <a:buNone/>
            </a:pPr>
            <a:r>
              <a:rPr lang="sv-SE" altLang="sv-SE" sz="2400" dirty="0">
                <a:solidFill>
                  <a:srgbClr val="8C001C"/>
                </a:solidFill>
                <a:latin typeface="Arial Black" panose="020B0A04020102020204" pitchFamily="34" charset="0"/>
              </a:rPr>
              <a:t>Kommunal / Friskola	</a:t>
            </a:r>
            <a:r>
              <a:rPr lang="sv-SE" altLang="sv-SE" sz="2400" dirty="0" smtClean="0">
                <a:solidFill>
                  <a:srgbClr val="8C001C"/>
                </a:solidFill>
                <a:latin typeface="Arial Black" panose="020B0A04020102020204" pitchFamily="34" charset="0"/>
              </a:rPr>
              <a:t>96/4%</a:t>
            </a:r>
            <a:r>
              <a:rPr lang="sv-SE" altLang="sv-SE" sz="2400" dirty="0">
                <a:solidFill>
                  <a:srgbClr val="8C001C"/>
                </a:solidFill>
                <a:latin typeface="Arial Black" panose="020B0A04020102020204" pitchFamily="34" charset="0"/>
              </a:rPr>
              <a:t>		</a:t>
            </a:r>
          </a:p>
          <a:p>
            <a:pPr>
              <a:buFontTx/>
              <a:buNone/>
            </a:pPr>
            <a:r>
              <a:rPr lang="sv-SE" altLang="sv-SE" sz="2400" dirty="0">
                <a:solidFill>
                  <a:srgbClr val="8C001C"/>
                </a:solidFill>
                <a:latin typeface="Arial Black" panose="020B0A04020102020204" pitchFamily="34" charset="0"/>
              </a:rPr>
              <a:t>Storstad / Landsbygd	</a:t>
            </a:r>
            <a:r>
              <a:rPr lang="sv-SE" altLang="sv-SE" sz="2400" dirty="0" smtClean="0">
                <a:solidFill>
                  <a:srgbClr val="8C001C"/>
                </a:solidFill>
                <a:latin typeface="Arial Black" panose="020B0A04020102020204" pitchFamily="34" charset="0"/>
              </a:rPr>
              <a:t>43/57%</a:t>
            </a:r>
            <a:endParaRPr lang="sv-SE" altLang="sv-SE" sz="2400" dirty="0">
              <a:solidFill>
                <a:srgbClr val="8C001C"/>
              </a:solidFill>
              <a:latin typeface="Arial Black" panose="020B0A04020102020204" pitchFamily="34" charset="0"/>
            </a:endParaRPr>
          </a:p>
          <a:p>
            <a:pPr>
              <a:buFontTx/>
              <a:buNone/>
            </a:pPr>
            <a:r>
              <a:rPr lang="sv-SE" altLang="sv-SE" sz="2400" dirty="0">
                <a:solidFill>
                  <a:srgbClr val="8C001C"/>
                </a:solidFill>
                <a:latin typeface="Arial Black" panose="020B0A04020102020204" pitchFamily="34" charset="0"/>
              </a:rPr>
              <a:t>Födda i Sverige		</a:t>
            </a:r>
            <a:r>
              <a:rPr lang="sv-SE" altLang="sv-SE" sz="2400" dirty="0" smtClean="0">
                <a:solidFill>
                  <a:srgbClr val="8C001C"/>
                </a:solidFill>
                <a:latin typeface="Arial Black" panose="020B0A04020102020204" pitchFamily="34" charset="0"/>
              </a:rPr>
              <a:t>92%</a:t>
            </a:r>
            <a:endParaRPr lang="sv-SE" altLang="sv-SE" sz="2400" dirty="0">
              <a:solidFill>
                <a:srgbClr val="8C001C"/>
              </a:solidFill>
              <a:latin typeface="Arial Black" panose="020B0A04020102020204" pitchFamily="34" charset="0"/>
            </a:endParaRPr>
          </a:p>
          <a:p>
            <a:pPr>
              <a:buFontTx/>
              <a:buNone/>
            </a:pPr>
            <a:r>
              <a:rPr lang="sv-SE" altLang="sv-SE" sz="2400" dirty="0">
                <a:solidFill>
                  <a:srgbClr val="8C001C"/>
                </a:solidFill>
                <a:latin typeface="Arial Black" panose="020B0A04020102020204" pitchFamily="34" charset="0"/>
              </a:rPr>
              <a:t>Ma Pa födda i Sverige	</a:t>
            </a:r>
            <a:r>
              <a:rPr lang="sv-SE" altLang="sv-SE" sz="2400" dirty="0" smtClean="0">
                <a:solidFill>
                  <a:srgbClr val="8C001C"/>
                </a:solidFill>
                <a:latin typeface="Arial Black" panose="020B0A04020102020204" pitchFamily="34" charset="0"/>
              </a:rPr>
              <a:t>85/83%</a:t>
            </a:r>
            <a:endParaRPr lang="sv-SE" altLang="sv-SE" sz="2400" dirty="0">
              <a:solidFill>
                <a:srgbClr val="8C001C"/>
              </a:solidFill>
              <a:latin typeface="Arial Black" panose="020B0A04020102020204" pitchFamily="34" charset="0"/>
            </a:endParaRPr>
          </a:p>
          <a:p>
            <a:pPr lvl="1">
              <a:buFontTx/>
              <a:buNone/>
            </a:pPr>
            <a:endParaRPr lang="sv-SE" altLang="sv-SE" sz="2400" dirty="0">
              <a:solidFill>
                <a:srgbClr val="8C001C"/>
              </a:solidFill>
              <a:latin typeface="BellTeracomRegular" pitchFamily="2" charset="0"/>
            </a:endParaRPr>
          </a:p>
          <a:p>
            <a:pPr>
              <a:buFontTx/>
              <a:buNone/>
            </a:pPr>
            <a:r>
              <a:rPr lang="sv-SE" altLang="sv-SE" sz="2800" dirty="0">
                <a:latin typeface="BellTeracomBold" pitchFamily="2" charset="0"/>
              </a:rPr>
              <a:t>	</a:t>
            </a:r>
          </a:p>
        </p:txBody>
      </p:sp>
      <p:sp>
        <p:nvSpPr>
          <p:cNvPr id="45060" name="Rectangle 4"/>
          <p:cNvSpPr>
            <a:spLocks noChangeArrowheads="1"/>
          </p:cNvSpPr>
          <p:nvPr/>
        </p:nvSpPr>
        <p:spPr bwMode="auto">
          <a:xfrm>
            <a:off x="971550" y="3716338"/>
            <a:ext cx="7632700" cy="2879725"/>
          </a:xfrm>
          <a:prstGeom prst="rect">
            <a:avLst/>
          </a:prstGeom>
          <a:noFill/>
          <a:ln w="57150">
            <a:pattFill prst="pct60">
              <a:fgClr>
                <a:srgbClr val="FF5050"/>
              </a:fgClr>
              <a:bgClr>
                <a:srgbClr val="FFFFFF"/>
              </a:bgClr>
            </a:patt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45061" name="Rectangle 5"/>
          <p:cNvSpPr>
            <a:spLocks noChangeArrowheads="1"/>
          </p:cNvSpPr>
          <p:nvPr/>
        </p:nvSpPr>
        <p:spPr bwMode="auto">
          <a:xfrm>
            <a:off x="971550" y="1628775"/>
            <a:ext cx="7632700" cy="1871663"/>
          </a:xfrm>
          <a:prstGeom prst="rect">
            <a:avLst/>
          </a:prstGeom>
          <a:noFill/>
          <a:ln w="57150">
            <a:pattFill prst="pct60">
              <a:fgClr>
                <a:srgbClr val="FF5050"/>
              </a:fgClr>
              <a:bgClr>
                <a:srgbClr val="FFFFFF"/>
              </a:bgClr>
            </a:patt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45062" name="Rectangle 6"/>
          <p:cNvSpPr>
            <a:spLocks noChangeArrowheads="1"/>
          </p:cNvSpPr>
          <p:nvPr/>
        </p:nvSpPr>
        <p:spPr bwMode="auto">
          <a:xfrm>
            <a:off x="1299458" y="1851025"/>
            <a:ext cx="727233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3600" dirty="0">
                <a:solidFill>
                  <a:srgbClr val="8C001C"/>
                </a:solidFill>
                <a:latin typeface="Arial Black" panose="020B0A04020102020204" pitchFamily="34" charset="0"/>
              </a:rPr>
              <a:t>Svarsfrekvens 		</a:t>
            </a:r>
            <a:r>
              <a:rPr lang="sv-SE" altLang="sv-SE" sz="3600" dirty="0" smtClean="0">
                <a:solidFill>
                  <a:srgbClr val="8C001C"/>
                </a:solidFill>
                <a:latin typeface="Arial Black" panose="020B0A04020102020204" pitchFamily="34" charset="0"/>
              </a:rPr>
              <a:t>71%</a:t>
            </a:r>
            <a:endParaRPr lang="sv-SE" altLang="sv-SE" sz="3600" dirty="0">
              <a:solidFill>
                <a:srgbClr val="8C001C"/>
              </a:solidFill>
              <a:latin typeface="Arial Black" panose="020B0A04020102020204" pitchFamily="34" charset="0"/>
            </a:endParaRPr>
          </a:p>
          <a:p>
            <a:r>
              <a:rPr lang="sv-SE" altLang="sv-SE" sz="3600" dirty="0">
                <a:solidFill>
                  <a:srgbClr val="8C001C"/>
                </a:solidFill>
                <a:latin typeface="Arial Black" panose="020B0A04020102020204" pitchFamily="34" charset="0"/>
              </a:rPr>
              <a:t>Medverkande 		3421 </a:t>
            </a:r>
            <a:r>
              <a:rPr lang="sv-SE" altLang="sv-SE" sz="3600" dirty="0" err="1">
                <a:solidFill>
                  <a:srgbClr val="8C001C"/>
                </a:solidFill>
                <a:latin typeface="Arial Black" panose="020B0A04020102020204" pitchFamily="34" charset="0"/>
              </a:rPr>
              <a:t>st</a:t>
            </a:r>
            <a:endParaRPr lang="sv-SE" altLang="sv-SE" sz="3600" dirty="0">
              <a:solidFill>
                <a:srgbClr val="8C001C"/>
              </a:solidFill>
              <a:latin typeface="Arial Black" panose="020B0A04020102020204" pitchFamily="34" charset="0"/>
            </a:endParaRPr>
          </a:p>
          <a:p>
            <a:r>
              <a:rPr lang="sv-SE" altLang="sv-SE" sz="3600" dirty="0">
                <a:solidFill>
                  <a:srgbClr val="8C001C"/>
                </a:solidFill>
                <a:latin typeface="Arial Black" panose="020B0A04020102020204" pitchFamily="34" charset="0"/>
              </a:rPr>
              <a:t>Medelålder		</a:t>
            </a:r>
            <a:r>
              <a:rPr lang="sv-SE" altLang="sv-SE" sz="3600" dirty="0" smtClean="0">
                <a:solidFill>
                  <a:srgbClr val="8C001C"/>
                </a:solidFill>
                <a:latin typeface="Arial Black" panose="020B0A04020102020204" pitchFamily="34" charset="0"/>
              </a:rPr>
              <a:t>18 </a:t>
            </a:r>
            <a:r>
              <a:rPr lang="sv-SE" altLang="sv-SE" sz="3600" dirty="0">
                <a:solidFill>
                  <a:srgbClr val="8C001C"/>
                </a:solidFill>
                <a:latin typeface="Arial Black" panose="020B0A04020102020204" pitchFamily="34" charset="0"/>
              </a:rPr>
              <a:t>år</a:t>
            </a:r>
          </a:p>
          <a:p>
            <a:r>
              <a:rPr lang="sv-SE" altLang="sv-SE" sz="3600" dirty="0">
                <a:solidFill>
                  <a:srgbClr val="8C001C"/>
                </a:solidFill>
                <a:latin typeface="Arial Black" panose="020B0A04020102020204" pitchFamily="34" charset="0"/>
              </a:rPr>
              <a:t>Kvinnor / Män		</a:t>
            </a:r>
            <a:r>
              <a:rPr lang="sv-SE" altLang="sv-SE" sz="3600" dirty="0" smtClean="0">
                <a:solidFill>
                  <a:srgbClr val="8C001C"/>
                </a:solidFill>
                <a:latin typeface="Arial Black" panose="020B0A04020102020204" pitchFamily="34" charset="0"/>
              </a:rPr>
              <a:t>52/48%</a:t>
            </a:r>
            <a:endParaRPr lang="sv-SE" altLang="sv-SE" sz="3600" dirty="0">
              <a:solidFill>
                <a:srgbClr val="8C001C"/>
              </a:solidFill>
              <a:latin typeface="Arial Black" panose="020B0A04020102020204" pitchFamily="34" charset="0"/>
            </a:endParaRPr>
          </a:p>
        </p:txBody>
      </p:sp>
    </p:spTree>
    <p:extLst>
      <p:ext uri="{BB962C8B-B14F-4D97-AF65-F5344CB8AC3E}">
        <p14:creationId xmlns:p14="http://schemas.microsoft.com/office/powerpoint/2010/main" val="2760603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ChangeArrowheads="1"/>
          </p:cNvSpPr>
          <p:nvPr/>
        </p:nvSpPr>
        <p:spPr bwMode="auto">
          <a:xfrm>
            <a:off x="900113" y="2000452"/>
            <a:ext cx="7200900" cy="914400"/>
          </a:xfrm>
          <a:prstGeom prst="roundRect">
            <a:avLst>
              <a:gd name="adj" fmla="val 16667"/>
            </a:avLst>
          </a:prstGeom>
          <a:solidFill>
            <a:schemeClr val="bg1">
              <a:alpha val="5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3251" name="Rectangle 3"/>
          <p:cNvSpPr>
            <a:spLocks noChangeArrowheads="1"/>
          </p:cNvSpPr>
          <p:nvPr/>
        </p:nvSpPr>
        <p:spPr bwMode="auto">
          <a:xfrm>
            <a:off x="3074504" y="2294586"/>
            <a:ext cx="2459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3600" b="1" dirty="0">
                <a:solidFill>
                  <a:srgbClr val="8C001C"/>
                </a:solidFill>
              </a:rPr>
              <a:t>3421 ungdomar</a:t>
            </a:r>
          </a:p>
        </p:txBody>
      </p:sp>
      <p:sp>
        <p:nvSpPr>
          <p:cNvPr id="53252" name="AutoShape 4"/>
          <p:cNvSpPr>
            <a:spLocks noChangeArrowheads="1"/>
          </p:cNvSpPr>
          <p:nvPr/>
        </p:nvSpPr>
        <p:spPr bwMode="auto">
          <a:xfrm>
            <a:off x="1219200" y="3905250"/>
            <a:ext cx="2438400" cy="1066800"/>
          </a:xfrm>
          <a:prstGeom prst="roundRect">
            <a:avLst>
              <a:gd name="adj" fmla="val 16667"/>
            </a:avLst>
          </a:prstGeom>
          <a:solidFill>
            <a:srgbClr val="00FF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2800" b="1"/>
              <a:t>Inte provat</a:t>
            </a:r>
          </a:p>
          <a:p>
            <a:pPr algn="ctr"/>
            <a:r>
              <a:rPr lang="sv-SE" altLang="sv-SE" sz="2800" b="1"/>
              <a:t>droger</a:t>
            </a:r>
          </a:p>
        </p:txBody>
      </p:sp>
      <p:sp>
        <p:nvSpPr>
          <p:cNvPr id="53253" name="AutoShape 5"/>
          <p:cNvSpPr>
            <a:spLocks noChangeArrowheads="1"/>
          </p:cNvSpPr>
          <p:nvPr/>
        </p:nvSpPr>
        <p:spPr bwMode="auto">
          <a:xfrm>
            <a:off x="5181600" y="3905250"/>
            <a:ext cx="2362200" cy="1066800"/>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2800" b="1"/>
              <a:t>Har provat</a:t>
            </a:r>
          </a:p>
          <a:p>
            <a:pPr algn="ctr"/>
            <a:r>
              <a:rPr lang="sv-SE" altLang="sv-SE" sz="2800" b="1"/>
              <a:t>droger</a:t>
            </a:r>
          </a:p>
        </p:txBody>
      </p:sp>
      <p:sp>
        <p:nvSpPr>
          <p:cNvPr id="53254" name="Line 6"/>
          <p:cNvSpPr>
            <a:spLocks noChangeShapeType="1"/>
          </p:cNvSpPr>
          <p:nvPr/>
        </p:nvSpPr>
        <p:spPr bwMode="auto">
          <a:xfrm flipV="1">
            <a:off x="3048000" y="3157538"/>
            <a:ext cx="1163638" cy="595312"/>
          </a:xfrm>
          <a:prstGeom prst="line">
            <a:avLst/>
          </a:prstGeom>
          <a:noFill/>
          <a:ln w="31750">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3255" name="Line 7"/>
          <p:cNvSpPr>
            <a:spLocks noChangeShapeType="1"/>
          </p:cNvSpPr>
          <p:nvPr/>
        </p:nvSpPr>
        <p:spPr bwMode="auto">
          <a:xfrm flipH="1" flipV="1">
            <a:off x="4500563" y="3149600"/>
            <a:ext cx="1223962" cy="611188"/>
          </a:xfrm>
          <a:prstGeom prst="line">
            <a:avLst/>
          </a:prstGeom>
          <a:noFill/>
          <a:ln w="31750">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3256" name="Text Box 8"/>
          <p:cNvSpPr txBox="1">
            <a:spLocks noChangeArrowheads="1"/>
          </p:cNvSpPr>
          <p:nvPr/>
        </p:nvSpPr>
        <p:spPr bwMode="auto">
          <a:xfrm>
            <a:off x="6172200" y="3348038"/>
            <a:ext cx="996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3200" b="1"/>
              <a:t>17%</a:t>
            </a:r>
          </a:p>
        </p:txBody>
      </p:sp>
      <p:sp>
        <p:nvSpPr>
          <p:cNvPr id="53257" name="Text Box 9"/>
          <p:cNvSpPr txBox="1">
            <a:spLocks noChangeArrowheads="1"/>
          </p:cNvSpPr>
          <p:nvPr/>
        </p:nvSpPr>
        <p:spPr bwMode="auto">
          <a:xfrm>
            <a:off x="1990725" y="3362325"/>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3200" b="1"/>
              <a:t>83%</a:t>
            </a:r>
          </a:p>
        </p:txBody>
      </p:sp>
      <p:sp>
        <p:nvSpPr>
          <p:cNvPr id="53259" name="Rectangle 11"/>
          <p:cNvSpPr>
            <a:spLocks noGrp="1" noChangeArrowheads="1"/>
          </p:cNvSpPr>
          <p:nvPr>
            <p:ph type="title"/>
          </p:nvPr>
        </p:nvSpPr>
        <p:spPr>
          <a:noFill/>
          <a:ln/>
        </p:spPr>
        <p:txBody>
          <a:bodyPr/>
          <a:lstStyle/>
          <a:p>
            <a:r>
              <a:rPr lang="sv-SE" altLang="sv-SE" sz="4000" b="1" dirty="0">
                <a:solidFill>
                  <a:srgbClr val="8C001C"/>
                </a:solidFill>
                <a:latin typeface="Arial Black" panose="020B0A04020102020204" pitchFamily="34" charset="0"/>
              </a:rPr>
              <a:t>Resultat – ej provat / provat</a:t>
            </a:r>
          </a:p>
        </p:txBody>
      </p:sp>
    </p:spTree>
    <p:extLst>
      <p:ext uri="{BB962C8B-B14F-4D97-AF65-F5344CB8AC3E}">
        <p14:creationId xmlns:p14="http://schemas.microsoft.com/office/powerpoint/2010/main" val="2629842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2" name="Rectangle 10"/>
          <p:cNvSpPr>
            <a:spLocks noGrp="1" noChangeArrowheads="1"/>
          </p:cNvSpPr>
          <p:nvPr>
            <p:ph type="title"/>
          </p:nvPr>
        </p:nvSpPr>
        <p:spPr>
          <a:xfrm>
            <a:off x="611188" y="260350"/>
            <a:ext cx="7772400" cy="1143000"/>
          </a:xfrm>
          <a:noFill/>
          <a:ln/>
        </p:spPr>
        <p:txBody>
          <a:bodyPr/>
          <a:lstStyle/>
          <a:p>
            <a:r>
              <a:rPr lang="sv-SE" altLang="sv-SE" sz="3600" b="1" dirty="0" smtClean="0">
                <a:solidFill>
                  <a:srgbClr val="8C001C"/>
                </a:solidFill>
                <a:latin typeface="Arial Black" panose="020B0A04020102020204" pitchFamily="34" charset="0"/>
              </a:rPr>
              <a:t>Resultat </a:t>
            </a:r>
            <a:r>
              <a:rPr lang="sv-SE" altLang="sv-SE" sz="3600" b="1" dirty="0">
                <a:solidFill>
                  <a:srgbClr val="8C001C"/>
                </a:solidFill>
                <a:latin typeface="Arial Black" panose="020B0A04020102020204" pitchFamily="34" charset="0"/>
              </a:rPr>
              <a:t>– </a:t>
            </a:r>
            <a:r>
              <a:rPr lang="sv-SE" altLang="sv-SE" sz="3600" b="1" dirty="0" smtClean="0">
                <a:solidFill>
                  <a:srgbClr val="8C001C"/>
                </a:solidFill>
                <a:latin typeface="Arial Black" panose="020B0A04020102020204" pitchFamily="34" charset="0"/>
              </a:rPr>
              <a:t>ej </a:t>
            </a:r>
            <a:r>
              <a:rPr lang="sv-SE" altLang="sv-SE" sz="3600" b="1" dirty="0">
                <a:solidFill>
                  <a:srgbClr val="8C001C"/>
                </a:solidFill>
                <a:latin typeface="Arial Black" panose="020B0A04020102020204" pitchFamily="34" charset="0"/>
              </a:rPr>
              <a:t>provat / provat</a:t>
            </a:r>
          </a:p>
        </p:txBody>
      </p:sp>
      <p:sp>
        <p:nvSpPr>
          <p:cNvPr id="54283" name="Text Box 11"/>
          <p:cNvSpPr txBox="1">
            <a:spLocks noChangeArrowheads="1"/>
          </p:cNvSpPr>
          <p:nvPr/>
        </p:nvSpPr>
        <p:spPr bwMode="auto">
          <a:xfrm>
            <a:off x="1403350" y="1341438"/>
            <a:ext cx="3240088" cy="312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0800" bIns="10800">
            <a:spAutoFit/>
          </a:bodyPr>
          <a:lstStyle/>
          <a:p>
            <a:pPr>
              <a:spcBef>
                <a:spcPct val="50000"/>
              </a:spcBef>
            </a:pPr>
            <a:r>
              <a:rPr lang="sv-SE" altLang="sv-SE" b="1"/>
              <a:t>Depression		</a:t>
            </a:r>
            <a:r>
              <a:rPr lang="sv-SE" altLang="sv-SE" b="1">
                <a:solidFill>
                  <a:srgbClr val="FF0000"/>
                </a:solidFill>
              </a:rPr>
              <a:t> </a:t>
            </a:r>
          </a:p>
          <a:p>
            <a:pPr>
              <a:spcBef>
                <a:spcPct val="50000"/>
              </a:spcBef>
            </a:pPr>
            <a:r>
              <a:rPr lang="sv-SE" altLang="sv-SE" b="1"/>
              <a:t>Ångest</a:t>
            </a:r>
          </a:p>
          <a:p>
            <a:pPr>
              <a:spcBef>
                <a:spcPct val="50000"/>
              </a:spcBef>
            </a:pPr>
            <a:r>
              <a:rPr lang="sv-SE" altLang="sv-SE" b="1"/>
              <a:t>Självkänsla		</a:t>
            </a:r>
            <a:endParaRPr lang="sv-SE" altLang="sv-SE" b="1">
              <a:solidFill>
                <a:srgbClr val="FF0000"/>
              </a:solidFill>
            </a:endParaRPr>
          </a:p>
          <a:p>
            <a:pPr>
              <a:spcBef>
                <a:spcPct val="50000"/>
              </a:spcBef>
            </a:pPr>
            <a:r>
              <a:rPr lang="sv-SE" altLang="sv-SE" b="1"/>
              <a:t>Livstillfredställelse</a:t>
            </a:r>
            <a:endParaRPr lang="sv-SE" altLang="sv-SE" b="1">
              <a:solidFill>
                <a:srgbClr val="FF0000"/>
              </a:solidFill>
            </a:endParaRPr>
          </a:p>
          <a:p>
            <a:pPr>
              <a:spcBef>
                <a:spcPct val="50000"/>
              </a:spcBef>
            </a:pPr>
            <a:r>
              <a:rPr lang="sv-SE" altLang="sv-SE" b="1"/>
              <a:t>Ärftlig sårbarhet </a:t>
            </a:r>
          </a:p>
          <a:p>
            <a:pPr>
              <a:spcBef>
                <a:spcPct val="50000"/>
              </a:spcBef>
            </a:pPr>
            <a:r>
              <a:rPr lang="sv-SE" altLang="sv-SE" b="1"/>
              <a:t>Personlighet</a:t>
            </a:r>
            <a:endParaRPr lang="sv-SE" altLang="sv-SE"/>
          </a:p>
        </p:txBody>
      </p:sp>
      <p:sp>
        <p:nvSpPr>
          <p:cNvPr id="54284" name="Text Box 12"/>
          <p:cNvSpPr txBox="1">
            <a:spLocks noChangeArrowheads="1"/>
          </p:cNvSpPr>
          <p:nvPr/>
        </p:nvSpPr>
        <p:spPr bwMode="auto">
          <a:xfrm>
            <a:off x="2124075" y="4795838"/>
            <a:ext cx="38163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2000" b="1"/>
              <a:t>Hedoni	</a:t>
            </a:r>
            <a:r>
              <a:rPr lang="sv-SE" altLang="sv-SE" sz="2000" b="1">
                <a:solidFill>
                  <a:srgbClr val="FF0000"/>
                </a:solidFill>
              </a:rPr>
              <a:t>	</a:t>
            </a:r>
          </a:p>
          <a:p>
            <a:r>
              <a:rPr lang="sv-SE" altLang="sv-SE" sz="2000" b="1"/>
              <a:t>Fientlighet		</a:t>
            </a:r>
            <a:endParaRPr lang="sv-SE" altLang="sv-SE" sz="2000" b="1">
              <a:solidFill>
                <a:srgbClr val="FF0000"/>
              </a:solidFill>
            </a:endParaRPr>
          </a:p>
          <a:p>
            <a:r>
              <a:rPr lang="sv-SE" altLang="sv-SE" sz="2000" b="1"/>
              <a:t>Impulsivitet		</a:t>
            </a:r>
            <a:endParaRPr lang="sv-SE" altLang="sv-SE" sz="2000" b="1">
              <a:solidFill>
                <a:srgbClr val="FF0000"/>
              </a:solidFill>
            </a:endParaRPr>
          </a:p>
          <a:p>
            <a:r>
              <a:rPr lang="sv-SE" altLang="sv-SE" sz="2000" b="1"/>
              <a:t>Alexetymi</a:t>
            </a:r>
          </a:p>
          <a:p>
            <a:r>
              <a:rPr lang="sv-SE" altLang="sv-SE" sz="2000" b="1"/>
              <a:t>Negativ affektivitet</a:t>
            </a:r>
            <a:endParaRPr lang="sv-SE" altLang="sv-SE" sz="2000"/>
          </a:p>
        </p:txBody>
      </p:sp>
      <p:sp>
        <p:nvSpPr>
          <p:cNvPr id="54291" name="Rectangle 19"/>
          <p:cNvSpPr>
            <a:spLocks noChangeArrowheads="1"/>
          </p:cNvSpPr>
          <p:nvPr/>
        </p:nvSpPr>
        <p:spPr bwMode="auto">
          <a:xfrm>
            <a:off x="5221288" y="1339850"/>
            <a:ext cx="719137" cy="4318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99FF99"/>
              </a:solidFill>
            </a:endParaRPr>
          </a:p>
        </p:txBody>
      </p:sp>
      <p:sp>
        <p:nvSpPr>
          <p:cNvPr id="54292" name="Rectangle 20"/>
          <p:cNvSpPr>
            <a:spLocks noChangeArrowheads="1"/>
          </p:cNvSpPr>
          <p:nvPr/>
        </p:nvSpPr>
        <p:spPr bwMode="auto">
          <a:xfrm>
            <a:off x="6084888" y="1339850"/>
            <a:ext cx="792162" cy="4318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FF0000"/>
              </a:solidFill>
            </a:endParaRPr>
          </a:p>
        </p:txBody>
      </p:sp>
      <p:sp>
        <p:nvSpPr>
          <p:cNvPr id="54354" name="Rectangle 82"/>
          <p:cNvSpPr>
            <a:spLocks noChangeArrowheads="1"/>
          </p:cNvSpPr>
          <p:nvPr/>
        </p:nvSpPr>
        <p:spPr bwMode="auto">
          <a:xfrm>
            <a:off x="5219700" y="2490788"/>
            <a:ext cx="719138" cy="4318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99FF99"/>
              </a:solidFill>
            </a:endParaRPr>
          </a:p>
        </p:txBody>
      </p:sp>
      <p:sp>
        <p:nvSpPr>
          <p:cNvPr id="54355" name="Rectangle 83"/>
          <p:cNvSpPr>
            <a:spLocks noChangeArrowheads="1"/>
          </p:cNvSpPr>
          <p:nvPr/>
        </p:nvSpPr>
        <p:spPr bwMode="auto">
          <a:xfrm>
            <a:off x="6084888" y="2490788"/>
            <a:ext cx="792162" cy="4318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FF0000"/>
              </a:solidFill>
            </a:endParaRPr>
          </a:p>
        </p:txBody>
      </p:sp>
      <p:sp>
        <p:nvSpPr>
          <p:cNvPr id="54358" name="Rectangle 86"/>
          <p:cNvSpPr>
            <a:spLocks noChangeArrowheads="1"/>
          </p:cNvSpPr>
          <p:nvPr/>
        </p:nvSpPr>
        <p:spPr bwMode="auto">
          <a:xfrm>
            <a:off x="5219700" y="1914525"/>
            <a:ext cx="719138" cy="4318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99FF99"/>
              </a:solidFill>
            </a:endParaRPr>
          </a:p>
        </p:txBody>
      </p:sp>
      <p:sp>
        <p:nvSpPr>
          <p:cNvPr id="54359" name="Rectangle 87"/>
          <p:cNvSpPr>
            <a:spLocks noChangeArrowheads="1"/>
          </p:cNvSpPr>
          <p:nvPr/>
        </p:nvSpPr>
        <p:spPr bwMode="auto">
          <a:xfrm>
            <a:off x="6084888" y="1914525"/>
            <a:ext cx="792162" cy="4318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FF0000"/>
              </a:solidFill>
            </a:endParaRPr>
          </a:p>
        </p:txBody>
      </p:sp>
      <p:sp>
        <p:nvSpPr>
          <p:cNvPr id="54362" name="Rectangle 90"/>
          <p:cNvSpPr>
            <a:spLocks noChangeArrowheads="1"/>
          </p:cNvSpPr>
          <p:nvPr/>
        </p:nvSpPr>
        <p:spPr bwMode="auto">
          <a:xfrm>
            <a:off x="5221288" y="3067050"/>
            <a:ext cx="719137" cy="4318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99FF99"/>
              </a:solidFill>
            </a:endParaRPr>
          </a:p>
        </p:txBody>
      </p:sp>
      <p:sp>
        <p:nvSpPr>
          <p:cNvPr id="54363" name="Rectangle 91"/>
          <p:cNvSpPr>
            <a:spLocks noChangeArrowheads="1"/>
          </p:cNvSpPr>
          <p:nvPr/>
        </p:nvSpPr>
        <p:spPr bwMode="auto">
          <a:xfrm>
            <a:off x="6084888" y="3067050"/>
            <a:ext cx="792162" cy="4318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FF0000"/>
              </a:solidFill>
            </a:endParaRPr>
          </a:p>
        </p:txBody>
      </p:sp>
      <p:sp>
        <p:nvSpPr>
          <p:cNvPr id="54366" name="Rectangle 94"/>
          <p:cNvSpPr>
            <a:spLocks noChangeArrowheads="1"/>
          </p:cNvSpPr>
          <p:nvPr/>
        </p:nvSpPr>
        <p:spPr bwMode="auto">
          <a:xfrm>
            <a:off x="5221288" y="4797425"/>
            <a:ext cx="719137" cy="1655763"/>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99FF99"/>
              </a:solidFill>
            </a:endParaRPr>
          </a:p>
        </p:txBody>
      </p:sp>
      <p:sp>
        <p:nvSpPr>
          <p:cNvPr id="54367" name="Rectangle 95"/>
          <p:cNvSpPr>
            <a:spLocks noChangeArrowheads="1"/>
          </p:cNvSpPr>
          <p:nvPr/>
        </p:nvSpPr>
        <p:spPr bwMode="auto">
          <a:xfrm>
            <a:off x="6084888" y="4797425"/>
            <a:ext cx="792162" cy="16557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FF0000"/>
              </a:solidFill>
            </a:endParaRPr>
          </a:p>
        </p:txBody>
      </p:sp>
      <p:sp>
        <p:nvSpPr>
          <p:cNvPr id="54370" name="Rectangle 98"/>
          <p:cNvSpPr>
            <a:spLocks noChangeArrowheads="1"/>
          </p:cNvSpPr>
          <p:nvPr/>
        </p:nvSpPr>
        <p:spPr bwMode="auto">
          <a:xfrm>
            <a:off x="5221288" y="3643313"/>
            <a:ext cx="719137" cy="4318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99FF99"/>
              </a:solidFill>
            </a:endParaRPr>
          </a:p>
        </p:txBody>
      </p:sp>
      <p:sp>
        <p:nvSpPr>
          <p:cNvPr id="54371" name="Rectangle 99"/>
          <p:cNvSpPr>
            <a:spLocks noChangeArrowheads="1"/>
          </p:cNvSpPr>
          <p:nvPr/>
        </p:nvSpPr>
        <p:spPr bwMode="auto">
          <a:xfrm>
            <a:off x="6084888" y="3643313"/>
            <a:ext cx="792162" cy="4318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sv-SE">
              <a:solidFill>
                <a:srgbClr val="FF0000"/>
              </a:solidFill>
            </a:endParaRPr>
          </a:p>
        </p:txBody>
      </p:sp>
      <p:sp>
        <p:nvSpPr>
          <p:cNvPr id="54376" name="Text Box 104"/>
          <p:cNvSpPr txBox="1">
            <a:spLocks noChangeArrowheads="1"/>
          </p:cNvSpPr>
          <p:nvPr/>
        </p:nvSpPr>
        <p:spPr bwMode="auto">
          <a:xfrm>
            <a:off x="5364163" y="5661025"/>
            <a:ext cx="4556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2800" b="1"/>
              <a:t>=</a:t>
            </a:r>
          </a:p>
        </p:txBody>
      </p:sp>
      <p:sp>
        <p:nvSpPr>
          <p:cNvPr id="54378" name="Text Box 106"/>
          <p:cNvSpPr txBox="1">
            <a:spLocks noChangeArrowheads="1"/>
          </p:cNvSpPr>
          <p:nvPr/>
        </p:nvSpPr>
        <p:spPr bwMode="auto">
          <a:xfrm>
            <a:off x="6132513" y="5661025"/>
            <a:ext cx="4556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2800" b="1"/>
              <a:t>=</a:t>
            </a:r>
          </a:p>
        </p:txBody>
      </p:sp>
      <p:sp>
        <p:nvSpPr>
          <p:cNvPr id="54379" name="Text Box 107"/>
          <p:cNvSpPr txBox="1">
            <a:spLocks noChangeArrowheads="1"/>
          </p:cNvSpPr>
          <p:nvPr/>
        </p:nvSpPr>
        <p:spPr bwMode="auto">
          <a:xfrm>
            <a:off x="5364163" y="5934075"/>
            <a:ext cx="4556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2800" b="1"/>
              <a:t>=</a:t>
            </a:r>
          </a:p>
        </p:txBody>
      </p:sp>
      <p:sp>
        <p:nvSpPr>
          <p:cNvPr id="54380" name="Text Box 108"/>
          <p:cNvSpPr txBox="1">
            <a:spLocks noChangeArrowheads="1"/>
          </p:cNvSpPr>
          <p:nvPr/>
        </p:nvSpPr>
        <p:spPr bwMode="auto">
          <a:xfrm>
            <a:off x="6132513" y="5934075"/>
            <a:ext cx="4556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2800" b="1"/>
              <a:t>=</a:t>
            </a:r>
          </a:p>
        </p:txBody>
      </p:sp>
      <p:sp>
        <p:nvSpPr>
          <p:cNvPr id="54383" name="Line 111"/>
          <p:cNvSpPr>
            <a:spLocks noChangeShapeType="1"/>
          </p:cNvSpPr>
          <p:nvPr/>
        </p:nvSpPr>
        <p:spPr bwMode="auto">
          <a:xfrm>
            <a:off x="5580063" y="1412875"/>
            <a:ext cx="0" cy="287338"/>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84" name="Line 112"/>
          <p:cNvSpPr>
            <a:spLocks noChangeShapeType="1"/>
          </p:cNvSpPr>
          <p:nvPr/>
        </p:nvSpPr>
        <p:spPr bwMode="auto">
          <a:xfrm>
            <a:off x="5580063" y="1989138"/>
            <a:ext cx="0" cy="287337"/>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85" name="Line 113"/>
          <p:cNvSpPr>
            <a:spLocks noChangeShapeType="1"/>
          </p:cNvSpPr>
          <p:nvPr/>
        </p:nvSpPr>
        <p:spPr bwMode="auto">
          <a:xfrm>
            <a:off x="6443663" y="2565400"/>
            <a:ext cx="0" cy="287338"/>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86" name="Line 114"/>
          <p:cNvSpPr>
            <a:spLocks noChangeShapeType="1"/>
          </p:cNvSpPr>
          <p:nvPr/>
        </p:nvSpPr>
        <p:spPr bwMode="auto">
          <a:xfrm>
            <a:off x="6443663" y="3141663"/>
            <a:ext cx="0" cy="287337"/>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87" name="Line 115"/>
          <p:cNvSpPr>
            <a:spLocks noChangeShapeType="1"/>
          </p:cNvSpPr>
          <p:nvPr/>
        </p:nvSpPr>
        <p:spPr bwMode="auto">
          <a:xfrm>
            <a:off x="5580063" y="3716338"/>
            <a:ext cx="0" cy="287337"/>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88" name="Line 116"/>
          <p:cNvSpPr>
            <a:spLocks noChangeShapeType="1"/>
          </p:cNvSpPr>
          <p:nvPr/>
        </p:nvSpPr>
        <p:spPr bwMode="auto">
          <a:xfrm>
            <a:off x="6443663" y="4870450"/>
            <a:ext cx="0" cy="287338"/>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89" name="Line 117"/>
          <p:cNvSpPr>
            <a:spLocks noChangeShapeType="1"/>
          </p:cNvSpPr>
          <p:nvPr/>
        </p:nvSpPr>
        <p:spPr bwMode="auto">
          <a:xfrm>
            <a:off x="5435600" y="5084763"/>
            <a:ext cx="0" cy="287337"/>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90" name="Line 118"/>
          <p:cNvSpPr>
            <a:spLocks noChangeShapeType="1"/>
          </p:cNvSpPr>
          <p:nvPr/>
        </p:nvSpPr>
        <p:spPr bwMode="auto">
          <a:xfrm>
            <a:off x="5580063" y="5373688"/>
            <a:ext cx="0" cy="287337"/>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91" name="Line 119"/>
          <p:cNvSpPr>
            <a:spLocks noChangeShapeType="1"/>
          </p:cNvSpPr>
          <p:nvPr/>
        </p:nvSpPr>
        <p:spPr bwMode="auto">
          <a:xfrm>
            <a:off x="6443663" y="1412875"/>
            <a:ext cx="0" cy="287338"/>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92" name="Line 120"/>
          <p:cNvSpPr>
            <a:spLocks noChangeShapeType="1"/>
          </p:cNvSpPr>
          <p:nvPr/>
        </p:nvSpPr>
        <p:spPr bwMode="auto">
          <a:xfrm>
            <a:off x="6443663" y="1989138"/>
            <a:ext cx="0" cy="287337"/>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93" name="Line 121"/>
          <p:cNvSpPr>
            <a:spLocks noChangeShapeType="1"/>
          </p:cNvSpPr>
          <p:nvPr/>
        </p:nvSpPr>
        <p:spPr bwMode="auto">
          <a:xfrm>
            <a:off x="5580063" y="2565400"/>
            <a:ext cx="0" cy="287338"/>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94" name="Line 122"/>
          <p:cNvSpPr>
            <a:spLocks noChangeShapeType="1"/>
          </p:cNvSpPr>
          <p:nvPr/>
        </p:nvSpPr>
        <p:spPr bwMode="auto">
          <a:xfrm>
            <a:off x="5580063" y="3141663"/>
            <a:ext cx="0" cy="287337"/>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95" name="Line 123"/>
          <p:cNvSpPr>
            <a:spLocks noChangeShapeType="1"/>
          </p:cNvSpPr>
          <p:nvPr/>
        </p:nvSpPr>
        <p:spPr bwMode="auto">
          <a:xfrm>
            <a:off x="5580063" y="4870450"/>
            <a:ext cx="0" cy="287338"/>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96" name="Line 124"/>
          <p:cNvSpPr>
            <a:spLocks noChangeShapeType="1"/>
          </p:cNvSpPr>
          <p:nvPr/>
        </p:nvSpPr>
        <p:spPr bwMode="auto">
          <a:xfrm>
            <a:off x="6300788" y="5084763"/>
            <a:ext cx="0" cy="287337"/>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97" name="Line 125"/>
          <p:cNvSpPr>
            <a:spLocks noChangeShapeType="1"/>
          </p:cNvSpPr>
          <p:nvPr/>
        </p:nvSpPr>
        <p:spPr bwMode="auto">
          <a:xfrm>
            <a:off x="6443663" y="5373688"/>
            <a:ext cx="0" cy="287337"/>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4398" name="Line 126"/>
          <p:cNvSpPr>
            <a:spLocks noChangeShapeType="1"/>
          </p:cNvSpPr>
          <p:nvPr/>
        </p:nvSpPr>
        <p:spPr bwMode="auto">
          <a:xfrm>
            <a:off x="6443663" y="3717925"/>
            <a:ext cx="0" cy="287338"/>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1353501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ChangeArrowheads="1"/>
          </p:cNvSpPr>
          <p:nvPr/>
        </p:nvSpPr>
        <p:spPr bwMode="auto">
          <a:xfrm>
            <a:off x="827088" y="1624013"/>
            <a:ext cx="7200900" cy="914400"/>
          </a:xfrm>
          <a:prstGeom prst="roundRect">
            <a:avLst>
              <a:gd name="adj" fmla="val 16667"/>
            </a:avLst>
          </a:prstGeom>
          <a:solidFill>
            <a:schemeClr val="bg1">
              <a:alpha val="5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52227" name="Rectangle 3"/>
          <p:cNvSpPr>
            <a:spLocks noChangeArrowheads="1"/>
          </p:cNvSpPr>
          <p:nvPr/>
        </p:nvSpPr>
        <p:spPr bwMode="auto">
          <a:xfrm>
            <a:off x="3265197" y="1955155"/>
            <a:ext cx="2459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sv-SE" altLang="sv-SE" sz="3600" b="1" dirty="0">
                <a:solidFill>
                  <a:srgbClr val="8C001C"/>
                </a:solidFill>
              </a:rPr>
              <a:t>3421 ungdomar</a:t>
            </a:r>
          </a:p>
        </p:txBody>
      </p:sp>
      <p:sp>
        <p:nvSpPr>
          <p:cNvPr id="52228" name="AutoShape 4"/>
          <p:cNvSpPr>
            <a:spLocks noChangeArrowheads="1"/>
          </p:cNvSpPr>
          <p:nvPr/>
        </p:nvSpPr>
        <p:spPr bwMode="auto">
          <a:xfrm>
            <a:off x="1219200" y="3395663"/>
            <a:ext cx="2438400" cy="1066800"/>
          </a:xfrm>
          <a:prstGeom prst="roundRect">
            <a:avLst>
              <a:gd name="adj" fmla="val 16667"/>
            </a:avLst>
          </a:prstGeom>
          <a:solidFill>
            <a:srgbClr val="00FF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2800" b="1"/>
              <a:t>Inte provat</a:t>
            </a:r>
          </a:p>
          <a:p>
            <a:pPr algn="ctr"/>
            <a:r>
              <a:rPr lang="sv-SE" altLang="sv-SE" sz="2800" b="1"/>
              <a:t>droger</a:t>
            </a:r>
          </a:p>
        </p:txBody>
      </p:sp>
      <p:sp>
        <p:nvSpPr>
          <p:cNvPr id="52229" name="AutoShape 5"/>
          <p:cNvSpPr>
            <a:spLocks noChangeArrowheads="1"/>
          </p:cNvSpPr>
          <p:nvPr/>
        </p:nvSpPr>
        <p:spPr bwMode="auto">
          <a:xfrm>
            <a:off x="5181600" y="3395663"/>
            <a:ext cx="2362200" cy="1066800"/>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2800" b="1"/>
              <a:t>Har provat</a:t>
            </a:r>
          </a:p>
          <a:p>
            <a:pPr algn="ctr"/>
            <a:r>
              <a:rPr lang="sv-SE" altLang="sv-SE" sz="2800" b="1"/>
              <a:t>droger</a:t>
            </a:r>
          </a:p>
        </p:txBody>
      </p:sp>
      <p:sp>
        <p:nvSpPr>
          <p:cNvPr id="52230" name="AutoShape 6"/>
          <p:cNvSpPr>
            <a:spLocks noChangeArrowheads="1"/>
          </p:cNvSpPr>
          <p:nvPr/>
        </p:nvSpPr>
        <p:spPr bwMode="auto">
          <a:xfrm>
            <a:off x="762000" y="5386388"/>
            <a:ext cx="1524000" cy="1066800"/>
          </a:xfrm>
          <a:prstGeom prst="roundRect">
            <a:avLst>
              <a:gd name="adj" fmla="val 16667"/>
            </a:avLst>
          </a:prstGeom>
          <a:solidFill>
            <a:srgbClr val="00FF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2800" b="1"/>
              <a:t>Absolut</a:t>
            </a:r>
          </a:p>
          <a:p>
            <a:pPr algn="ctr"/>
            <a:r>
              <a:rPr lang="sv-SE" altLang="sv-SE" sz="2800" b="1"/>
              <a:t> inte</a:t>
            </a:r>
          </a:p>
        </p:txBody>
      </p:sp>
      <p:sp>
        <p:nvSpPr>
          <p:cNvPr id="52231" name="AutoShape 7"/>
          <p:cNvSpPr>
            <a:spLocks noChangeArrowheads="1"/>
          </p:cNvSpPr>
          <p:nvPr/>
        </p:nvSpPr>
        <p:spPr bwMode="auto">
          <a:xfrm>
            <a:off x="2590800" y="5386388"/>
            <a:ext cx="1524000" cy="1066800"/>
          </a:xfrm>
          <a:prstGeom prst="roundRect">
            <a:avLst>
              <a:gd name="adj" fmla="val 16667"/>
            </a:avLst>
          </a:prstGeom>
          <a:gradFill rotWithShape="1">
            <a:gsLst>
              <a:gs pos="0">
                <a:srgbClr val="99FF99">
                  <a:alpha val="50000"/>
                </a:srgbClr>
              </a:gs>
              <a:gs pos="100000">
                <a:srgbClr val="FF0000"/>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2800" b="1"/>
              <a:t>Kanske</a:t>
            </a:r>
          </a:p>
        </p:txBody>
      </p:sp>
      <p:sp>
        <p:nvSpPr>
          <p:cNvPr id="52232" name="AutoShape 8"/>
          <p:cNvSpPr>
            <a:spLocks noChangeArrowheads="1"/>
          </p:cNvSpPr>
          <p:nvPr/>
        </p:nvSpPr>
        <p:spPr bwMode="auto">
          <a:xfrm>
            <a:off x="4724400" y="5386388"/>
            <a:ext cx="1524000" cy="1066800"/>
          </a:xfrm>
          <a:prstGeom prst="roundRect">
            <a:avLst>
              <a:gd name="adj" fmla="val 16667"/>
            </a:avLst>
          </a:prstGeom>
          <a:gradFill rotWithShape="1">
            <a:gsLst>
              <a:gs pos="0">
                <a:srgbClr val="FF0000"/>
              </a:gs>
              <a:gs pos="100000">
                <a:srgbClr val="99FF99"/>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2800" b="1"/>
              <a:t>Provat</a:t>
            </a:r>
          </a:p>
          <a:p>
            <a:pPr algn="ctr"/>
            <a:r>
              <a:rPr lang="sv-SE" altLang="sv-SE" sz="2800" b="1"/>
              <a:t> Inte mer</a:t>
            </a:r>
          </a:p>
        </p:txBody>
      </p:sp>
      <p:sp>
        <p:nvSpPr>
          <p:cNvPr id="52233" name="AutoShape 9"/>
          <p:cNvSpPr>
            <a:spLocks noChangeArrowheads="1"/>
          </p:cNvSpPr>
          <p:nvPr/>
        </p:nvSpPr>
        <p:spPr bwMode="auto">
          <a:xfrm>
            <a:off x="6553200" y="5386388"/>
            <a:ext cx="1619250" cy="1066800"/>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2800" b="1"/>
              <a:t>Kommer</a:t>
            </a:r>
          </a:p>
          <a:p>
            <a:pPr algn="ctr"/>
            <a:r>
              <a:rPr lang="sv-SE" altLang="sv-SE" sz="2800" b="1"/>
              <a:t> fortsätta</a:t>
            </a:r>
          </a:p>
        </p:txBody>
      </p:sp>
      <p:sp>
        <p:nvSpPr>
          <p:cNvPr id="52234" name="Line 10"/>
          <p:cNvSpPr>
            <a:spLocks noChangeShapeType="1"/>
          </p:cNvSpPr>
          <p:nvPr/>
        </p:nvSpPr>
        <p:spPr bwMode="auto">
          <a:xfrm flipV="1">
            <a:off x="3048000" y="2647950"/>
            <a:ext cx="1163638" cy="595313"/>
          </a:xfrm>
          <a:prstGeom prst="line">
            <a:avLst/>
          </a:prstGeom>
          <a:noFill/>
          <a:ln w="31750">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2235" name="Line 11"/>
          <p:cNvSpPr>
            <a:spLocks noChangeShapeType="1"/>
          </p:cNvSpPr>
          <p:nvPr/>
        </p:nvSpPr>
        <p:spPr bwMode="auto">
          <a:xfrm flipH="1" flipV="1">
            <a:off x="4500563" y="2640013"/>
            <a:ext cx="1223962" cy="611187"/>
          </a:xfrm>
          <a:prstGeom prst="line">
            <a:avLst/>
          </a:prstGeom>
          <a:noFill/>
          <a:ln w="31750">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2236" name="Line 12"/>
          <p:cNvSpPr>
            <a:spLocks noChangeShapeType="1"/>
          </p:cNvSpPr>
          <p:nvPr/>
        </p:nvSpPr>
        <p:spPr bwMode="auto">
          <a:xfrm flipV="1">
            <a:off x="1524000" y="4591050"/>
            <a:ext cx="744538" cy="719138"/>
          </a:xfrm>
          <a:prstGeom prst="line">
            <a:avLst/>
          </a:prstGeom>
          <a:noFill/>
          <a:ln w="31750">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2237" name="Line 13"/>
          <p:cNvSpPr>
            <a:spLocks noChangeShapeType="1"/>
          </p:cNvSpPr>
          <p:nvPr/>
        </p:nvSpPr>
        <p:spPr bwMode="auto">
          <a:xfrm>
            <a:off x="2484438" y="4591050"/>
            <a:ext cx="792162" cy="719138"/>
          </a:xfrm>
          <a:prstGeom prst="line">
            <a:avLst/>
          </a:prstGeom>
          <a:noFill/>
          <a:ln w="317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2238" name="Line 14"/>
          <p:cNvSpPr>
            <a:spLocks noChangeShapeType="1"/>
          </p:cNvSpPr>
          <p:nvPr/>
        </p:nvSpPr>
        <p:spPr bwMode="auto">
          <a:xfrm flipV="1">
            <a:off x="5562600" y="4591050"/>
            <a:ext cx="738188" cy="642938"/>
          </a:xfrm>
          <a:prstGeom prst="line">
            <a:avLst/>
          </a:prstGeom>
          <a:noFill/>
          <a:ln w="31750">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2239" name="Line 15"/>
          <p:cNvSpPr>
            <a:spLocks noChangeShapeType="1"/>
          </p:cNvSpPr>
          <p:nvPr/>
        </p:nvSpPr>
        <p:spPr bwMode="auto">
          <a:xfrm flipH="1" flipV="1">
            <a:off x="6443663" y="4591050"/>
            <a:ext cx="719137" cy="642938"/>
          </a:xfrm>
          <a:prstGeom prst="line">
            <a:avLst/>
          </a:prstGeom>
          <a:noFill/>
          <a:ln w="31750">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52240" name="Text Box 16"/>
          <p:cNvSpPr txBox="1">
            <a:spLocks noChangeArrowheads="1"/>
          </p:cNvSpPr>
          <p:nvPr/>
        </p:nvSpPr>
        <p:spPr bwMode="auto">
          <a:xfrm>
            <a:off x="4572000" y="4800600"/>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3200" b="1"/>
              <a:t>64%</a:t>
            </a:r>
          </a:p>
        </p:txBody>
      </p:sp>
      <p:sp>
        <p:nvSpPr>
          <p:cNvPr id="52241" name="Text Box 17"/>
          <p:cNvSpPr txBox="1">
            <a:spLocks noChangeArrowheads="1"/>
          </p:cNvSpPr>
          <p:nvPr/>
        </p:nvSpPr>
        <p:spPr bwMode="auto">
          <a:xfrm>
            <a:off x="7235825" y="4800600"/>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3200" b="1"/>
              <a:t>36%</a:t>
            </a:r>
          </a:p>
        </p:txBody>
      </p:sp>
      <p:sp>
        <p:nvSpPr>
          <p:cNvPr id="52242" name="Text Box 18"/>
          <p:cNvSpPr txBox="1">
            <a:spLocks noChangeArrowheads="1"/>
          </p:cNvSpPr>
          <p:nvPr/>
        </p:nvSpPr>
        <p:spPr bwMode="auto">
          <a:xfrm>
            <a:off x="6172200" y="2838450"/>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3200" b="1"/>
              <a:t>17%</a:t>
            </a:r>
          </a:p>
        </p:txBody>
      </p:sp>
      <p:sp>
        <p:nvSpPr>
          <p:cNvPr id="52243" name="Text Box 19"/>
          <p:cNvSpPr txBox="1">
            <a:spLocks noChangeArrowheads="1"/>
          </p:cNvSpPr>
          <p:nvPr/>
        </p:nvSpPr>
        <p:spPr bwMode="auto">
          <a:xfrm>
            <a:off x="1990725" y="2852738"/>
            <a:ext cx="996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3200" b="1"/>
              <a:t>83%</a:t>
            </a:r>
          </a:p>
        </p:txBody>
      </p:sp>
      <p:sp>
        <p:nvSpPr>
          <p:cNvPr id="52244" name="Text Box 20"/>
          <p:cNvSpPr txBox="1">
            <a:spLocks noChangeArrowheads="1"/>
          </p:cNvSpPr>
          <p:nvPr/>
        </p:nvSpPr>
        <p:spPr bwMode="auto">
          <a:xfrm>
            <a:off x="3352800" y="4829175"/>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3200" b="1"/>
              <a:t>17%</a:t>
            </a:r>
          </a:p>
        </p:txBody>
      </p:sp>
      <p:sp>
        <p:nvSpPr>
          <p:cNvPr id="52245" name="Text Box 21"/>
          <p:cNvSpPr txBox="1">
            <a:spLocks noChangeArrowheads="1"/>
          </p:cNvSpPr>
          <p:nvPr/>
        </p:nvSpPr>
        <p:spPr bwMode="auto">
          <a:xfrm>
            <a:off x="468313" y="4829175"/>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3200" b="1"/>
              <a:t>83%</a:t>
            </a:r>
          </a:p>
        </p:txBody>
      </p:sp>
      <p:sp>
        <p:nvSpPr>
          <p:cNvPr id="52246" name="Rectangle 22"/>
          <p:cNvSpPr>
            <a:spLocks noGrp="1" noChangeArrowheads="1"/>
          </p:cNvSpPr>
          <p:nvPr>
            <p:ph type="title"/>
          </p:nvPr>
        </p:nvSpPr>
        <p:spPr>
          <a:xfrm>
            <a:off x="395288" y="260350"/>
            <a:ext cx="8497887" cy="1143000"/>
          </a:xfrm>
          <a:noFill/>
          <a:ln/>
        </p:spPr>
        <p:txBody>
          <a:bodyPr/>
          <a:lstStyle/>
          <a:p>
            <a:r>
              <a:rPr lang="sv-SE" altLang="sv-SE" sz="3600" b="1" dirty="0">
                <a:solidFill>
                  <a:srgbClr val="8C001C"/>
                </a:solidFill>
                <a:latin typeface="Arial Black" panose="020B0A04020102020204" pitchFamily="34" charset="0"/>
              </a:rPr>
              <a:t>Resultat – framtida användning</a:t>
            </a:r>
          </a:p>
        </p:txBody>
      </p:sp>
    </p:spTree>
    <p:extLst>
      <p:ext uri="{BB962C8B-B14F-4D97-AF65-F5344CB8AC3E}">
        <p14:creationId xmlns:p14="http://schemas.microsoft.com/office/powerpoint/2010/main" val="2706910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2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23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41"/>
                                        </p:tgtEl>
                                        <p:attrNameLst>
                                          <p:attrName>style.visibility</p:attrName>
                                        </p:attrNameLst>
                                      </p:cBhvr>
                                      <p:to>
                                        <p:strVal val="visible"/>
                                      </p:to>
                                    </p:set>
                                    <p:animEffect transition="in" filter="blinds(horizontal)">
                                      <p:cBhvr>
                                        <p:cTn id="17" dur="500"/>
                                        <p:tgtEl>
                                          <p:spTgt spid="52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2" grpId="0" animBg="1"/>
      <p:bldP spid="52233" grpId="0" animBg="1"/>
      <p:bldP spid="52238" grpId="0" animBg="1"/>
      <p:bldP spid="52239" grpId="0" animBg="1"/>
      <p:bldP spid="5224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smtClean="0">
                <a:solidFill>
                  <a:srgbClr val="8C001C"/>
                </a:solidFill>
                <a:latin typeface="Arial Black" pitchFamily="34" charset="0"/>
              </a:rPr>
              <a:t>Varför…</a:t>
            </a:r>
          </a:p>
        </p:txBody>
      </p:sp>
      <p:sp>
        <p:nvSpPr>
          <p:cNvPr id="4099" name="Rectangle 3"/>
          <p:cNvSpPr>
            <a:spLocks noGrp="1" noChangeArrowheads="1"/>
          </p:cNvSpPr>
          <p:nvPr>
            <p:ph type="body" idx="1"/>
          </p:nvPr>
        </p:nvSpPr>
        <p:spPr bwMode="auto">
          <a:xfrm>
            <a:off x="250825" y="1844675"/>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sz="2800" dirty="0" smtClean="0">
                <a:solidFill>
                  <a:srgbClr val="8C001C"/>
                </a:solidFill>
                <a:latin typeface="Arial Black" pitchFamily="34" charset="0"/>
              </a:rPr>
              <a:t>utvecklar en del ungdomar missbruk och beroende av alkohol/droger när de flesta lär sig konsumera alkohol på en socialt acceptabel nivå utan påtagliga negativa följder eller provar droger enstaka gånger utan intention att fortsätta…</a:t>
            </a: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684213" y="2133600"/>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3600" baseline="0" dirty="0">
                <a:solidFill>
                  <a:srgbClr val="8C001C"/>
                </a:solidFill>
                <a:latin typeface="Arial Black" pitchFamily="34" charset="0"/>
              </a:rPr>
              <a:t>viktig sanning…</a:t>
            </a:r>
          </a:p>
          <a:p>
            <a:pPr algn="ctr"/>
            <a:endParaRPr lang="sv-SE" altLang="sv-SE" sz="5400" dirty="0">
              <a:solidFill>
                <a:srgbClr val="8C001C"/>
              </a:solidFill>
              <a:latin typeface="Arial Black" pitchFamily="34" charset="0"/>
            </a:endParaRPr>
          </a:p>
          <a:p>
            <a:pPr algn="ctr"/>
            <a:endParaRPr lang="sv-SE" altLang="sv-SE" sz="2000" baseline="0" dirty="0">
              <a:solidFill>
                <a:srgbClr val="8C001C"/>
              </a:solidFill>
              <a:latin typeface="Arial Black" pitchFamily="34" charset="0"/>
            </a:endParaRPr>
          </a:p>
          <a:p>
            <a:pPr algn="ctr"/>
            <a:r>
              <a:rPr lang="sv-SE" altLang="sv-SE" sz="2400" baseline="0" dirty="0">
                <a:solidFill>
                  <a:srgbClr val="8C001C"/>
                </a:solidFill>
                <a:latin typeface="Arial Black" pitchFamily="34" charset="0"/>
              </a:rPr>
              <a:t>Det är inte enskilda riskfaktorer som avgör huruvida man som </a:t>
            </a:r>
            <a:r>
              <a:rPr lang="sv-SE" altLang="sv-SE" sz="2400" baseline="0" dirty="0" smtClean="0">
                <a:solidFill>
                  <a:srgbClr val="8C001C"/>
                </a:solidFill>
                <a:latin typeface="Arial Black" pitchFamily="34" charset="0"/>
              </a:rPr>
              <a:t>individ </a:t>
            </a:r>
            <a:r>
              <a:rPr lang="sv-SE" altLang="sv-SE" sz="2400" baseline="0" dirty="0">
                <a:solidFill>
                  <a:srgbClr val="8C001C"/>
                </a:solidFill>
                <a:latin typeface="Arial Black" pitchFamily="34" charset="0"/>
              </a:rPr>
              <a:t>utvecklar missbruk utan antalet – det vill säga det är den samlade tyngden av alla svårigheter och risker som fäller avgörandet – samt i vilken utsträckning det finns skyddsfaktorer som kan motverka effekterna av riskfaktorerna</a:t>
            </a:r>
            <a:endParaRPr lang="sv-SE" altLang="sv-SE" sz="2000" baseline="0" dirty="0">
              <a:solidFill>
                <a:srgbClr val="8C001C"/>
              </a:solidFill>
              <a:latin typeface="Arial Black" pitchFamily="34" charset="0"/>
            </a:endParaRPr>
          </a:p>
        </p:txBody>
      </p:sp>
    </p:spTree>
    <p:extLst>
      <p:ext uri="{BB962C8B-B14F-4D97-AF65-F5344CB8AC3E}">
        <p14:creationId xmlns:p14="http://schemas.microsoft.com/office/powerpoint/2010/main" val="1533985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dirty="0" smtClean="0">
                <a:solidFill>
                  <a:srgbClr val="8C001C"/>
                </a:solidFill>
                <a:latin typeface="Arial Black" pitchFamily="34" charset="0"/>
              </a:rPr>
              <a:t>Fråga?</a:t>
            </a:r>
          </a:p>
        </p:txBody>
      </p:sp>
      <p:sp>
        <p:nvSpPr>
          <p:cNvPr id="6147" name="Rectangle 3"/>
          <p:cNvSpPr>
            <a:spLocks noGrp="1" noChangeArrowheads="1"/>
          </p:cNvSpPr>
          <p:nvPr>
            <p:ph type="body" idx="1"/>
          </p:nvPr>
        </p:nvSpPr>
        <p:spPr bwMode="auto">
          <a:xfrm>
            <a:off x="179512" y="2060848"/>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algn="ctr" eaLnBrk="1" hangingPunct="1">
              <a:buFontTx/>
              <a:buNone/>
            </a:pPr>
            <a:r>
              <a:rPr lang="sv-SE" altLang="sv-SE" dirty="0" smtClean="0">
                <a:solidFill>
                  <a:srgbClr val="8C001C"/>
                </a:solidFill>
                <a:latin typeface="Arial Black" pitchFamily="34" charset="0"/>
              </a:rPr>
              <a:t>Hur kan det komma sig att dessa faktorer är så starka att de kan bringa människor i fördärvet trots mångas försök att förhindra det?</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dirty="0" smtClean="0">
                <a:solidFill>
                  <a:srgbClr val="8C001C"/>
                </a:solidFill>
                <a:latin typeface="Arial Black" pitchFamily="34" charset="0"/>
              </a:rPr>
              <a:t>Vi börjar med våra gener…</a:t>
            </a:r>
          </a:p>
        </p:txBody>
      </p:sp>
      <p:sp>
        <p:nvSpPr>
          <p:cNvPr id="7171" name="Rectangle 3"/>
          <p:cNvSpPr>
            <a:spLocks noGrp="1" noChangeArrowheads="1"/>
          </p:cNvSpPr>
          <p:nvPr>
            <p:ph type="body" idx="1"/>
          </p:nvPr>
        </p:nvSpPr>
        <p:spPr bwMode="auto">
          <a:xfrm>
            <a:off x="250825" y="2636838"/>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dirty="0" smtClean="0">
                <a:solidFill>
                  <a:srgbClr val="8C001C"/>
                </a:solidFill>
                <a:latin typeface="Arial Black" pitchFamily="34" charset="0"/>
              </a:rPr>
              <a:t>Vi vet att missbruk/beroende har en stark genetisk komponent som ger sårbarheter…</a:t>
            </a:r>
          </a:p>
          <a:p>
            <a:pPr indent="0" eaLnBrk="1" hangingPunct="1">
              <a:buFontTx/>
              <a:buNone/>
            </a:pPr>
            <a:endParaRPr lang="sv-SE" altLang="sv-SE" dirty="0">
              <a:solidFill>
                <a:srgbClr val="8C001C"/>
              </a:solidFill>
              <a:latin typeface="Arial Black" pitchFamily="34" charset="0"/>
            </a:endParaRPr>
          </a:p>
          <a:p>
            <a:pPr indent="0" eaLnBrk="1" hangingPunct="1">
              <a:buFontTx/>
              <a:buNone/>
            </a:pPr>
            <a:r>
              <a:rPr lang="sv-SE" altLang="sv-SE" dirty="0" smtClean="0">
                <a:solidFill>
                  <a:srgbClr val="8C001C"/>
                </a:solidFill>
                <a:latin typeface="Arial Black" pitchFamily="34" charset="0"/>
              </a:rPr>
              <a:t>Men vad vi är med om under vår uppväxt är avgörande för om och  hur vi utvecklar ett missbruk eller andra problem…</a:t>
            </a:r>
          </a:p>
          <a:p>
            <a:pPr indent="0" eaLnBrk="1" hangingPunct="1">
              <a:buFontTx/>
              <a:buNone/>
            </a:pPr>
            <a:r>
              <a:rPr lang="sv-SE" altLang="sv-SE" dirty="0" smtClean="0">
                <a:solidFill>
                  <a:srgbClr val="8C001C"/>
                </a:solidFill>
                <a:latin typeface="Arial Black" pitchFamily="34" charset="0"/>
              </a:rPr>
              <a:t> </a:t>
            </a:r>
          </a:p>
          <a:p>
            <a:pPr indent="0" eaLnBrk="1" hangingPunct="1">
              <a:buFontTx/>
              <a:buNone/>
            </a:pPr>
            <a:endParaRPr lang="sv-SE" altLang="sv-SE" dirty="0" smtClean="0">
              <a:solidFill>
                <a:srgbClr val="8C001C"/>
              </a:solidFill>
              <a:latin typeface="Arial Black"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sv-SE" altLang="sv-SE" sz="4000" dirty="0" smtClean="0">
              <a:solidFill>
                <a:srgbClr val="8C001C"/>
              </a:solidFill>
              <a:latin typeface="Arial Black" pitchFamily="34" charset="0"/>
            </a:endParaRPr>
          </a:p>
        </p:txBody>
      </p:sp>
      <p:sp>
        <p:nvSpPr>
          <p:cNvPr id="8195" name="Rectangle 3"/>
          <p:cNvSpPr>
            <a:spLocks noGrp="1" noChangeArrowheads="1"/>
          </p:cNvSpPr>
          <p:nvPr>
            <p:ph type="body" idx="1"/>
          </p:nvPr>
        </p:nvSpPr>
        <p:spPr bwMode="auto">
          <a:xfrm>
            <a:off x="251520" y="2060848"/>
            <a:ext cx="8643938" cy="2303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dirty="0" smtClean="0">
                <a:solidFill>
                  <a:srgbClr val="8C001C"/>
                </a:solidFill>
                <a:latin typeface="Arial Black" pitchFamily="34" charset="0"/>
              </a:rPr>
              <a:t>Mekanismen hur gener i samverkan med miljö utvecklar risk och skyddsfaktorer som sedan ökar sannolikheten att vi hamnar i vissa utvecklingsvägar beskrivs av </a:t>
            </a:r>
            <a:r>
              <a:rPr lang="sv-SE" altLang="sv-SE" dirty="0" err="1" smtClean="0">
                <a:solidFill>
                  <a:srgbClr val="8C001C"/>
                </a:solidFill>
                <a:latin typeface="Arial Black" pitchFamily="34" charset="0"/>
              </a:rPr>
              <a:t>epigenetiken</a:t>
            </a:r>
            <a:r>
              <a:rPr lang="sv-SE" altLang="sv-SE" dirty="0" smtClean="0">
                <a:solidFill>
                  <a:srgbClr val="8C001C"/>
                </a:solidFill>
                <a:latin typeface="Arial Black" pitchFamily="34" charset="0"/>
              </a:rPr>
              <a:t>…</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dirty="0" err="1" smtClean="0">
                <a:solidFill>
                  <a:srgbClr val="8C001C"/>
                </a:solidFill>
                <a:latin typeface="Arial Black" pitchFamily="34" charset="0"/>
              </a:rPr>
              <a:t>Epigenetik</a:t>
            </a:r>
            <a:r>
              <a:rPr lang="sv-SE" altLang="sv-SE" sz="4000" dirty="0" smtClean="0">
                <a:solidFill>
                  <a:srgbClr val="8C001C"/>
                </a:solidFill>
                <a:latin typeface="Arial Black" pitchFamily="34" charset="0"/>
              </a:rPr>
              <a:t> </a:t>
            </a:r>
          </a:p>
        </p:txBody>
      </p:sp>
      <p:sp>
        <p:nvSpPr>
          <p:cNvPr id="9219" name="Rectangle 3"/>
          <p:cNvSpPr>
            <a:spLocks noGrp="1" noChangeArrowheads="1"/>
          </p:cNvSpPr>
          <p:nvPr>
            <p:ph type="body" idx="1"/>
          </p:nvPr>
        </p:nvSpPr>
        <p:spPr bwMode="auto">
          <a:xfrm>
            <a:off x="250825" y="2636838"/>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dirty="0" smtClean="0">
                <a:solidFill>
                  <a:srgbClr val="8C001C"/>
                </a:solidFill>
                <a:latin typeface="Arial Black" pitchFamily="34" charset="0"/>
              </a:rPr>
              <a:t>Generna ger oss en ram att utvecklas inom</a:t>
            </a:r>
          </a:p>
          <a:p>
            <a:pPr indent="0" eaLnBrk="1" hangingPunct="1">
              <a:buFontTx/>
              <a:buNone/>
            </a:pPr>
            <a:r>
              <a:rPr lang="sv-SE" altLang="sv-SE" dirty="0" smtClean="0">
                <a:solidFill>
                  <a:srgbClr val="8C001C"/>
                </a:solidFill>
                <a:latin typeface="Arial Black" pitchFamily="34" charset="0"/>
              </a:rPr>
              <a:t>Beroende på vad vi utsätts för förändras genernas uttryck</a:t>
            </a:r>
          </a:p>
          <a:p>
            <a:pPr indent="0" eaLnBrk="1" hangingPunct="1">
              <a:buFontTx/>
              <a:buNone/>
            </a:pPr>
            <a:r>
              <a:rPr lang="sv-SE" altLang="sv-SE" dirty="0" smtClean="0">
                <a:solidFill>
                  <a:srgbClr val="8C001C"/>
                </a:solidFill>
                <a:latin typeface="Arial Black" pitchFamily="34" charset="0"/>
              </a:rPr>
              <a:t>Genom att koda in i genuttrycket vad vi är med som barn ökar organismens överlevnadschanser som vuxen</a:t>
            </a:r>
          </a:p>
          <a:p>
            <a:pPr indent="0" eaLnBrk="1" hangingPunct="1">
              <a:buFontTx/>
              <a:buNone/>
            </a:pPr>
            <a:endParaRPr lang="sv-SE" altLang="sv-SE" dirty="0" smtClean="0">
              <a:solidFill>
                <a:srgbClr val="8C001C"/>
              </a:solidFill>
              <a:latin typeface="Arial Black" pitchFamily="34" charset="0"/>
            </a:endParaRPr>
          </a:p>
          <a:p>
            <a:pPr indent="0" eaLnBrk="1" hangingPunct="1">
              <a:buFontTx/>
              <a:buNone/>
            </a:pPr>
            <a:endParaRPr lang="sv-SE" altLang="sv-SE" dirty="0" smtClean="0">
              <a:solidFill>
                <a:srgbClr val="8C001C"/>
              </a:solidFill>
              <a:latin typeface="Arial Black"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642938" y="2428875"/>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en-US" altLang="sv-SE" sz="3600" baseline="0" dirty="0" err="1" smtClean="0">
                <a:solidFill>
                  <a:srgbClr val="8C001C"/>
                </a:solidFill>
                <a:latin typeface="Arial Black" pitchFamily="34" charset="0"/>
              </a:rPr>
              <a:t>Samsjuklighet</a:t>
            </a:r>
            <a:r>
              <a:rPr lang="en-US" altLang="sv-SE" sz="3600" baseline="0" dirty="0" smtClean="0">
                <a:solidFill>
                  <a:srgbClr val="8C001C"/>
                </a:solidFill>
                <a:latin typeface="Arial Black" pitchFamily="34" charset="0"/>
              </a:rPr>
              <a:t>…</a:t>
            </a:r>
            <a:endParaRPr lang="en-US" altLang="sv-SE" sz="3600" baseline="0" dirty="0">
              <a:solidFill>
                <a:srgbClr val="8C001C"/>
              </a:solidFill>
              <a:latin typeface="Arial Black" pitchFamily="34" charset="0"/>
            </a:endParaRPr>
          </a:p>
        </p:txBody>
      </p:sp>
    </p:spTree>
    <p:extLst>
      <p:ext uri="{BB962C8B-B14F-4D97-AF65-F5344CB8AC3E}">
        <p14:creationId xmlns:p14="http://schemas.microsoft.com/office/powerpoint/2010/main" val="2257664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23528" y="332656"/>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dirty="0" smtClean="0">
                <a:solidFill>
                  <a:srgbClr val="8C001C"/>
                </a:solidFill>
                <a:latin typeface="Arial Black" pitchFamily="34" charset="0"/>
              </a:rPr>
              <a:t>Samsjuklighet hos ungdomar med missbruk </a:t>
            </a:r>
          </a:p>
        </p:txBody>
      </p:sp>
      <p:sp>
        <p:nvSpPr>
          <p:cNvPr id="10243" name="Rectangle 3"/>
          <p:cNvSpPr>
            <a:spLocks noGrp="1" noChangeArrowheads="1"/>
          </p:cNvSpPr>
          <p:nvPr>
            <p:ph type="body" idx="1"/>
          </p:nvPr>
        </p:nvSpPr>
        <p:spPr bwMode="auto">
          <a:xfrm>
            <a:off x="251520" y="1772816"/>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sz="2400" dirty="0" smtClean="0">
                <a:solidFill>
                  <a:srgbClr val="8C001C"/>
                </a:solidFill>
                <a:latin typeface="Arial Black" pitchFamily="34" charset="0"/>
              </a:rPr>
              <a:t>En viktig insikt…</a:t>
            </a:r>
          </a:p>
          <a:p>
            <a:pPr indent="0" eaLnBrk="1" hangingPunct="1">
              <a:buFontTx/>
              <a:buNone/>
            </a:pPr>
            <a:r>
              <a:rPr lang="sv-SE" altLang="sv-SE" sz="2400" dirty="0" smtClean="0">
                <a:solidFill>
                  <a:srgbClr val="8C001C"/>
                </a:solidFill>
                <a:latin typeface="Arial Black" pitchFamily="34" charset="0"/>
              </a:rPr>
              <a:t>Ungdomar med tidiga missbruksproblem är högriskindivider och har oftast/nästan alltid omfattade problem inom en rad områden – bland dem är samsjukligheten med psykiatriska tillstånd upp till 90%</a:t>
            </a:r>
          </a:p>
          <a:p>
            <a:pPr indent="0" eaLnBrk="1" hangingPunct="1">
              <a:buFontTx/>
              <a:buNone/>
            </a:pPr>
            <a:endParaRPr lang="sv-SE" altLang="sv-SE" sz="2400" dirty="0">
              <a:solidFill>
                <a:srgbClr val="8C001C"/>
              </a:solidFill>
              <a:latin typeface="Arial Black" pitchFamily="34" charset="0"/>
            </a:endParaRPr>
          </a:p>
          <a:p>
            <a:pPr indent="0" eaLnBrk="1" hangingPunct="1">
              <a:buFontTx/>
              <a:buNone/>
            </a:pPr>
            <a:r>
              <a:rPr lang="sv-SE" altLang="sv-SE" sz="2400" dirty="0" smtClean="0">
                <a:solidFill>
                  <a:srgbClr val="8C001C"/>
                </a:solidFill>
                <a:latin typeface="Arial Black" pitchFamily="34" charset="0"/>
              </a:rPr>
              <a:t>Bland vuxna missbrukare är samsjukligheten runt 50% - varför då? </a:t>
            </a:r>
          </a:p>
          <a:p>
            <a:pPr indent="0" eaLnBrk="1" hangingPunct="1">
              <a:buFontTx/>
              <a:buNone/>
            </a:pPr>
            <a:r>
              <a:rPr lang="sv-SE" altLang="sv-SE" sz="2400" dirty="0" smtClean="0">
                <a:solidFill>
                  <a:srgbClr val="8C001C"/>
                </a:solidFill>
                <a:latin typeface="Arial Black" pitchFamily="34" charset="0"/>
              </a:rPr>
              <a:t>I den gruppen har tillkommit personer som utvecklar missbruket i vuxen ålder som inte har psykiatriska problem</a:t>
            </a:r>
          </a:p>
          <a:p>
            <a:pPr indent="0" eaLnBrk="1" hangingPunct="1">
              <a:buFontTx/>
              <a:buNone/>
            </a:pPr>
            <a:endParaRPr lang="sv-SE" altLang="sv-SE" sz="2800" dirty="0" smtClean="0">
              <a:solidFill>
                <a:srgbClr val="8C001C"/>
              </a:solidFill>
              <a:latin typeface="Arial Black" pitchFamily="34" charset="0"/>
            </a:endParaRPr>
          </a:p>
          <a:p>
            <a:pPr indent="0" eaLnBrk="1" hangingPunct="1">
              <a:buFontTx/>
              <a:buNone/>
            </a:pPr>
            <a:endParaRPr lang="sv-SE" altLang="sv-SE" dirty="0" smtClean="0">
              <a:solidFill>
                <a:srgbClr val="8C001C"/>
              </a:solidFill>
              <a:latin typeface="Arial Black" pitchFamily="34" charset="0"/>
            </a:endParaRPr>
          </a:p>
          <a:p>
            <a:pPr indent="0" eaLnBrk="1" hangingPunct="1">
              <a:buFontTx/>
              <a:buNone/>
            </a:pPr>
            <a:endParaRPr lang="sv-SE" altLang="sv-SE" dirty="0" smtClean="0">
              <a:solidFill>
                <a:srgbClr val="8C001C"/>
              </a:solidFill>
              <a:latin typeface="Arial Black" pitchFamily="34" charset="0"/>
            </a:endParaRPr>
          </a:p>
          <a:p>
            <a:pPr indent="0" eaLnBrk="1" hangingPunct="1">
              <a:buFontTx/>
              <a:buNone/>
            </a:pPr>
            <a:endParaRPr lang="sv-SE" altLang="sv-SE" dirty="0" smtClean="0">
              <a:solidFill>
                <a:srgbClr val="8C001C"/>
              </a:solidFill>
              <a:latin typeface="Arial Black"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p:cNvSpPr>
            <a:spLocks noChangeArrowheads="1"/>
          </p:cNvSpPr>
          <p:nvPr/>
        </p:nvSpPr>
        <p:spPr bwMode="auto">
          <a:xfrm>
            <a:off x="838200" y="37465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eaLnBrk="0" hangingPunct="0">
              <a:defRPr/>
            </a:pPr>
            <a:endParaRPr lang="en-CA" sz="1800">
              <a:solidFill>
                <a:srgbClr val="F09D08"/>
              </a:solidFill>
              <a:latin typeface="Arial" charset="0"/>
              <a:cs typeface="+mn-cs"/>
            </a:endParaRPr>
          </a:p>
        </p:txBody>
      </p:sp>
      <p:sp>
        <p:nvSpPr>
          <p:cNvPr id="139272" name="Rectangle 8"/>
          <p:cNvSpPr>
            <a:spLocks noChangeArrowheads="1"/>
          </p:cNvSpPr>
          <p:nvPr/>
        </p:nvSpPr>
        <p:spPr bwMode="auto">
          <a:xfrm>
            <a:off x="611188" y="374650"/>
            <a:ext cx="7999412" cy="6858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4000" baseline="0" dirty="0" err="1">
                <a:solidFill>
                  <a:srgbClr val="8C001C"/>
                </a:solidFill>
                <a:latin typeface="Arial Black" pitchFamily="34" charset="0"/>
                <a:cs typeface="+mn-cs"/>
              </a:rPr>
              <a:t>missbrukande</a:t>
            </a:r>
            <a:r>
              <a:rPr lang="en-CA" sz="4000" baseline="0" dirty="0">
                <a:solidFill>
                  <a:srgbClr val="8C001C"/>
                </a:solidFill>
                <a:latin typeface="Arial Black" pitchFamily="34" charset="0"/>
                <a:cs typeface="+mn-cs"/>
              </a:rPr>
              <a:t> </a:t>
            </a:r>
            <a:r>
              <a:rPr lang="en-CA" sz="4000" baseline="0" dirty="0" err="1">
                <a:solidFill>
                  <a:srgbClr val="8C001C"/>
                </a:solidFill>
                <a:latin typeface="Arial Black" pitchFamily="34" charset="0"/>
                <a:cs typeface="+mn-cs"/>
              </a:rPr>
              <a:t>ungdomar</a:t>
            </a:r>
            <a:endParaRPr lang="en-CA" sz="4000" baseline="0" dirty="0">
              <a:solidFill>
                <a:srgbClr val="8C001C"/>
              </a:solidFill>
              <a:latin typeface="Arial Black" pitchFamily="34" charset="0"/>
              <a:cs typeface="+mn-cs"/>
            </a:endParaRPr>
          </a:p>
        </p:txBody>
      </p:sp>
      <p:sp>
        <p:nvSpPr>
          <p:cNvPr id="29700" name="Rectangle 10"/>
          <p:cNvSpPr>
            <a:spLocks noChangeArrowheads="1"/>
          </p:cNvSpPr>
          <p:nvPr/>
        </p:nvSpPr>
        <p:spPr bwMode="auto">
          <a:xfrm>
            <a:off x="1676400" y="1212850"/>
            <a:ext cx="60658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spcBef>
                <a:spcPct val="50000"/>
              </a:spcBef>
            </a:pPr>
            <a:r>
              <a:rPr lang="en-CA" altLang="sv-SE" sz="2400" baseline="0">
                <a:solidFill>
                  <a:srgbClr val="8C001C"/>
                </a:solidFill>
                <a:latin typeface="Arial Black" pitchFamily="34" charset="0"/>
              </a:rPr>
              <a:t>Samsjuklighet med missbruk och andra psykiatriska sjukdomar och tillstånd i vuxen ålder</a:t>
            </a:r>
          </a:p>
        </p:txBody>
      </p:sp>
      <p:sp>
        <p:nvSpPr>
          <p:cNvPr id="29701" name="Oval 11"/>
          <p:cNvSpPr>
            <a:spLocks noChangeArrowheads="1"/>
          </p:cNvSpPr>
          <p:nvPr/>
        </p:nvSpPr>
        <p:spPr bwMode="auto">
          <a:xfrm>
            <a:off x="2057400" y="3117850"/>
            <a:ext cx="4937125" cy="2560638"/>
          </a:xfrm>
          <a:prstGeom prst="ellipse">
            <a:avLst/>
          </a:prstGeom>
          <a:solidFill>
            <a:srgbClr val="FFFFFF">
              <a:alpha val="50195"/>
            </a:srgb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2" name="Text Box 12"/>
          <p:cNvSpPr txBox="1">
            <a:spLocks noChangeArrowheads="1"/>
          </p:cNvSpPr>
          <p:nvPr/>
        </p:nvSpPr>
        <p:spPr bwMode="auto">
          <a:xfrm>
            <a:off x="3200400" y="3803650"/>
            <a:ext cx="2590800" cy="9906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en-US" altLang="sv-SE" sz="1800" b="1" baseline="0">
                <a:solidFill>
                  <a:srgbClr val="8C001C"/>
                </a:solidFill>
                <a:latin typeface="Arial Black" pitchFamily="34" charset="0"/>
              </a:rPr>
              <a:t>De med tidig debut och omfattande substansanvänd-ande i tonåren</a:t>
            </a:r>
          </a:p>
        </p:txBody>
      </p:sp>
      <p:sp>
        <p:nvSpPr>
          <p:cNvPr id="29703" name="Oval 13"/>
          <p:cNvSpPr>
            <a:spLocks noChangeArrowheads="1"/>
          </p:cNvSpPr>
          <p:nvPr/>
        </p:nvSpPr>
        <p:spPr bwMode="auto">
          <a:xfrm>
            <a:off x="2286000" y="2736850"/>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4" name="Text Box 14"/>
          <p:cNvSpPr txBox="1">
            <a:spLocks noChangeArrowheads="1"/>
          </p:cNvSpPr>
          <p:nvPr/>
        </p:nvSpPr>
        <p:spPr bwMode="auto">
          <a:xfrm>
            <a:off x="2514600" y="2889250"/>
            <a:ext cx="1336675" cy="4683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a:solidFill>
                  <a:schemeClr val="tx1"/>
                </a:solidFill>
                <a:latin typeface="Arial Black" pitchFamily="34" charset="0"/>
              </a:rPr>
              <a:t>Begåvnings</a:t>
            </a:r>
          </a:p>
          <a:p>
            <a:r>
              <a:rPr lang="sv-SE" altLang="sv-SE" sz="1200" b="1" baseline="0">
                <a:solidFill>
                  <a:schemeClr val="tx1"/>
                </a:solidFill>
                <a:latin typeface="Arial Black" pitchFamily="34" charset="0"/>
              </a:rPr>
              <a:t>handikapp</a:t>
            </a:r>
          </a:p>
        </p:txBody>
      </p:sp>
      <p:sp>
        <p:nvSpPr>
          <p:cNvPr id="29705" name="Oval 15"/>
          <p:cNvSpPr>
            <a:spLocks noChangeArrowheads="1"/>
          </p:cNvSpPr>
          <p:nvPr/>
        </p:nvSpPr>
        <p:spPr bwMode="auto">
          <a:xfrm>
            <a:off x="1219200" y="3651250"/>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6" name="Oval 16"/>
          <p:cNvSpPr>
            <a:spLocks noChangeArrowheads="1"/>
          </p:cNvSpPr>
          <p:nvPr/>
        </p:nvSpPr>
        <p:spPr bwMode="auto">
          <a:xfrm>
            <a:off x="1600200" y="4794250"/>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7" name="Oval 17"/>
          <p:cNvSpPr>
            <a:spLocks noChangeArrowheads="1"/>
          </p:cNvSpPr>
          <p:nvPr/>
        </p:nvSpPr>
        <p:spPr bwMode="auto">
          <a:xfrm>
            <a:off x="3124200" y="5327650"/>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8" name="Oval 18"/>
          <p:cNvSpPr>
            <a:spLocks noChangeArrowheads="1"/>
          </p:cNvSpPr>
          <p:nvPr/>
        </p:nvSpPr>
        <p:spPr bwMode="auto">
          <a:xfrm>
            <a:off x="5029200" y="5099050"/>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9" name="Oval 19"/>
          <p:cNvSpPr>
            <a:spLocks noChangeArrowheads="1"/>
          </p:cNvSpPr>
          <p:nvPr/>
        </p:nvSpPr>
        <p:spPr bwMode="auto">
          <a:xfrm>
            <a:off x="4114800" y="2660650"/>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10" name="Oval 20"/>
          <p:cNvSpPr>
            <a:spLocks noChangeArrowheads="1"/>
          </p:cNvSpPr>
          <p:nvPr/>
        </p:nvSpPr>
        <p:spPr bwMode="auto">
          <a:xfrm>
            <a:off x="5867400" y="3117850"/>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11" name="Oval 21"/>
          <p:cNvSpPr>
            <a:spLocks noChangeArrowheads="1"/>
          </p:cNvSpPr>
          <p:nvPr/>
        </p:nvSpPr>
        <p:spPr bwMode="auto">
          <a:xfrm>
            <a:off x="6019800" y="4184650"/>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12" name="Text Box 22"/>
          <p:cNvSpPr txBox="1">
            <a:spLocks noChangeArrowheads="1"/>
          </p:cNvSpPr>
          <p:nvPr/>
        </p:nvSpPr>
        <p:spPr bwMode="auto">
          <a:xfrm>
            <a:off x="3352800" y="5480050"/>
            <a:ext cx="1189038" cy="4699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200" b="1" baseline="0">
                <a:solidFill>
                  <a:schemeClr val="tx1"/>
                </a:solidFill>
                <a:latin typeface="Arial Black" pitchFamily="34" charset="0"/>
              </a:rPr>
              <a:t> Depression</a:t>
            </a:r>
          </a:p>
          <a:p>
            <a:pPr algn="ctr"/>
            <a:r>
              <a:rPr lang="sv-SE" altLang="sv-SE" sz="1200" b="1" baseline="0">
                <a:solidFill>
                  <a:schemeClr val="tx1"/>
                </a:solidFill>
                <a:latin typeface="Arial Black" pitchFamily="34" charset="0"/>
              </a:rPr>
              <a:t>Ångeststör-ningar</a:t>
            </a:r>
          </a:p>
        </p:txBody>
      </p:sp>
      <p:sp>
        <p:nvSpPr>
          <p:cNvPr id="29713" name="Text Box 23"/>
          <p:cNvSpPr txBox="1">
            <a:spLocks noChangeArrowheads="1"/>
          </p:cNvSpPr>
          <p:nvPr/>
        </p:nvSpPr>
        <p:spPr bwMode="auto">
          <a:xfrm>
            <a:off x="1828800" y="5099050"/>
            <a:ext cx="1189038" cy="3667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a:solidFill>
                  <a:schemeClr val="tx1"/>
                </a:solidFill>
                <a:latin typeface="Arial Black" pitchFamily="34" charset="0"/>
              </a:rPr>
              <a:t>ADHD</a:t>
            </a:r>
          </a:p>
        </p:txBody>
      </p:sp>
      <p:sp>
        <p:nvSpPr>
          <p:cNvPr id="29714" name="Text Box 24"/>
          <p:cNvSpPr txBox="1">
            <a:spLocks noChangeArrowheads="1"/>
          </p:cNvSpPr>
          <p:nvPr/>
        </p:nvSpPr>
        <p:spPr bwMode="auto">
          <a:xfrm>
            <a:off x="6324600" y="4413250"/>
            <a:ext cx="1189038" cy="3667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a:solidFill>
                  <a:schemeClr val="tx1"/>
                </a:solidFill>
                <a:latin typeface="Arial Black" pitchFamily="34" charset="0"/>
              </a:rPr>
              <a:t>Psykopati</a:t>
            </a:r>
          </a:p>
        </p:txBody>
      </p:sp>
      <p:sp>
        <p:nvSpPr>
          <p:cNvPr id="29715" name="Text Box 25"/>
          <p:cNvSpPr txBox="1">
            <a:spLocks noChangeArrowheads="1"/>
          </p:cNvSpPr>
          <p:nvPr/>
        </p:nvSpPr>
        <p:spPr bwMode="auto">
          <a:xfrm>
            <a:off x="6096000" y="3346450"/>
            <a:ext cx="1189038" cy="4429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200" b="1" baseline="0">
                <a:solidFill>
                  <a:schemeClr val="tx1"/>
                </a:solidFill>
                <a:latin typeface="Arial Black" pitchFamily="34" charset="0"/>
              </a:rPr>
              <a:t>Bipolär störning</a:t>
            </a:r>
          </a:p>
        </p:txBody>
      </p:sp>
      <p:sp>
        <p:nvSpPr>
          <p:cNvPr id="29716" name="Text Box 26"/>
          <p:cNvSpPr txBox="1">
            <a:spLocks noChangeArrowheads="1"/>
          </p:cNvSpPr>
          <p:nvPr/>
        </p:nvSpPr>
        <p:spPr bwMode="auto">
          <a:xfrm>
            <a:off x="1447800" y="3789363"/>
            <a:ext cx="1189038" cy="503237"/>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200" b="1" baseline="0">
                <a:solidFill>
                  <a:schemeClr val="tx1"/>
                </a:solidFill>
                <a:latin typeface="Arial Black" pitchFamily="34" charset="0"/>
              </a:rPr>
              <a:t>Anti-socialitet</a:t>
            </a:r>
          </a:p>
        </p:txBody>
      </p:sp>
      <p:sp>
        <p:nvSpPr>
          <p:cNvPr id="29717" name="Text Box 27"/>
          <p:cNvSpPr txBox="1">
            <a:spLocks noChangeArrowheads="1"/>
          </p:cNvSpPr>
          <p:nvPr/>
        </p:nvSpPr>
        <p:spPr bwMode="auto">
          <a:xfrm>
            <a:off x="4356100" y="2852738"/>
            <a:ext cx="1189038" cy="4318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a:solidFill>
                  <a:schemeClr val="tx1"/>
                </a:solidFill>
                <a:latin typeface="Arial Black" pitchFamily="34" charset="0"/>
              </a:rPr>
              <a:t>Organisk hjärnskada</a:t>
            </a:r>
          </a:p>
        </p:txBody>
      </p:sp>
      <p:sp>
        <p:nvSpPr>
          <p:cNvPr id="29718" name="Text Box 28"/>
          <p:cNvSpPr txBox="1">
            <a:spLocks noChangeArrowheads="1"/>
          </p:cNvSpPr>
          <p:nvPr/>
        </p:nvSpPr>
        <p:spPr bwMode="auto">
          <a:xfrm>
            <a:off x="5257800" y="5327650"/>
            <a:ext cx="1189038" cy="3667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a:solidFill>
                  <a:schemeClr val="tx1"/>
                </a:solidFill>
                <a:latin typeface="Arial Black" pitchFamily="34" charset="0"/>
              </a:rPr>
              <a:t>Schizofreni</a:t>
            </a:r>
          </a:p>
        </p:txBody>
      </p:sp>
    </p:spTree>
    <p:extLst>
      <p:ext uri="{BB962C8B-B14F-4D97-AF65-F5344CB8AC3E}">
        <p14:creationId xmlns:p14="http://schemas.microsoft.com/office/powerpoint/2010/main" val="1420035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642938" y="2428875"/>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en-US" altLang="sv-SE" sz="3600" baseline="0" dirty="0" err="1" smtClean="0">
                <a:solidFill>
                  <a:srgbClr val="8C001C"/>
                </a:solidFill>
                <a:latin typeface="Arial Black" pitchFamily="34" charset="0"/>
              </a:rPr>
              <a:t>Exempel</a:t>
            </a:r>
            <a:r>
              <a:rPr lang="en-US" altLang="sv-SE" sz="3600" baseline="0" dirty="0" smtClean="0">
                <a:solidFill>
                  <a:srgbClr val="8C001C"/>
                </a:solidFill>
                <a:latin typeface="Arial Black" pitchFamily="34" charset="0"/>
              </a:rPr>
              <a:t> </a:t>
            </a:r>
            <a:r>
              <a:rPr lang="en-US" altLang="sv-SE" sz="3600" baseline="0" dirty="0" err="1" smtClean="0">
                <a:solidFill>
                  <a:srgbClr val="8C001C"/>
                </a:solidFill>
                <a:latin typeface="Arial Black" pitchFamily="34" charset="0"/>
              </a:rPr>
              <a:t>på</a:t>
            </a:r>
            <a:r>
              <a:rPr lang="en-US" altLang="sv-SE" sz="3600" baseline="0" dirty="0" smtClean="0">
                <a:solidFill>
                  <a:srgbClr val="8C001C"/>
                </a:solidFill>
                <a:latin typeface="Arial Black" pitchFamily="34" charset="0"/>
              </a:rPr>
              <a:t> </a:t>
            </a:r>
            <a:r>
              <a:rPr lang="en-US" altLang="sv-SE" sz="3600" baseline="0" dirty="0" err="1" smtClean="0">
                <a:solidFill>
                  <a:srgbClr val="8C001C"/>
                </a:solidFill>
                <a:latin typeface="Arial Black" pitchFamily="34" charset="0"/>
              </a:rPr>
              <a:t>en</a:t>
            </a:r>
            <a:r>
              <a:rPr lang="en-US" altLang="sv-SE" sz="3600" baseline="0" dirty="0" smtClean="0">
                <a:solidFill>
                  <a:srgbClr val="8C001C"/>
                </a:solidFill>
                <a:latin typeface="Arial Black" pitchFamily="34" charset="0"/>
              </a:rPr>
              <a:t> </a:t>
            </a:r>
            <a:r>
              <a:rPr lang="en-US" altLang="sv-SE" sz="3600" baseline="0" dirty="0" err="1" smtClean="0">
                <a:solidFill>
                  <a:srgbClr val="8C001C"/>
                </a:solidFill>
                <a:latin typeface="Arial Black" pitchFamily="34" charset="0"/>
              </a:rPr>
              <a:t>riskfaktor</a:t>
            </a:r>
            <a:r>
              <a:rPr lang="en-US" altLang="sv-SE" sz="3600" baseline="0" dirty="0" smtClean="0">
                <a:solidFill>
                  <a:srgbClr val="8C001C"/>
                </a:solidFill>
                <a:latin typeface="Arial Black" pitchFamily="34" charset="0"/>
              </a:rPr>
              <a:t>…</a:t>
            </a:r>
            <a:endParaRPr lang="en-US" altLang="sv-SE" sz="3600" baseline="0" dirty="0">
              <a:solidFill>
                <a:srgbClr val="8C001C"/>
              </a:solidFill>
              <a:latin typeface="Arial Black" pitchFamily="34" charset="0"/>
            </a:endParaRPr>
          </a:p>
        </p:txBody>
      </p:sp>
    </p:spTree>
    <p:extLst>
      <p:ext uri="{BB962C8B-B14F-4D97-AF65-F5344CB8AC3E}">
        <p14:creationId xmlns:p14="http://schemas.microsoft.com/office/powerpoint/2010/main" val="36488432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642938" y="2428875"/>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anose="020B0604020202020204" pitchFamily="34" charset="0"/>
                <a:cs typeface="Arial" panose="020B0604020202020204" pitchFamily="34" charset="0"/>
              </a:defRPr>
            </a:lvl1pPr>
            <a:lvl2pPr marL="742950" indent="-285750" eaLnBrk="0" hangingPunct="0">
              <a:defRPr sz="3400" baseline="30000">
                <a:solidFill>
                  <a:srgbClr val="000000"/>
                </a:solidFill>
                <a:latin typeface="Arial" panose="020B0604020202020204" pitchFamily="34" charset="0"/>
                <a:cs typeface="Arial" panose="020B0604020202020204" pitchFamily="34" charset="0"/>
              </a:defRPr>
            </a:lvl2pPr>
            <a:lvl3pPr marL="1143000" indent="-228600" eaLnBrk="0" hangingPunct="0">
              <a:defRPr sz="3400" baseline="30000">
                <a:solidFill>
                  <a:srgbClr val="000000"/>
                </a:solidFill>
                <a:latin typeface="Arial" panose="020B0604020202020204" pitchFamily="34" charset="0"/>
                <a:cs typeface="Arial" panose="020B0604020202020204" pitchFamily="34" charset="0"/>
              </a:defRPr>
            </a:lvl3pPr>
            <a:lvl4pPr marL="1600200" indent="-228600" eaLnBrk="0" hangingPunct="0">
              <a:defRPr sz="3400" baseline="30000">
                <a:solidFill>
                  <a:srgbClr val="000000"/>
                </a:solidFill>
                <a:latin typeface="Arial" panose="020B0604020202020204" pitchFamily="34" charset="0"/>
                <a:cs typeface="Arial" panose="020B0604020202020204" pitchFamily="34" charset="0"/>
              </a:defRPr>
            </a:lvl4pPr>
            <a:lvl5pPr marL="2057400" indent="-228600" eaLnBrk="0" hangingPunct="0">
              <a:defRPr sz="3400" baseline="30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9pPr>
          </a:lstStyle>
          <a:p>
            <a:pPr algn="ctr"/>
            <a:r>
              <a:rPr lang="sv-SE" altLang="sv-SE" sz="3600" baseline="0">
                <a:solidFill>
                  <a:srgbClr val="8C001C"/>
                </a:solidFill>
                <a:latin typeface="Arial Black" panose="020B0A04020102020204" pitchFamily="34" charset="0"/>
              </a:rPr>
              <a:t>Hög begåvning är en skyddsfaktor för det mesta av problem som kan drabba människor i livet – och en av de få kända faktorer som kan moderera betydelsen av låg social klass avseende psykosocial utveckling</a:t>
            </a:r>
          </a:p>
        </p:txBody>
      </p:sp>
    </p:spTree>
    <p:extLst>
      <p:ext uri="{BB962C8B-B14F-4D97-AF65-F5344CB8AC3E}">
        <p14:creationId xmlns:p14="http://schemas.microsoft.com/office/powerpoint/2010/main" val="552145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smtClean="0">
                <a:solidFill>
                  <a:srgbClr val="8C001C"/>
                </a:solidFill>
                <a:latin typeface="Arial Black" pitchFamily="34" charset="0"/>
              </a:rPr>
              <a:t>det beror på att…</a:t>
            </a:r>
          </a:p>
        </p:txBody>
      </p:sp>
      <p:sp>
        <p:nvSpPr>
          <p:cNvPr id="5123" name="Rectangle 3"/>
          <p:cNvSpPr>
            <a:spLocks noGrp="1" noChangeArrowheads="1"/>
          </p:cNvSpPr>
          <p:nvPr>
            <p:ph type="body" idx="1"/>
          </p:nvPr>
        </p:nvSpPr>
        <p:spPr bwMode="auto">
          <a:xfrm>
            <a:off x="250825" y="1844675"/>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sz="2800" smtClean="0">
                <a:solidFill>
                  <a:srgbClr val="8C001C"/>
                </a:solidFill>
                <a:latin typeface="Arial Black" pitchFamily="34" charset="0"/>
              </a:rPr>
              <a:t>dessa ungdomar har fler riskfaktorer och färre skyddsfaktorer som samverkar till att öka sannolikheten att de hamnar i eller väljer utvecklingsspår som leder fram till missbruk/beroende…</a:t>
            </a:r>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ChangeArrowheads="1"/>
          </p:cNvSpPr>
          <p:nvPr/>
        </p:nvSpPr>
        <p:spPr bwMode="auto">
          <a:xfrm>
            <a:off x="285750" y="2428875"/>
            <a:ext cx="8501063"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anose="020B0604020202020204" pitchFamily="34" charset="0"/>
                <a:cs typeface="Arial" panose="020B0604020202020204" pitchFamily="34" charset="0"/>
              </a:defRPr>
            </a:lvl1pPr>
            <a:lvl2pPr marL="742950" indent="-285750" eaLnBrk="0" hangingPunct="0">
              <a:defRPr sz="3400" baseline="30000">
                <a:solidFill>
                  <a:srgbClr val="000000"/>
                </a:solidFill>
                <a:latin typeface="Arial" panose="020B0604020202020204" pitchFamily="34" charset="0"/>
                <a:cs typeface="Arial" panose="020B0604020202020204" pitchFamily="34" charset="0"/>
              </a:defRPr>
            </a:lvl2pPr>
            <a:lvl3pPr marL="1143000" indent="-228600" eaLnBrk="0" hangingPunct="0">
              <a:defRPr sz="3400" baseline="30000">
                <a:solidFill>
                  <a:srgbClr val="000000"/>
                </a:solidFill>
                <a:latin typeface="Arial" panose="020B0604020202020204" pitchFamily="34" charset="0"/>
                <a:cs typeface="Arial" panose="020B0604020202020204" pitchFamily="34" charset="0"/>
              </a:defRPr>
            </a:lvl3pPr>
            <a:lvl4pPr marL="1600200" indent="-228600" eaLnBrk="0" hangingPunct="0">
              <a:defRPr sz="3400" baseline="30000">
                <a:solidFill>
                  <a:srgbClr val="000000"/>
                </a:solidFill>
                <a:latin typeface="Arial" panose="020B0604020202020204" pitchFamily="34" charset="0"/>
                <a:cs typeface="Arial" panose="020B0604020202020204" pitchFamily="34" charset="0"/>
              </a:defRPr>
            </a:lvl4pPr>
            <a:lvl5pPr marL="2057400" indent="-228600" eaLnBrk="0" hangingPunct="0">
              <a:defRPr sz="3400" baseline="30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9pPr>
          </a:lstStyle>
          <a:p>
            <a:pPr algn="ctr"/>
            <a:r>
              <a:rPr lang="en-US" altLang="sv-SE" sz="3600" baseline="0">
                <a:solidFill>
                  <a:srgbClr val="8C001C"/>
                </a:solidFill>
                <a:latin typeface="Arial Black" panose="020B0A04020102020204" pitchFamily="34" charset="0"/>
              </a:rPr>
              <a:t>Låg begåvning är en välkänd riskfaktor för antisocialt beteende bland barn, ungdomar och vuxna med en genomsnittlig skillnad på 8 IK-poäng, då man jämför antisociala med kontroller avseende begåvning</a:t>
            </a:r>
          </a:p>
        </p:txBody>
      </p:sp>
    </p:spTree>
    <p:extLst>
      <p:ext uri="{BB962C8B-B14F-4D97-AF65-F5344CB8AC3E}">
        <p14:creationId xmlns:p14="http://schemas.microsoft.com/office/powerpoint/2010/main" val="16954544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762000" y="3048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sv-SE" smtClean="0">
                <a:solidFill>
                  <a:srgbClr val="8C001C"/>
                </a:solidFill>
                <a:latin typeface="Arial Black" panose="020B0A04020102020204" pitchFamily="34" charset="0"/>
              </a:rPr>
              <a:t>Ungdomar och begåvning</a:t>
            </a:r>
          </a:p>
        </p:txBody>
      </p:sp>
      <p:sp>
        <p:nvSpPr>
          <p:cNvPr id="43011" name="Rectangle 3"/>
          <p:cNvSpPr>
            <a:spLocks noGrp="1" noChangeArrowheads="1"/>
          </p:cNvSpPr>
          <p:nvPr>
            <p:ph type="body" idx="1"/>
          </p:nvPr>
        </p:nvSpPr>
        <p:spPr bwMode="auto">
          <a:xfrm>
            <a:off x="684213" y="2205038"/>
            <a:ext cx="7772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z="2400" smtClean="0">
                <a:solidFill>
                  <a:srgbClr val="8C001C"/>
                </a:solidFill>
                <a:latin typeface="Arial Black" panose="020B0A04020102020204" pitchFamily="34" charset="0"/>
              </a:rPr>
              <a:t>Ungdomar som börjar begå brott tidigt har lägre verbal IQ (Kratzer et al. 1999) </a:t>
            </a:r>
          </a:p>
          <a:p>
            <a:r>
              <a:rPr lang="sv-SE" altLang="sv-SE" sz="2400" smtClean="0">
                <a:solidFill>
                  <a:srgbClr val="8C001C"/>
                </a:solidFill>
                <a:latin typeface="Arial Black" panose="020B0A04020102020204" pitchFamily="34" charset="0"/>
              </a:rPr>
              <a:t>Språkstörning vid 3 års ålder kan förutsäga kriminalitet vid 17 års ålder (Stattin et al., 1993) </a:t>
            </a:r>
          </a:p>
          <a:p>
            <a:r>
              <a:rPr lang="sv-SE" altLang="sv-SE" sz="2400" smtClean="0">
                <a:solidFill>
                  <a:srgbClr val="8C001C"/>
                </a:solidFill>
                <a:latin typeface="Arial Black" panose="020B0A04020102020204" pitchFamily="34" charset="0"/>
              </a:rPr>
              <a:t>Låg verbal IQ sammanhänger med ungdomsbrottslighet (Lynam et al., 1993), tidig debut i brottslighet (Gibson et al., 2001; Moffit &amp; Caspi, 2001) och upprepad brottslighet (Vermeiren et al., 2002)</a:t>
            </a:r>
          </a:p>
        </p:txBody>
      </p:sp>
    </p:spTree>
    <p:extLst>
      <p:ext uri="{BB962C8B-B14F-4D97-AF65-F5344CB8AC3E}">
        <p14:creationId xmlns:p14="http://schemas.microsoft.com/office/powerpoint/2010/main" val="39889549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395288" y="2428875"/>
            <a:ext cx="802005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endParaRPr lang="sv-SE" altLang="sv-SE" sz="3600" baseline="0" dirty="0">
              <a:solidFill>
                <a:srgbClr val="8C001C"/>
              </a:solidFill>
              <a:latin typeface="Arial Black" pitchFamily="34" charset="0"/>
            </a:endParaRPr>
          </a:p>
          <a:p>
            <a:pPr algn="ctr"/>
            <a:r>
              <a:rPr lang="sv-SE" altLang="sv-SE" sz="3600" baseline="0" dirty="0">
                <a:solidFill>
                  <a:srgbClr val="8C001C"/>
                </a:solidFill>
                <a:latin typeface="Arial Black" pitchFamily="34" charset="0"/>
              </a:rPr>
              <a:t>Hur ser verbal begåvning ut i ett kliniskt material av </a:t>
            </a:r>
            <a:r>
              <a:rPr lang="sv-SE" altLang="sv-SE" sz="3600" baseline="0" dirty="0" smtClean="0">
                <a:solidFill>
                  <a:srgbClr val="8C001C"/>
                </a:solidFill>
                <a:latin typeface="Arial Black" pitchFamily="34" charset="0"/>
              </a:rPr>
              <a:t>ungdomar med missbruk?</a:t>
            </a:r>
            <a:endParaRPr lang="sv-SE" altLang="sv-SE" sz="3600" baseline="0" dirty="0">
              <a:solidFill>
                <a:srgbClr val="8C001C"/>
              </a:solidFill>
              <a:latin typeface="Arial Black" pitchFamily="34" charset="0"/>
            </a:endParaRPr>
          </a:p>
        </p:txBody>
      </p:sp>
    </p:spTree>
    <p:extLst>
      <p:ext uri="{BB962C8B-B14F-4D97-AF65-F5344CB8AC3E}">
        <p14:creationId xmlns:p14="http://schemas.microsoft.com/office/powerpoint/2010/main" val="40111540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0" y="428625"/>
            <a:ext cx="8713788" cy="706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3200" smtClean="0">
                <a:solidFill>
                  <a:srgbClr val="8C001C"/>
                </a:solidFill>
                <a:latin typeface="Arial Black" pitchFamily="34" charset="0"/>
              </a:rPr>
              <a:t>Verbal </a:t>
            </a:r>
            <a:r>
              <a:rPr lang="en-US" altLang="sv-SE" sz="3200" smtClean="0">
                <a:solidFill>
                  <a:srgbClr val="8C001C"/>
                </a:solidFill>
                <a:latin typeface="Arial Black" pitchFamily="34" charset="0"/>
              </a:rPr>
              <a:t>begåvning </a:t>
            </a:r>
            <a:r>
              <a:rPr lang="sv-SE" altLang="sv-SE" sz="3200" smtClean="0">
                <a:solidFill>
                  <a:srgbClr val="8C001C"/>
                </a:solidFill>
                <a:latin typeface="Arial Black" pitchFamily="34" charset="0"/>
              </a:rPr>
              <a:t> (MU-flickor) </a:t>
            </a:r>
          </a:p>
        </p:txBody>
      </p:sp>
      <p:graphicFrame>
        <p:nvGraphicFramePr>
          <p:cNvPr id="18435" name="Object 2"/>
          <p:cNvGraphicFramePr>
            <a:graphicFrameLocks noGrp="1" noChangeAspect="1"/>
          </p:cNvGraphicFramePr>
          <p:nvPr>
            <p:ph type="chart" idx="1"/>
          </p:nvPr>
        </p:nvGraphicFramePr>
        <p:xfrm>
          <a:off x="468313" y="1125538"/>
          <a:ext cx="8229600" cy="4525962"/>
        </p:xfrm>
        <a:graphic>
          <a:graphicData uri="http://schemas.openxmlformats.org/presentationml/2006/ole">
            <mc:AlternateContent xmlns:mc="http://schemas.openxmlformats.org/markup-compatibility/2006">
              <mc:Choice xmlns:v="urn:schemas-microsoft-com:vml" Requires="v">
                <p:oleObj spid="_x0000_s88180" name="Diagram" r:id="rId3" imgW="7772400" imgH="4114800" progId="MSGraph.Chart.8">
                  <p:embed followColorScheme="full"/>
                </p:oleObj>
              </mc:Choice>
              <mc:Fallback>
                <p:oleObj name="Diagram" r:id="rId3" imgW="7772400" imgH="4114800" progId="MSGraph.Chart.8">
                  <p:embed followColorScheme="full"/>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1255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764" name="Object 3"/>
          <p:cNvGraphicFramePr>
            <a:graphicFrameLocks noChangeAspect="1"/>
          </p:cNvGraphicFramePr>
          <p:nvPr/>
        </p:nvGraphicFramePr>
        <p:xfrm>
          <a:off x="395288" y="1484313"/>
          <a:ext cx="8208962" cy="4403725"/>
        </p:xfrm>
        <a:graphic>
          <a:graphicData uri="http://schemas.openxmlformats.org/presentationml/2006/ole">
            <mc:AlternateContent xmlns:mc="http://schemas.openxmlformats.org/markup-compatibility/2006">
              <mc:Choice xmlns:v="urn:schemas-microsoft-com:vml" Requires="v">
                <p:oleObj spid="_x0000_s88181" name="Diagram" r:id="rId5" imgW="7772400" imgH="4114800" progId="MSGraph.Chart.8">
                  <p:embed followColorScheme="full"/>
                </p:oleObj>
              </mc:Choice>
              <mc:Fallback>
                <p:oleObj name="Diagram" r:id="rId5" imgW="7772400" imgH="4114800" progId="MSGraph.Chart.8">
                  <p:embed followColorScheme="full"/>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8" y="1484313"/>
                        <a:ext cx="8208962" cy="440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7" name="Text Box 5"/>
          <p:cNvSpPr txBox="1">
            <a:spLocks noChangeArrowheads="1"/>
          </p:cNvSpPr>
          <p:nvPr/>
        </p:nvSpPr>
        <p:spPr bwMode="auto">
          <a:xfrm>
            <a:off x="1714500" y="5643563"/>
            <a:ext cx="539908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eaLnBrk="1" hangingPunct="1"/>
            <a:r>
              <a:rPr lang="sv-SE" altLang="sv-SE">
                <a:latin typeface="Times New Roman" pitchFamily="18" charset="0"/>
              </a:rPr>
              <a:t>&lt; 5          6-8         9-11       12-14        </a:t>
            </a:r>
            <a:r>
              <a:rPr lang="sv-SE" altLang="sv-SE" sz="2400">
                <a:latin typeface="Times New Roman" pitchFamily="18" charset="0"/>
              </a:rPr>
              <a:t>&gt;</a:t>
            </a:r>
            <a:r>
              <a:rPr lang="sv-SE" altLang="sv-SE">
                <a:latin typeface="Times New Roman" pitchFamily="18" charset="0"/>
              </a:rPr>
              <a:t>15</a:t>
            </a:r>
          </a:p>
        </p:txBody>
      </p:sp>
    </p:spTree>
    <p:extLst>
      <p:ext uri="{BB962C8B-B14F-4D97-AF65-F5344CB8AC3E}">
        <p14:creationId xmlns:p14="http://schemas.microsoft.com/office/powerpoint/2010/main" val="3182391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4576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250825" y="404813"/>
            <a:ext cx="8713788" cy="490537"/>
          </a:xfrm>
        </p:spPr>
        <p:txBody>
          <a:bodyPr rtlCol="0" anchor="t">
            <a:normAutofit fontScale="90000"/>
          </a:bodyPr>
          <a:lstStyle/>
          <a:p>
            <a:pPr eaLnBrk="1" fontAlgn="auto" hangingPunct="1">
              <a:spcAft>
                <a:spcPts val="0"/>
              </a:spcAft>
              <a:defRPr/>
            </a:pPr>
            <a:r>
              <a:rPr lang="sv-SE" sz="3200" dirty="0" smtClean="0">
                <a:solidFill>
                  <a:srgbClr val="8C001C"/>
                </a:solidFill>
                <a:latin typeface="Arial Black" pitchFamily="34" charset="0"/>
              </a:rPr>
              <a:t>Verbal </a:t>
            </a:r>
            <a:r>
              <a:rPr lang="en-US" sz="3200" dirty="0" err="1" smtClean="0">
                <a:solidFill>
                  <a:srgbClr val="8C001C"/>
                </a:solidFill>
                <a:latin typeface="Arial Black" pitchFamily="34" charset="0"/>
              </a:rPr>
              <a:t>begåvning</a:t>
            </a:r>
            <a:r>
              <a:rPr lang="sv-SE" sz="3200" dirty="0" smtClean="0">
                <a:solidFill>
                  <a:srgbClr val="8C001C"/>
                </a:solidFill>
                <a:latin typeface="Arial Black" pitchFamily="34" charset="0"/>
              </a:rPr>
              <a:t> (MU-pojkar) </a:t>
            </a:r>
            <a:br>
              <a:rPr lang="sv-SE" sz="3200" dirty="0" smtClean="0">
                <a:solidFill>
                  <a:srgbClr val="8C001C"/>
                </a:solidFill>
                <a:latin typeface="Arial Black" pitchFamily="34" charset="0"/>
              </a:rPr>
            </a:br>
            <a:endParaRPr lang="sv-SE" sz="3200" dirty="0" smtClean="0">
              <a:solidFill>
                <a:srgbClr val="8C001C"/>
              </a:solidFill>
              <a:latin typeface="Arial Black" pitchFamily="34" charset="0"/>
            </a:endParaRPr>
          </a:p>
        </p:txBody>
      </p:sp>
      <p:graphicFrame>
        <p:nvGraphicFramePr>
          <p:cNvPr id="19459" name="Object 2"/>
          <p:cNvGraphicFramePr>
            <a:graphicFrameLocks noGrp="1" noChangeAspect="1"/>
          </p:cNvGraphicFramePr>
          <p:nvPr>
            <p:ph type="chart" idx="1"/>
          </p:nvPr>
        </p:nvGraphicFramePr>
        <p:xfrm>
          <a:off x="468313" y="1196975"/>
          <a:ext cx="8229600" cy="4525963"/>
        </p:xfrm>
        <a:graphic>
          <a:graphicData uri="http://schemas.openxmlformats.org/presentationml/2006/ole">
            <mc:AlternateContent xmlns:mc="http://schemas.openxmlformats.org/markup-compatibility/2006">
              <mc:Choice xmlns:v="urn:schemas-microsoft-com:vml" Requires="v">
                <p:oleObj spid="_x0000_s89204" name="Diagram" r:id="rId3" imgW="7772400" imgH="4114800" progId="MSGraph.Chart.8">
                  <p:embed followColorScheme="full"/>
                </p:oleObj>
              </mc:Choice>
              <mc:Fallback>
                <p:oleObj name="Diagram" r:id="rId3" imgW="7772400" imgH="4114800" progId="MSGraph.Chart.8">
                  <p:embed followColorScheme="full"/>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1969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6788" name="Object 3"/>
          <p:cNvGraphicFramePr>
            <a:graphicFrameLocks noChangeAspect="1"/>
          </p:cNvGraphicFramePr>
          <p:nvPr/>
        </p:nvGraphicFramePr>
        <p:xfrm>
          <a:off x="468313" y="1557338"/>
          <a:ext cx="8135937" cy="4330700"/>
        </p:xfrm>
        <a:graphic>
          <a:graphicData uri="http://schemas.openxmlformats.org/presentationml/2006/ole">
            <mc:AlternateContent xmlns:mc="http://schemas.openxmlformats.org/markup-compatibility/2006">
              <mc:Choice xmlns:v="urn:schemas-microsoft-com:vml" Requires="v">
                <p:oleObj spid="_x0000_s89205" name="Diagram" r:id="rId5" imgW="7772400" imgH="4114800" progId="MSGraph.Chart.8">
                  <p:embed followColorScheme="full"/>
                </p:oleObj>
              </mc:Choice>
              <mc:Fallback>
                <p:oleObj name="Diagram" r:id="rId5" imgW="7772400" imgH="4114800" progId="MSGraph.Chart.8">
                  <p:embed followColorScheme="full"/>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313" y="1557338"/>
                        <a:ext cx="8135937"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1" name="Text Box 5"/>
          <p:cNvSpPr txBox="1">
            <a:spLocks noChangeArrowheads="1"/>
          </p:cNvSpPr>
          <p:nvPr/>
        </p:nvSpPr>
        <p:spPr bwMode="auto">
          <a:xfrm>
            <a:off x="1857375" y="5661025"/>
            <a:ext cx="55943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eaLnBrk="1" hangingPunct="1"/>
            <a:r>
              <a:rPr lang="sv-SE" altLang="sv-SE">
                <a:latin typeface="Times New Roman" pitchFamily="18" charset="0"/>
              </a:rPr>
              <a:t>&lt; 5         6-8         9-11       12-14      &gt;15</a:t>
            </a:r>
          </a:p>
        </p:txBody>
      </p:sp>
    </p:spTree>
    <p:extLst>
      <p:ext uri="{BB962C8B-B14F-4D97-AF65-F5344CB8AC3E}">
        <p14:creationId xmlns:p14="http://schemas.microsoft.com/office/powerpoint/2010/main" val="3880720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6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4678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642938" y="2428875"/>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en-US" altLang="sv-SE" sz="3600" baseline="0">
                <a:solidFill>
                  <a:srgbClr val="8C001C"/>
                </a:solidFill>
                <a:latin typeface="Arial Black" pitchFamily="34" charset="0"/>
              </a:rPr>
              <a:t>Det finns mera att fundera över…</a:t>
            </a:r>
          </a:p>
        </p:txBody>
      </p:sp>
    </p:spTree>
    <p:extLst>
      <p:ext uri="{BB962C8B-B14F-4D97-AF65-F5344CB8AC3E}">
        <p14:creationId xmlns:p14="http://schemas.microsoft.com/office/powerpoint/2010/main" val="2056367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642938" y="2428875"/>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en-US" altLang="sv-SE" sz="3600" baseline="0">
                <a:solidFill>
                  <a:srgbClr val="8C001C"/>
                </a:solidFill>
                <a:latin typeface="Arial Black" pitchFamily="34" charset="0"/>
              </a:rPr>
              <a:t>Låg begåvning i barndomen är förknippad med psykiatriska diagonser så som schizofreni, depression och ångest som vuxen</a:t>
            </a:r>
          </a:p>
          <a:p>
            <a:pPr algn="ctr"/>
            <a:endParaRPr lang="en-US" altLang="sv-SE" sz="3600" baseline="0">
              <a:solidFill>
                <a:srgbClr val="8C001C"/>
              </a:solidFill>
              <a:latin typeface="Arial Black" pitchFamily="34" charset="0"/>
            </a:endParaRPr>
          </a:p>
        </p:txBody>
      </p:sp>
      <p:sp>
        <p:nvSpPr>
          <p:cNvPr id="21507" name="textruta 2"/>
          <p:cNvSpPr txBox="1">
            <a:spLocks noChangeArrowheads="1"/>
          </p:cNvSpPr>
          <p:nvPr/>
        </p:nvSpPr>
        <p:spPr bwMode="auto">
          <a:xfrm>
            <a:off x="857250" y="5357813"/>
            <a:ext cx="7643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800" b="1" baseline="0" dirty="0" err="1">
                <a:solidFill>
                  <a:srgbClr val="8C001C"/>
                </a:solidFill>
                <a:latin typeface="Arial Black" pitchFamily="34" charset="0"/>
              </a:rPr>
              <a:t>Batty</a:t>
            </a:r>
            <a:r>
              <a:rPr lang="sv-SE" altLang="sv-SE" sz="1800" b="1" baseline="0" dirty="0">
                <a:solidFill>
                  <a:srgbClr val="8C001C"/>
                </a:solidFill>
                <a:latin typeface="Arial Black" pitchFamily="34" charset="0"/>
              </a:rPr>
              <a:t> et al. 2005; </a:t>
            </a:r>
            <a:r>
              <a:rPr lang="sv-SE" altLang="sv-SE" sz="1800" b="1" baseline="0" dirty="0" err="1">
                <a:solidFill>
                  <a:srgbClr val="8C001C"/>
                </a:solidFill>
                <a:latin typeface="Arial Black" pitchFamily="34" charset="0"/>
              </a:rPr>
              <a:t>Koenen</a:t>
            </a:r>
            <a:r>
              <a:rPr lang="sv-SE" altLang="sv-SE" sz="1800" b="1" baseline="0" dirty="0">
                <a:solidFill>
                  <a:srgbClr val="8C001C"/>
                </a:solidFill>
                <a:latin typeface="Arial Black" pitchFamily="34" charset="0"/>
              </a:rPr>
              <a:t> et al. 2009; </a:t>
            </a:r>
            <a:r>
              <a:rPr lang="sv-SE" altLang="sv-SE" sz="1800" b="1" baseline="0" dirty="0" err="1">
                <a:solidFill>
                  <a:srgbClr val="8C001C"/>
                </a:solidFill>
                <a:latin typeface="Arial Black" pitchFamily="34" charset="0"/>
              </a:rPr>
              <a:t>Zammit</a:t>
            </a:r>
            <a:r>
              <a:rPr lang="sv-SE" altLang="sv-SE" sz="1800" b="1" baseline="0" dirty="0">
                <a:solidFill>
                  <a:srgbClr val="8C001C"/>
                </a:solidFill>
                <a:latin typeface="Arial Black" pitchFamily="34" charset="0"/>
              </a:rPr>
              <a:t> et al. 2004</a:t>
            </a:r>
            <a:r>
              <a:rPr lang="en-US" altLang="sv-SE" sz="1800" baseline="0" dirty="0">
                <a:solidFill>
                  <a:srgbClr val="8C001C"/>
                </a:solidFill>
                <a:latin typeface="Arial Black" pitchFamily="34" charset="0"/>
              </a:rPr>
              <a:t> </a:t>
            </a:r>
          </a:p>
        </p:txBody>
      </p:sp>
    </p:spTree>
    <p:extLst>
      <p:ext uri="{BB962C8B-B14F-4D97-AF65-F5344CB8AC3E}">
        <p14:creationId xmlns:p14="http://schemas.microsoft.com/office/powerpoint/2010/main" val="3945604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896938"/>
            <a:ext cx="8054975"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ruta 4"/>
          <p:cNvSpPr txBox="1">
            <a:spLocks noChangeArrowheads="1"/>
          </p:cNvSpPr>
          <p:nvPr/>
        </p:nvSpPr>
        <p:spPr bwMode="auto">
          <a:xfrm>
            <a:off x="857250" y="5500688"/>
            <a:ext cx="7643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800" b="1" baseline="0">
                <a:solidFill>
                  <a:srgbClr val="8C001C"/>
                </a:solidFill>
                <a:latin typeface="Arial Black" pitchFamily="34" charset="0"/>
              </a:rPr>
              <a:t>Koenen et al. 2009</a:t>
            </a:r>
            <a:r>
              <a:rPr lang="en-US" altLang="sv-SE" sz="1800" baseline="0">
                <a:solidFill>
                  <a:srgbClr val="8C001C"/>
                </a:solidFill>
                <a:latin typeface="Arial Black" pitchFamily="34" charset="0"/>
              </a:rPr>
              <a:t> </a:t>
            </a:r>
          </a:p>
        </p:txBody>
      </p:sp>
      <p:sp>
        <p:nvSpPr>
          <p:cNvPr id="22532" name="textruta 5"/>
          <p:cNvSpPr txBox="1">
            <a:spLocks noChangeArrowheads="1"/>
          </p:cNvSpPr>
          <p:nvPr/>
        </p:nvSpPr>
        <p:spPr bwMode="auto">
          <a:xfrm>
            <a:off x="642938" y="285750"/>
            <a:ext cx="76438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sv-SE" altLang="sv-SE" sz="2400" b="1" baseline="0">
                <a:solidFill>
                  <a:srgbClr val="8C001C"/>
                </a:solidFill>
                <a:latin typeface="Arial Black" pitchFamily="34" charset="0"/>
              </a:rPr>
              <a:t>Data från the </a:t>
            </a:r>
            <a:r>
              <a:rPr lang="sv-SE" altLang="sv-SE" sz="2400" baseline="0">
                <a:solidFill>
                  <a:srgbClr val="8C001C"/>
                </a:solidFill>
                <a:latin typeface="Arial Black" pitchFamily="34" charset="0"/>
              </a:rPr>
              <a:t>Dunedin Multidisciplinary</a:t>
            </a:r>
          </a:p>
          <a:p>
            <a:pPr algn="ctr" eaLnBrk="1" hangingPunct="1"/>
            <a:r>
              <a:rPr lang="sv-SE" altLang="sv-SE" sz="2400" baseline="0">
                <a:solidFill>
                  <a:srgbClr val="8C001C"/>
                </a:solidFill>
                <a:latin typeface="Arial Black" pitchFamily="34" charset="0"/>
              </a:rPr>
              <a:t>Health and Development Study</a:t>
            </a:r>
            <a:endParaRPr lang="en-US" altLang="sv-SE" sz="2400" baseline="0">
              <a:solidFill>
                <a:srgbClr val="8C001C"/>
              </a:solidFill>
              <a:latin typeface="Arial Black" pitchFamily="34" charset="0"/>
            </a:endParaRPr>
          </a:p>
        </p:txBody>
      </p:sp>
    </p:spTree>
    <p:extLst>
      <p:ext uri="{BB962C8B-B14F-4D97-AF65-F5344CB8AC3E}">
        <p14:creationId xmlns:p14="http://schemas.microsoft.com/office/powerpoint/2010/main" val="24910832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ChangeArrowheads="1"/>
          </p:cNvSpPr>
          <p:nvPr/>
        </p:nvSpPr>
        <p:spPr bwMode="auto">
          <a:xfrm>
            <a:off x="642938" y="2428875"/>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anose="020B0604020202020204" pitchFamily="34" charset="0"/>
                <a:cs typeface="Arial" panose="020B0604020202020204" pitchFamily="34" charset="0"/>
              </a:defRPr>
            </a:lvl1pPr>
            <a:lvl2pPr marL="742950" indent="-285750" eaLnBrk="0" hangingPunct="0">
              <a:defRPr sz="3400" baseline="30000">
                <a:solidFill>
                  <a:srgbClr val="000000"/>
                </a:solidFill>
                <a:latin typeface="Arial" panose="020B0604020202020204" pitchFamily="34" charset="0"/>
                <a:cs typeface="Arial" panose="020B0604020202020204" pitchFamily="34" charset="0"/>
              </a:defRPr>
            </a:lvl2pPr>
            <a:lvl3pPr marL="1143000" indent="-228600" eaLnBrk="0" hangingPunct="0">
              <a:defRPr sz="3400" baseline="30000">
                <a:solidFill>
                  <a:srgbClr val="000000"/>
                </a:solidFill>
                <a:latin typeface="Arial" panose="020B0604020202020204" pitchFamily="34" charset="0"/>
                <a:cs typeface="Arial" panose="020B0604020202020204" pitchFamily="34" charset="0"/>
              </a:defRPr>
            </a:lvl3pPr>
            <a:lvl4pPr marL="1600200" indent="-228600" eaLnBrk="0" hangingPunct="0">
              <a:defRPr sz="3400" baseline="30000">
                <a:solidFill>
                  <a:srgbClr val="000000"/>
                </a:solidFill>
                <a:latin typeface="Arial" panose="020B0604020202020204" pitchFamily="34" charset="0"/>
                <a:cs typeface="Arial" panose="020B0604020202020204" pitchFamily="34" charset="0"/>
              </a:defRPr>
            </a:lvl4pPr>
            <a:lvl5pPr marL="2057400" indent="-228600" eaLnBrk="0" hangingPunct="0">
              <a:defRPr sz="3400" baseline="30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9pPr>
          </a:lstStyle>
          <a:p>
            <a:pPr algn="ctr"/>
            <a:r>
              <a:rPr lang="en-US" altLang="sv-SE" sz="3600" baseline="0" dirty="0" err="1" smtClean="0">
                <a:solidFill>
                  <a:srgbClr val="8C001C"/>
                </a:solidFill>
                <a:latin typeface="Arial Black" panose="020B0A04020102020204" pitchFamily="34" charset="0"/>
              </a:rPr>
              <a:t>Ytterligare</a:t>
            </a:r>
            <a:r>
              <a:rPr lang="en-US" altLang="sv-SE" sz="3600" baseline="0" dirty="0" smtClean="0">
                <a:solidFill>
                  <a:srgbClr val="8C001C"/>
                </a:solidFill>
                <a:latin typeface="Arial Black" panose="020B0A04020102020204" pitchFamily="34" charset="0"/>
              </a:rPr>
              <a:t> </a:t>
            </a:r>
            <a:r>
              <a:rPr lang="en-US" altLang="sv-SE" sz="3600" baseline="0" dirty="0" err="1" smtClean="0">
                <a:solidFill>
                  <a:srgbClr val="8C001C"/>
                </a:solidFill>
                <a:latin typeface="Arial Black" panose="020B0A04020102020204" pitchFamily="34" charset="0"/>
              </a:rPr>
              <a:t>ett</a:t>
            </a:r>
            <a:r>
              <a:rPr lang="en-US" altLang="sv-SE" sz="3600" baseline="0" dirty="0" smtClean="0">
                <a:solidFill>
                  <a:srgbClr val="8C001C"/>
                </a:solidFill>
                <a:latin typeface="Arial Black" panose="020B0A04020102020204" pitchFamily="34" charset="0"/>
              </a:rPr>
              <a:t> </a:t>
            </a:r>
            <a:r>
              <a:rPr lang="en-US" altLang="sv-SE" sz="3600" baseline="0" dirty="0" err="1" smtClean="0">
                <a:solidFill>
                  <a:srgbClr val="8C001C"/>
                </a:solidFill>
                <a:latin typeface="Arial Black" panose="020B0A04020102020204" pitchFamily="34" charset="0"/>
              </a:rPr>
              <a:t>exempel</a:t>
            </a:r>
            <a:r>
              <a:rPr lang="en-US" altLang="sv-SE" sz="3600" baseline="0" dirty="0" smtClean="0">
                <a:solidFill>
                  <a:srgbClr val="8C001C"/>
                </a:solidFill>
                <a:latin typeface="Arial Black" panose="020B0A04020102020204" pitchFamily="34" charset="0"/>
              </a:rPr>
              <a:t>…</a:t>
            </a:r>
          </a:p>
          <a:p>
            <a:pPr algn="ctr"/>
            <a:r>
              <a:rPr lang="en-US" altLang="sv-SE" sz="3600" baseline="0" dirty="0" err="1" smtClean="0">
                <a:solidFill>
                  <a:srgbClr val="8C001C"/>
                </a:solidFill>
                <a:latin typeface="Arial Black" panose="020B0A04020102020204" pitchFamily="34" charset="0"/>
              </a:rPr>
              <a:t>Så</a:t>
            </a:r>
            <a:r>
              <a:rPr lang="en-US" altLang="sv-SE" sz="3600" baseline="0" dirty="0" smtClean="0">
                <a:solidFill>
                  <a:srgbClr val="8C001C"/>
                </a:solidFill>
                <a:latin typeface="Arial Black" panose="020B0A04020102020204" pitchFamily="34" charset="0"/>
              </a:rPr>
              <a:t> </a:t>
            </a:r>
            <a:r>
              <a:rPr lang="en-US" altLang="sv-SE" sz="3600" baseline="0" dirty="0" err="1">
                <a:solidFill>
                  <a:srgbClr val="8C001C"/>
                </a:solidFill>
                <a:latin typeface="Arial Black" panose="020B0A04020102020204" pitchFamily="34" charset="0"/>
              </a:rPr>
              <a:t>vad</a:t>
            </a:r>
            <a:r>
              <a:rPr lang="en-US" altLang="sv-SE" sz="3600" baseline="0" dirty="0">
                <a:solidFill>
                  <a:srgbClr val="8C001C"/>
                </a:solidFill>
                <a:latin typeface="Arial Black" panose="020B0A04020102020204" pitchFamily="34" charset="0"/>
              </a:rPr>
              <a:t> vet vi om </a:t>
            </a:r>
            <a:r>
              <a:rPr lang="en-US" altLang="sv-SE" sz="3600" baseline="0" dirty="0" err="1">
                <a:solidFill>
                  <a:srgbClr val="8C001C"/>
                </a:solidFill>
                <a:latin typeface="Arial Black" panose="020B0A04020102020204" pitchFamily="34" charset="0"/>
              </a:rPr>
              <a:t>schizofreni</a:t>
            </a:r>
            <a:r>
              <a:rPr lang="en-US" altLang="sv-SE" sz="3600" baseline="0" dirty="0">
                <a:solidFill>
                  <a:srgbClr val="8C001C"/>
                </a:solidFill>
                <a:latin typeface="Arial Black" panose="020B0A04020102020204" pitchFamily="34" charset="0"/>
              </a:rPr>
              <a:t>…</a:t>
            </a:r>
          </a:p>
        </p:txBody>
      </p:sp>
    </p:spTree>
    <p:extLst>
      <p:ext uri="{BB962C8B-B14F-4D97-AF65-F5344CB8AC3E}">
        <p14:creationId xmlns:p14="http://schemas.microsoft.com/office/powerpoint/2010/main" val="1895361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395288" y="3644900"/>
            <a:ext cx="8501062"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anose="020B0604020202020204" pitchFamily="34" charset="0"/>
                <a:cs typeface="Arial" panose="020B0604020202020204" pitchFamily="34" charset="0"/>
              </a:defRPr>
            </a:lvl1pPr>
            <a:lvl2pPr marL="742950" indent="-285750" eaLnBrk="0" hangingPunct="0">
              <a:defRPr sz="3400" baseline="30000">
                <a:solidFill>
                  <a:srgbClr val="000000"/>
                </a:solidFill>
                <a:latin typeface="Arial" panose="020B0604020202020204" pitchFamily="34" charset="0"/>
                <a:cs typeface="Arial" panose="020B0604020202020204" pitchFamily="34" charset="0"/>
              </a:defRPr>
            </a:lvl2pPr>
            <a:lvl3pPr marL="1143000" indent="-228600" eaLnBrk="0" hangingPunct="0">
              <a:defRPr sz="3400" baseline="30000">
                <a:solidFill>
                  <a:srgbClr val="000000"/>
                </a:solidFill>
                <a:latin typeface="Arial" panose="020B0604020202020204" pitchFamily="34" charset="0"/>
                <a:cs typeface="Arial" panose="020B0604020202020204" pitchFamily="34" charset="0"/>
              </a:defRPr>
            </a:lvl3pPr>
            <a:lvl4pPr marL="1600200" indent="-228600" eaLnBrk="0" hangingPunct="0">
              <a:defRPr sz="3400" baseline="30000">
                <a:solidFill>
                  <a:srgbClr val="000000"/>
                </a:solidFill>
                <a:latin typeface="Arial" panose="020B0604020202020204" pitchFamily="34" charset="0"/>
                <a:cs typeface="Arial" panose="020B0604020202020204" pitchFamily="34" charset="0"/>
              </a:defRPr>
            </a:lvl4pPr>
            <a:lvl5pPr marL="2057400" indent="-228600" eaLnBrk="0" hangingPunct="0">
              <a:defRPr sz="3400" baseline="30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9pPr>
          </a:lstStyle>
          <a:p>
            <a:pPr algn="ctr"/>
            <a:r>
              <a:rPr lang="en-US" altLang="sv-SE" sz="2400" baseline="0">
                <a:solidFill>
                  <a:srgbClr val="8C001C"/>
                </a:solidFill>
                <a:latin typeface="Arial Black" panose="020B0A04020102020204" pitchFamily="34" charset="0"/>
              </a:rPr>
              <a:t>Personer med schizofreni har en sju gånger ökad risk att ha en antisocial personlighetsstörning jämfört med normalbefolkning</a:t>
            </a:r>
          </a:p>
          <a:p>
            <a:pPr algn="ctr"/>
            <a:endParaRPr lang="en-US" altLang="sv-SE" sz="2400" baseline="0">
              <a:solidFill>
                <a:srgbClr val="8C001C"/>
              </a:solidFill>
              <a:latin typeface="Arial Black" panose="020B0A04020102020204" pitchFamily="34" charset="0"/>
            </a:endParaRPr>
          </a:p>
          <a:p>
            <a:pPr algn="ctr"/>
            <a:r>
              <a:rPr lang="en-US" altLang="sv-SE" sz="2400" baseline="0">
                <a:solidFill>
                  <a:srgbClr val="8C001C"/>
                </a:solidFill>
                <a:latin typeface="Arial Black" panose="020B0A04020102020204" pitchFamily="34" charset="0"/>
              </a:rPr>
              <a:t>Personer med schizofreni har en 4-10ggr ökad risk att dömas för våldsbrott jämfört med normalbefolkning</a:t>
            </a:r>
          </a:p>
          <a:p>
            <a:pPr algn="ctr"/>
            <a:endParaRPr lang="en-US" altLang="sv-SE" sz="2400" baseline="0">
              <a:solidFill>
                <a:srgbClr val="8C001C"/>
              </a:solidFill>
              <a:latin typeface="Arial Black" panose="020B0A04020102020204" pitchFamily="34" charset="0"/>
            </a:endParaRPr>
          </a:p>
          <a:p>
            <a:pPr algn="ctr"/>
            <a:r>
              <a:rPr lang="en-US" altLang="sv-SE" sz="2400" baseline="0">
                <a:solidFill>
                  <a:srgbClr val="8C001C"/>
                </a:solidFill>
                <a:latin typeface="Arial Black" panose="020B0A04020102020204" pitchFamily="34" charset="0"/>
              </a:rPr>
              <a:t>Femtio procent av alla personer med schizofreni kommer under sin livstid att möta kriterierna för missbruk/beroende</a:t>
            </a:r>
          </a:p>
          <a:p>
            <a:pPr algn="ctr"/>
            <a:endParaRPr lang="en-US" altLang="sv-SE" sz="3200" baseline="0">
              <a:solidFill>
                <a:srgbClr val="8C001C"/>
              </a:solidFill>
              <a:latin typeface="Arial Black" panose="020B0A04020102020204" pitchFamily="34" charset="0"/>
            </a:endParaRPr>
          </a:p>
          <a:p>
            <a:pPr algn="ctr"/>
            <a:endParaRPr lang="en-US" altLang="sv-SE" sz="3200" baseline="0">
              <a:solidFill>
                <a:srgbClr val="8C001C"/>
              </a:solidFill>
              <a:latin typeface="Arial Black" panose="020B0A04020102020204" pitchFamily="34" charset="0"/>
            </a:endParaRPr>
          </a:p>
        </p:txBody>
      </p:sp>
      <p:sp>
        <p:nvSpPr>
          <p:cNvPr id="3" name="Rectangle 8"/>
          <p:cNvSpPr>
            <a:spLocks noChangeArrowheads="1"/>
          </p:cNvSpPr>
          <p:nvPr/>
        </p:nvSpPr>
        <p:spPr bwMode="auto">
          <a:xfrm>
            <a:off x="250825" y="476250"/>
            <a:ext cx="8642350" cy="6858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3800" baseline="0" dirty="0" err="1">
                <a:solidFill>
                  <a:srgbClr val="8C001C"/>
                </a:solidFill>
                <a:latin typeface="Arial Black" pitchFamily="34" charset="0"/>
                <a:cs typeface="+mn-cs"/>
              </a:rPr>
              <a:t>Personer</a:t>
            </a:r>
            <a:r>
              <a:rPr lang="en-CA" sz="3800" baseline="0" dirty="0">
                <a:solidFill>
                  <a:srgbClr val="8C001C"/>
                </a:solidFill>
                <a:latin typeface="Arial Black" pitchFamily="34" charset="0"/>
                <a:cs typeface="+mn-cs"/>
              </a:rPr>
              <a:t> med </a:t>
            </a:r>
            <a:r>
              <a:rPr lang="en-CA" sz="3800" baseline="0" dirty="0" err="1">
                <a:solidFill>
                  <a:srgbClr val="8C001C"/>
                </a:solidFill>
                <a:latin typeface="Arial Black" pitchFamily="34" charset="0"/>
                <a:cs typeface="+mn-cs"/>
              </a:rPr>
              <a:t>schizofreni</a:t>
            </a:r>
            <a:r>
              <a:rPr lang="en-CA" sz="3800" baseline="0" dirty="0">
                <a:solidFill>
                  <a:srgbClr val="8C001C"/>
                </a:solidFill>
                <a:latin typeface="Arial Black" pitchFamily="34" charset="0"/>
                <a:cs typeface="+mn-cs"/>
              </a:rPr>
              <a:t> </a:t>
            </a:r>
          </a:p>
        </p:txBody>
      </p:sp>
    </p:spTree>
    <p:extLst>
      <p:ext uri="{BB962C8B-B14F-4D97-AF65-F5344CB8AC3E}">
        <p14:creationId xmlns:p14="http://schemas.microsoft.com/office/powerpoint/2010/main" val="3100132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6">
                                            <p:txEl>
                                              <p:pRg st="2" end="2"/>
                                            </p:txEl>
                                          </p:spTgt>
                                        </p:tgtEl>
                                        <p:attrNameLst>
                                          <p:attrName>style.visibility</p:attrName>
                                        </p:attrNameLst>
                                      </p:cBhvr>
                                      <p:to>
                                        <p:strVal val="visible"/>
                                      </p:to>
                                    </p:set>
                                    <p:anim calcmode="lin" valueType="num">
                                      <p:cBhvr additive="base">
                                        <p:cTn id="13" dur="500" fill="hold"/>
                                        <p:tgtEl>
                                          <p:spTgt spid="1638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6">
                                            <p:txEl>
                                              <p:pRg st="4" end="4"/>
                                            </p:txEl>
                                          </p:spTgt>
                                        </p:tgtEl>
                                        <p:attrNameLst>
                                          <p:attrName>style.visibility</p:attrName>
                                        </p:attrNameLst>
                                      </p:cBhvr>
                                      <p:to>
                                        <p:strVal val="visible"/>
                                      </p:to>
                                    </p:set>
                                    <p:anim calcmode="lin" valueType="num">
                                      <p:cBhvr additive="base">
                                        <p:cTn id="19" dur="500" fill="hold"/>
                                        <p:tgtEl>
                                          <p:spTgt spid="1638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bwMode="auto">
          <a:xfrm>
            <a:off x="224309" y="1556792"/>
            <a:ext cx="8822183"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buNone/>
            </a:pPr>
            <a:r>
              <a:rPr lang="sv-SE" sz="2000" i="1" dirty="0" smtClean="0">
                <a:solidFill>
                  <a:srgbClr val="8C001C"/>
                </a:solidFill>
                <a:latin typeface="Arial Narrow" panose="020B0606020202030204" pitchFamily="34" charset="0"/>
              </a:rPr>
              <a:t>Grunden</a:t>
            </a:r>
            <a:endParaRPr lang="sv-SE" sz="2300" i="1" dirty="0" smtClean="0">
              <a:solidFill>
                <a:srgbClr val="8C001C"/>
              </a:solidFill>
              <a:latin typeface="Arial Narrow" panose="020B0606020202030204" pitchFamily="34" charset="0"/>
            </a:endParaRPr>
          </a:p>
          <a:p>
            <a:pPr marL="0" indent="0">
              <a:buNone/>
            </a:pPr>
            <a:r>
              <a:rPr lang="sv-SE" sz="2300" dirty="0" smtClean="0">
                <a:solidFill>
                  <a:srgbClr val="8C001C"/>
                </a:solidFill>
                <a:latin typeface="Arial Black" panose="020B0A04020102020204" pitchFamily="34" charset="0"/>
              </a:rPr>
              <a:t>En </a:t>
            </a:r>
            <a:r>
              <a:rPr lang="sv-SE" sz="2300" dirty="0">
                <a:solidFill>
                  <a:srgbClr val="8C001C"/>
                </a:solidFill>
                <a:latin typeface="Arial Black" panose="020B0A04020102020204" pitchFamily="34" charset="0"/>
              </a:rPr>
              <a:t>grundläggande bestämning av hur risk och skyddsfaktorer ska beskrivas är att de är uppsättningar av individuella särdrag, personliga kvalitéer, erfarenheter och individuella omständigheter som man som människa bär med sig genom livet. </a:t>
            </a:r>
            <a:endParaRPr lang="sv-SE" sz="2300" dirty="0" smtClean="0">
              <a:solidFill>
                <a:srgbClr val="8C001C"/>
              </a:solidFill>
              <a:latin typeface="Arial Black" panose="020B0A04020102020204" pitchFamily="34" charset="0"/>
            </a:endParaRPr>
          </a:p>
          <a:p>
            <a:pPr marL="0" indent="0">
              <a:buNone/>
            </a:pPr>
            <a:endParaRPr lang="sv-SE" sz="700" dirty="0" smtClean="0">
              <a:solidFill>
                <a:srgbClr val="8C001C"/>
              </a:solidFill>
              <a:latin typeface="Arial Black" panose="020B0A04020102020204" pitchFamily="34" charset="0"/>
            </a:endParaRPr>
          </a:p>
          <a:p>
            <a:pPr marL="0" indent="0">
              <a:buNone/>
            </a:pPr>
            <a:r>
              <a:rPr lang="sv-SE" sz="2000" i="1" dirty="0" smtClean="0">
                <a:solidFill>
                  <a:srgbClr val="8C001C"/>
                </a:solidFill>
                <a:latin typeface="Arial Narrow" panose="020B0606020202030204" pitchFamily="34" charset="0"/>
              </a:rPr>
              <a:t>Betydelse</a:t>
            </a:r>
          </a:p>
          <a:p>
            <a:pPr marL="0" indent="0">
              <a:buNone/>
            </a:pPr>
            <a:r>
              <a:rPr lang="sv-SE" sz="2300" dirty="0" smtClean="0">
                <a:solidFill>
                  <a:srgbClr val="8C001C"/>
                </a:solidFill>
                <a:latin typeface="Arial Black" panose="020B0A04020102020204" pitchFamily="34" charset="0"/>
              </a:rPr>
              <a:t>De </a:t>
            </a:r>
            <a:r>
              <a:rPr lang="sv-SE" sz="2300" dirty="0">
                <a:solidFill>
                  <a:srgbClr val="8C001C"/>
                </a:solidFill>
                <a:latin typeface="Arial Black" panose="020B0A04020102020204" pitchFamily="34" charset="0"/>
              </a:rPr>
              <a:t>påverkar personens sätt att se på sig själv, hur och på vad man tänker, vilka värderingar och attityder man har, ens sätt att kommunicera med omgivningen och på ett mer generellt plan hur man ser på andra människor, företeelser och händelser i ens omgivning. </a:t>
            </a:r>
            <a:endParaRPr lang="sv-SE" sz="2300" i="1" dirty="0" smtClean="0">
              <a:solidFill>
                <a:srgbClr val="8C001C"/>
              </a:solidFill>
              <a:latin typeface="Arial Black" pitchFamily="34" charset="0"/>
            </a:endParaRPr>
          </a:p>
        </p:txBody>
      </p:sp>
      <p:sp>
        <p:nvSpPr>
          <p:cNvPr id="4" name="Rectangle 2"/>
          <p:cNvSpPr txBox="1">
            <a:spLocks noChangeArrowheads="1"/>
          </p:cNvSpPr>
          <p:nvPr/>
        </p:nvSpPr>
        <p:spPr bwMode="auto">
          <a:xfrm>
            <a:off x="403920" y="188640"/>
            <a:ext cx="8462962" cy="758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3600" baseline="0" dirty="0" smtClean="0">
                <a:solidFill>
                  <a:srgbClr val="8C001C"/>
                </a:solidFill>
                <a:latin typeface="Arial Black" pitchFamily="34" charset="0"/>
              </a:rPr>
              <a:t>Hur ska man se på risk- och skyddsfaktorer…</a:t>
            </a:r>
          </a:p>
        </p:txBody>
      </p:sp>
    </p:spTree>
    <p:extLst>
      <p:ext uri="{BB962C8B-B14F-4D97-AF65-F5344CB8AC3E}">
        <p14:creationId xmlns:p14="http://schemas.microsoft.com/office/powerpoint/2010/main" val="3471837745"/>
      </p:ext>
    </p:extLst>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2"/>
          <p:cNvGraphicFramePr>
            <a:graphicFrameLocks noChangeAspect="1"/>
          </p:cNvGraphicFramePr>
          <p:nvPr/>
        </p:nvGraphicFramePr>
        <p:xfrm>
          <a:off x="785813" y="1928813"/>
          <a:ext cx="7489825" cy="4132262"/>
        </p:xfrm>
        <a:graphic>
          <a:graphicData uri="http://schemas.openxmlformats.org/presentationml/2006/ole">
            <mc:AlternateContent xmlns:mc="http://schemas.openxmlformats.org/markup-compatibility/2006">
              <mc:Choice xmlns:v="urn:schemas-microsoft-com:vml" Requires="v">
                <p:oleObj spid="_x0000_s90130" name="Diagram" r:id="rId3" imgW="4867359" imgH="2724285" progId="Excel.Sheet.8">
                  <p:embed/>
                </p:oleObj>
              </mc:Choice>
              <mc:Fallback>
                <p:oleObj name="Diagram" r:id="rId3" imgW="4867359" imgH="27242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3" y="1928813"/>
                        <a:ext cx="7489825" cy="413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4275" name="Rectangle 4"/>
          <p:cNvSpPr>
            <a:spLocks noChangeArrowheads="1"/>
          </p:cNvSpPr>
          <p:nvPr/>
        </p:nvSpPr>
        <p:spPr bwMode="auto">
          <a:xfrm>
            <a:off x="1000125" y="1000125"/>
            <a:ext cx="77724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anose="020B0604020202020204" pitchFamily="34" charset="0"/>
                <a:cs typeface="Arial" panose="020B0604020202020204" pitchFamily="34" charset="0"/>
              </a:defRPr>
            </a:lvl1pPr>
            <a:lvl2pPr marL="742950" indent="-285750" eaLnBrk="0" hangingPunct="0">
              <a:defRPr sz="3400" baseline="30000">
                <a:solidFill>
                  <a:srgbClr val="000000"/>
                </a:solidFill>
                <a:latin typeface="Arial" panose="020B0604020202020204" pitchFamily="34" charset="0"/>
                <a:cs typeface="Arial" panose="020B0604020202020204" pitchFamily="34" charset="0"/>
              </a:defRPr>
            </a:lvl2pPr>
            <a:lvl3pPr marL="1143000" indent="-228600" eaLnBrk="0" hangingPunct="0">
              <a:defRPr sz="3400" baseline="30000">
                <a:solidFill>
                  <a:srgbClr val="000000"/>
                </a:solidFill>
                <a:latin typeface="Arial" panose="020B0604020202020204" pitchFamily="34" charset="0"/>
                <a:cs typeface="Arial" panose="020B0604020202020204" pitchFamily="34" charset="0"/>
              </a:defRPr>
            </a:lvl3pPr>
            <a:lvl4pPr marL="1600200" indent="-228600" eaLnBrk="0" hangingPunct="0">
              <a:defRPr sz="3400" baseline="30000">
                <a:solidFill>
                  <a:srgbClr val="000000"/>
                </a:solidFill>
                <a:latin typeface="Arial" panose="020B0604020202020204" pitchFamily="34" charset="0"/>
                <a:cs typeface="Arial" panose="020B0604020202020204" pitchFamily="34" charset="0"/>
              </a:defRPr>
            </a:lvl4pPr>
            <a:lvl5pPr marL="2057400" indent="-228600" eaLnBrk="0" hangingPunct="0">
              <a:defRPr sz="3400" baseline="30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400" baseline="30000">
                <a:solidFill>
                  <a:srgbClr val="000000"/>
                </a:solidFill>
                <a:latin typeface="Arial" panose="020B0604020202020204" pitchFamily="34" charset="0"/>
                <a:cs typeface="Arial" panose="020B0604020202020204" pitchFamily="34" charset="0"/>
              </a:defRPr>
            </a:lvl9pPr>
          </a:lstStyle>
          <a:p>
            <a:pPr algn="ctr" eaLnBrk="1" hangingPunct="1"/>
            <a:r>
              <a:rPr lang="sv-SE" altLang="sv-SE" sz="2800" baseline="0">
                <a:solidFill>
                  <a:srgbClr val="8C001C"/>
                </a:solidFill>
                <a:latin typeface="Arial Black" panose="020B0A04020102020204" pitchFamily="34" charset="0"/>
              </a:rPr>
              <a:t>Någon gång vårdats inneliggande med schizofrenidiagnos som huvuddiagnos</a:t>
            </a:r>
          </a:p>
        </p:txBody>
      </p:sp>
    </p:spTree>
    <p:extLst>
      <p:ext uri="{BB962C8B-B14F-4D97-AF65-F5344CB8AC3E}">
        <p14:creationId xmlns:p14="http://schemas.microsoft.com/office/powerpoint/2010/main" val="5798928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ChangeArrowheads="1"/>
          </p:cNvSpPr>
          <p:nvPr/>
        </p:nvSpPr>
        <p:spPr bwMode="auto">
          <a:xfrm>
            <a:off x="838200" y="37465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eaLnBrk="0" hangingPunct="0">
              <a:defRPr/>
            </a:pPr>
            <a:endParaRPr lang="en-CA" sz="4400">
              <a:solidFill>
                <a:srgbClr val="F09D08"/>
              </a:solidFill>
              <a:latin typeface="Bauhaus 93" pitchFamily="82" charset="0"/>
              <a:cs typeface="+mn-cs"/>
            </a:endParaRPr>
          </a:p>
        </p:txBody>
      </p:sp>
      <p:sp>
        <p:nvSpPr>
          <p:cNvPr id="38915" name="Rectangle 8"/>
          <p:cNvSpPr>
            <a:spLocks noChangeArrowheads="1"/>
          </p:cNvSpPr>
          <p:nvPr/>
        </p:nvSpPr>
        <p:spPr bwMode="auto">
          <a:xfrm>
            <a:off x="684213" y="2205038"/>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4400" baseline="0" dirty="0" smtClean="0">
                <a:solidFill>
                  <a:srgbClr val="8C001C"/>
                </a:solidFill>
                <a:latin typeface="Arial Black" pitchFamily="34" charset="0"/>
              </a:rPr>
              <a:t>Vi är något på spåren</a:t>
            </a:r>
            <a:endParaRPr lang="sv-SE" altLang="sv-SE" sz="4400" baseline="0" dirty="0">
              <a:solidFill>
                <a:srgbClr val="8C001C"/>
              </a:solidFill>
              <a:latin typeface="Arial Black" pitchFamily="34" charset="0"/>
            </a:endParaRPr>
          </a:p>
        </p:txBody>
      </p:sp>
    </p:spTree>
    <p:extLst>
      <p:ext uri="{BB962C8B-B14F-4D97-AF65-F5344CB8AC3E}">
        <p14:creationId xmlns:p14="http://schemas.microsoft.com/office/powerpoint/2010/main" val="23115925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p:cNvSpPr>
            <a:spLocks noChangeArrowheads="1"/>
          </p:cNvSpPr>
          <p:nvPr/>
        </p:nvSpPr>
        <p:spPr bwMode="auto">
          <a:xfrm>
            <a:off x="838200" y="37465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eaLnBrk="0" hangingPunct="0">
              <a:defRPr/>
            </a:pPr>
            <a:endParaRPr lang="en-CA" sz="1800">
              <a:solidFill>
                <a:srgbClr val="F09D08"/>
              </a:solidFill>
              <a:latin typeface="Arial" charset="0"/>
              <a:cs typeface="+mn-cs"/>
            </a:endParaRPr>
          </a:p>
        </p:txBody>
      </p:sp>
      <p:sp>
        <p:nvSpPr>
          <p:cNvPr id="139272" name="Rectangle 8"/>
          <p:cNvSpPr>
            <a:spLocks noChangeArrowheads="1"/>
          </p:cNvSpPr>
          <p:nvPr/>
        </p:nvSpPr>
        <p:spPr bwMode="auto">
          <a:xfrm>
            <a:off x="611188" y="128528"/>
            <a:ext cx="7999412" cy="6858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4000" baseline="0" dirty="0" err="1">
                <a:solidFill>
                  <a:srgbClr val="8C001C"/>
                </a:solidFill>
                <a:latin typeface="Arial Black" pitchFamily="34" charset="0"/>
                <a:cs typeface="+mn-cs"/>
              </a:rPr>
              <a:t>missbrukande</a:t>
            </a:r>
            <a:r>
              <a:rPr lang="en-CA" sz="4000" baseline="0" dirty="0">
                <a:solidFill>
                  <a:srgbClr val="8C001C"/>
                </a:solidFill>
                <a:latin typeface="Arial Black" pitchFamily="34" charset="0"/>
                <a:cs typeface="+mn-cs"/>
              </a:rPr>
              <a:t> </a:t>
            </a:r>
            <a:r>
              <a:rPr lang="en-CA" sz="4000" baseline="0" dirty="0" err="1">
                <a:solidFill>
                  <a:srgbClr val="8C001C"/>
                </a:solidFill>
                <a:latin typeface="Arial Black" pitchFamily="34" charset="0"/>
                <a:cs typeface="+mn-cs"/>
              </a:rPr>
              <a:t>ungdomar</a:t>
            </a:r>
            <a:endParaRPr lang="en-CA" sz="4000" baseline="0" dirty="0">
              <a:solidFill>
                <a:srgbClr val="8C001C"/>
              </a:solidFill>
              <a:latin typeface="Arial Black" pitchFamily="34" charset="0"/>
              <a:cs typeface="+mn-cs"/>
            </a:endParaRPr>
          </a:p>
        </p:txBody>
      </p:sp>
      <p:sp>
        <p:nvSpPr>
          <p:cNvPr id="29700" name="Rectangle 10"/>
          <p:cNvSpPr>
            <a:spLocks noChangeArrowheads="1"/>
          </p:cNvSpPr>
          <p:nvPr/>
        </p:nvSpPr>
        <p:spPr bwMode="auto">
          <a:xfrm>
            <a:off x="1508919" y="882038"/>
            <a:ext cx="60658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spcBef>
                <a:spcPct val="50000"/>
              </a:spcBef>
            </a:pPr>
            <a:r>
              <a:rPr lang="en-CA" altLang="sv-SE" sz="2400" baseline="0" dirty="0" err="1">
                <a:solidFill>
                  <a:srgbClr val="8C001C"/>
                </a:solidFill>
                <a:latin typeface="Arial Black" pitchFamily="34" charset="0"/>
              </a:rPr>
              <a:t>Samsjuklighet</a:t>
            </a:r>
            <a:r>
              <a:rPr lang="en-CA" altLang="sv-SE" sz="2400" baseline="0" dirty="0">
                <a:solidFill>
                  <a:srgbClr val="8C001C"/>
                </a:solidFill>
                <a:latin typeface="Arial Black" pitchFamily="34" charset="0"/>
              </a:rPr>
              <a:t> med </a:t>
            </a:r>
            <a:r>
              <a:rPr lang="en-CA" altLang="sv-SE" sz="2400" baseline="0" dirty="0" err="1">
                <a:solidFill>
                  <a:srgbClr val="8C001C"/>
                </a:solidFill>
                <a:latin typeface="Arial Black" pitchFamily="34" charset="0"/>
              </a:rPr>
              <a:t>missbruk</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och</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andra</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psykiatriska</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sjukdomar</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och</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tillstånd</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i</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vuxen</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ålder</a:t>
            </a:r>
            <a:endParaRPr lang="en-CA" altLang="sv-SE" sz="2400" baseline="0" dirty="0">
              <a:solidFill>
                <a:srgbClr val="8C001C"/>
              </a:solidFill>
              <a:latin typeface="Arial Black" pitchFamily="34" charset="0"/>
            </a:endParaRPr>
          </a:p>
        </p:txBody>
      </p:sp>
      <p:sp>
        <p:nvSpPr>
          <p:cNvPr id="29701" name="Oval 11"/>
          <p:cNvSpPr>
            <a:spLocks noChangeArrowheads="1"/>
          </p:cNvSpPr>
          <p:nvPr/>
        </p:nvSpPr>
        <p:spPr bwMode="auto">
          <a:xfrm>
            <a:off x="611188" y="2060848"/>
            <a:ext cx="7345188" cy="4320480"/>
          </a:xfrm>
          <a:prstGeom prst="ellipse">
            <a:avLst/>
          </a:prstGeom>
          <a:solidFill>
            <a:srgbClr val="FFFFFF">
              <a:alpha val="50195"/>
            </a:srgb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2" name="Text Box 12"/>
          <p:cNvSpPr txBox="1">
            <a:spLocks noChangeArrowheads="1"/>
          </p:cNvSpPr>
          <p:nvPr/>
        </p:nvSpPr>
        <p:spPr bwMode="auto">
          <a:xfrm>
            <a:off x="3200400" y="3803650"/>
            <a:ext cx="2590800" cy="9906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en-US" altLang="sv-SE" sz="1800" b="1" baseline="0">
                <a:solidFill>
                  <a:srgbClr val="8C001C"/>
                </a:solidFill>
                <a:latin typeface="Arial Black" pitchFamily="34" charset="0"/>
              </a:rPr>
              <a:t>De med tidig debut och omfattande substansanvänd-ande i tonåren</a:t>
            </a:r>
          </a:p>
        </p:txBody>
      </p:sp>
      <p:sp>
        <p:nvSpPr>
          <p:cNvPr id="29703" name="Oval 13"/>
          <p:cNvSpPr>
            <a:spLocks noChangeArrowheads="1"/>
          </p:cNvSpPr>
          <p:nvPr/>
        </p:nvSpPr>
        <p:spPr bwMode="auto">
          <a:xfrm>
            <a:off x="2733349" y="3569100"/>
            <a:ext cx="3663397" cy="2234410"/>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4" name="Text Box 14"/>
          <p:cNvSpPr txBox="1">
            <a:spLocks noChangeArrowheads="1"/>
          </p:cNvSpPr>
          <p:nvPr/>
        </p:nvSpPr>
        <p:spPr bwMode="auto">
          <a:xfrm>
            <a:off x="3841749" y="4568823"/>
            <a:ext cx="1336675" cy="4683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dirty="0">
                <a:solidFill>
                  <a:schemeClr val="tx1"/>
                </a:solidFill>
                <a:latin typeface="Arial Black" pitchFamily="34" charset="0"/>
              </a:rPr>
              <a:t>Begåvnings</a:t>
            </a:r>
          </a:p>
          <a:p>
            <a:r>
              <a:rPr lang="sv-SE" altLang="sv-SE" sz="1200" b="1" baseline="0" dirty="0">
                <a:solidFill>
                  <a:schemeClr val="tx1"/>
                </a:solidFill>
                <a:latin typeface="Arial Black" pitchFamily="34" charset="0"/>
              </a:rPr>
              <a:t>handikapp</a:t>
            </a:r>
          </a:p>
        </p:txBody>
      </p:sp>
      <p:sp>
        <p:nvSpPr>
          <p:cNvPr id="29705" name="Oval 15"/>
          <p:cNvSpPr>
            <a:spLocks noChangeArrowheads="1"/>
          </p:cNvSpPr>
          <p:nvPr/>
        </p:nvSpPr>
        <p:spPr bwMode="auto">
          <a:xfrm>
            <a:off x="1219199" y="2780816"/>
            <a:ext cx="2556669" cy="1694348"/>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6" name="Oval 16"/>
          <p:cNvSpPr>
            <a:spLocks noChangeArrowheads="1"/>
          </p:cNvSpPr>
          <p:nvPr/>
        </p:nvSpPr>
        <p:spPr bwMode="auto">
          <a:xfrm>
            <a:off x="1600200" y="3941764"/>
            <a:ext cx="2332038" cy="1676400"/>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7" name="Oval 17"/>
          <p:cNvSpPr>
            <a:spLocks noChangeArrowheads="1"/>
          </p:cNvSpPr>
          <p:nvPr/>
        </p:nvSpPr>
        <p:spPr bwMode="auto">
          <a:xfrm>
            <a:off x="2446890" y="4779964"/>
            <a:ext cx="2917198" cy="1371600"/>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8" name="Oval 18"/>
          <p:cNvSpPr>
            <a:spLocks noChangeArrowheads="1"/>
          </p:cNvSpPr>
          <p:nvPr/>
        </p:nvSpPr>
        <p:spPr bwMode="auto">
          <a:xfrm>
            <a:off x="5029200" y="3941764"/>
            <a:ext cx="1646238" cy="1981200"/>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9" name="Oval 19"/>
          <p:cNvSpPr>
            <a:spLocks noChangeArrowheads="1"/>
          </p:cNvSpPr>
          <p:nvPr/>
        </p:nvSpPr>
        <p:spPr bwMode="auto">
          <a:xfrm>
            <a:off x="3028949" y="3551238"/>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10" name="Oval 20"/>
          <p:cNvSpPr>
            <a:spLocks noChangeArrowheads="1"/>
          </p:cNvSpPr>
          <p:nvPr/>
        </p:nvSpPr>
        <p:spPr bwMode="auto">
          <a:xfrm>
            <a:off x="4994275" y="3117850"/>
            <a:ext cx="2519363" cy="16621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11" name="Oval 21"/>
          <p:cNvSpPr>
            <a:spLocks noChangeArrowheads="1"/>
          </p:cNvSpPr>
          <p:nvPr/>
        </p:nvSpPr>
        <p:spPr bwMode="auto">
          <a:xfrm>
            <a:off x="2338664" y="3588236"/>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12" name="Text Box 22"/>
          <p:cNvSpPr txBox="1">
            <a:spLocks noChangeArrowheads="1"/>
          </p:cNvSpPr>
          <p:nvPr/>
        </p:nvSpPr>
        <p:spPr bwMode="auto">
          <a:xfrm>
            <a:off x="3352800" y="5480050"/>
            <a:ext cx="1189038" cy="4699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200" b="1" baseline="0">
                <a:solidFill>
                  <a:schemeClr val="tx1"/>
                </a:solidFill>
                <a:latin typeface="Arial Black" pitchFamily="34" charset="0"/>
              </a:rPr>
              <a:t> Depression</a:t>
            </a:r>
          </a:p>
          <a:p>
            <a:pPr algn="ctr"/>
            <a:r>
              <a:rPr lang="sv-SE" altLang="sv-SE" sz="1200" b="1" baseline="0">
                <a:solidFill>
                  <a:schemeClr val="tx1"/>
                </a:solidFill>
                <a:latin typeface="Arial Black" pitchFamily="34" charset="0"/>
              </a:rPr>
              <a:t>Ångeststör-ningar</a:t>
            </a:r>
          </a:p>
        </p:txBody>
      </p:sp>
      <p:sp>
        <p:nvSpPr>
          <p:cNvPr id="29713" name="Text Box 23"/>
          <p:cNvSpPr txBox="1">
            <a:spLocks noChangeArrowheads="1"/>
          </p:cNvSpPr>
          <p:nvPr/>
        </p:nvSpPr>
        <p:spPr bwMode="auto">
          <a:xfrm>
            <a:off x="1828800" y="5099050"/>
            <a:ext cx="1189038" cy="3667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dirty="0">
                <a:solidFill>
                  <a:schemeClr val="tx1"/>
                </a:solidFill>
                <a:latin typeface="Arial Black" pitchFamily="34" charset="0"/>
              </a:rPr>
              <a:t>ADHD</a:t>
            </a:r>
          </a:p>
        </p:txBody>
      </p:sp>
      <p:sp>
        <p:nvSpPr>
          <p:cNvPr id="29714" name="Text Box 24"/>
          <p:cNvSpPr txBox="1">
            <a:spLocks noChangeArrowheads="1"/>
          </p:cNvSpPr>
          <p:nvPr/>
        </p:nvSpPr>
        <p:spPr bwMode="auto">
          <a:xfrm>
            <a:off x="2706997" y="3857624"/>
            <a:ext cx="1189038" cy="3667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dirty="0">
                <a:solidFill>
                  <a:schemeClr val="tx1"/>
                </a:solidFill>
                <a:latin typeface="Arial Black" pitchFamily="34" charset="0"/>
              </a:rPr>
              <a:t>Psykopati</a:t>
            </a:r>
          </a:p>
        </p:txBody>
      </p:sp>
      <p:sp>
        <p:nvSpPr>
          <p:cNvPr id="29715" name="Text Box 25"/>
          <p:cNvSpPr txBox="1">
            <a:spLocks noChangeArrowheads="1"/>
          </p:cNvSpPr>
          <p:nvPr/>
        </p:nvSpPr>
        <p:spPr bwMode="auto">
          <a:xfrm>
            <a:off x="5501481" y="3674269"/>
            <a:ext cx="1189038" cy="4429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200" b="1" baseline="0" dirty="0">
                <a:solidFill>
                  <a:schemeClr val="tx1"/>
                </a:solidFill>
                <a:latin typeface="Arial Black" pitchFamily="34" charset="0"/>
              </a:rPr>
              <a:t>Bipolär störning</a:t>
            </a:r>
          </a:p>
        </p:txBody>
      </p:sp>
      <p:sp>
        <p:nvSpPr>
          <p:cNvPr id="29716" name="Text Box 26"/>
          <p:cNvSpPr txBox="1">
            <a:spLocks noChangeArrowheads="1"/>
          </p:cNvSpPr>
          <p:nvPr/>
        </p:nvSpPr>
        <p:spPr bwMode="auto">
          <a:xfrm>
            <a:off x="1447800" y="3789363"/>
            <a:ext cx="1189038" cy="503237"/>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200" b="1" baseline="0" dirty="0">
                <a:solidFill>
                  <a:schemeClr val="tx1"/>
                </a:solidFill>
                <a:latin typeface="Arial Black" pitchFamily="34" charset="0"/>
              </a:rPr>
              <a:t>Anti-socialitet</a:t>
            </a:r>
          </a:p>
        </p:txBody>
      </p:sp>
      <p:sp>
        <p:nvSpPr>
          <p:cNvPr id="29717" name="Text Box 27"/>
          <p:cNvSpPr txBox="1">
            <a:spLocks noChangeArrowheads="1"/>
          </p:cNvSpPr>
          <p:nvPr/>
        </p:nvSpPr>
        <p:spPr bwMode="auto">
          <a:xfrm>
            <a:off x="4094956" y="3339306"/>
            <a:ext cx="1189038" cy="4318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a:solidFill>
                  <a:schemeClr val="tx1"/>
                </a:solidFill>
                <a:latin typeface="Arial Black" pitchFamily="34" charset="0"/>
              </a:rPr>
              <a:t>Organisk hjärnskada</a:t>
            </a:r>
          </a:p>
        </p:txBody>
      </p:sp>
      <p:sp>
        <p:nvSpPr>
          <p:cNvPr id="29718" name="Text Box 28"/>
          <p:cNvSpPr txBox="1">
            <a:spLocks noChangeArrowheads="1"/>
          </p:cNvSpPr>
          <p:nvPr/>
        </p:nvSpPr>
        <p:spPr bwMode="auto">
          <a:xfrm>
            <a:off x="5122587" y="4861960"/>
            <a:ext cx="1189038" cy="3667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dirty="0">
                <a:solidFill>
                  <a:schemeClr val="tx1"/>
                </a:solidFill>
                <a:latin typeface="Arial Black" pitchFamily="34" charset="0"/>
              </a:rPr>
              <a:t>Schizofreni</a:t>
            </a:r>
          </a:p>
        </p:txBody>
      </p:sp>
    </p:spTree>
    <p:extLst>
      <p:ext uri="{BB962C8B-B14F-4D97-AF65-F5344CB8AC3E}">
        <p14:creationId xmlns:p14="http://schemas.microsoft.com/office/powerpoint/2010/main" val="15080840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ChangeArrowheads="1"/>
          </p:cNvSpPr>
          <p:nvPr/>
        </p:nvSpPr>
        <p:spPr bwMode="auto">
          <a:xfrm>
            <a:off x="533400" y="25908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nSpc>
                <a:spcPct val="90000"/>
              </a:lnSpc>
              <a:spcBef>
                <a:spcPct val="20000"/>
              </a:spcBef>
            </a:pPr>
            <a:r>
              <a:rPr lang="en-GB" altLang="sv-SE" sz="2800">
                <a:solidFill>
                  <a:srgbClr val="F09D08"/>
                </a:solidFill>
                <a:latin typeface="Myriad Web"/>
              </a:rPr>
              <a:t>	</a:t>
            </a:r>
            <a:r>
              <a:rPr lang="en-GB" altLang="sv-SE" sz="2800" baseline="0">
                <a:solidFill>
                  <a:srgbClr val="8C001C"/>
                </a:solidFill>
                <a:latin typeface="Arial Black" pitchFamily="34" charset="0"/>
              </a:rPr>
              <a:t>60% av alla ungdomar som har substansproblem, missbruk eller beroende möter samtidigt kriterierna för minst en psykiatrisk störning </a:t>
            </a:r>
          </a:p>
          <a:p>
            <a:pPr>
              <a:lnSpc>
                <a:spcPct val="90000"/>
              </a:lnSpc>
              <a:spcBef>
                <a:spcPct val="20000"/>
              </a:spcBef>
            </a:pPr>
            <a:endParaRPr lang="en-GB" altLang="sv-SE" sz="3200" baseline="0">
              <a:solidFill>
                <a:srgbClr val="8C001C"/>
              </a:solidFill>
              <a:latin typeface="Arial Black" pitchFamily="34" charset="0"/>
            </a:endParaRPr>
          </a:p>
          <a:p>
            <a:pPr>
              <a:lnSpc>
                <a:spcPct val="90000"/>
              </a:lnSpc>
              <a:spcBef>
                <a:spcPct val="20000"/>
              </a:spcBef>
            </a:pPr>
            <a:endParaRPr lang="en-GB" altLang="sv-SE" sz="1400" baseline="0">
              <a:solidFill>
                <a:srgbClr val="8C001C"/>
              </a:solidFill>
              <a:latin typeface="Arial Black" pitchFamily="34" charset="0"/>
            </a:endParaRPr>
          </a:p>
          <a:p>
            <a:pPr>
              <a:lnSpc>
                <a:spcPct val="90000"/>
              </a:lnSpc>
              <a:spcBef>
                <a:spcPct val="20000"/>
              </a:spcBef>
            </a:pPr>
            <a:endParaRPr lang="en-GB" altLang="sv-SE" sz="1400" baseline="0">
              <a:solidFill>
                <a:srgbClr val="8C001C"/>
              </a:solidFill>
              <a:latin typeface="Arial Black" pitchFamily="34" charset="0"/>
            </a:endParaRPr>
          </a:p>
          <a:p>
            <a:pPr>
              <a:lnSpc>
                <a:spcPct val="90000"/>
              </a:lnSpc>
              <a:spcBef>
                <a:spcPct val="20000"/>
              </a:spcBef>
            </a:pPr>
            <a:endParaRPr lang="en-GB" altLang="sv-SE" sz="1400" baseline="0">
              <a:solidFill>
                <a:srgbClr val="8C001C"/>
              </a:solidFill>
              <a:latin typeface="Arial Black" pitchFamily="34" charset="0"/>
            </a:endParaRPr>
          </a:p>
          <a:p>
            <a:pPr>
              <a:lnSpc>
                <a:spcPct val="90000"/>
              </a:lnSpc>
              <a:spcBef>
                <a:spcPct val="20000"/>
              </a:spcBef>
            </a:pPr>
            <a:r>
              <a:rPr lang="en-GB" altLang="sv-SE" sz="1400" baseline="0">
                <a:solidFill>
                  <a:srgbClr val="8C001C"/>
                </a:solidFill>
                <a:latin typeface="Arial Black" pitchFamily="34" charset="0"/>
              </a:rPr>
              <a:t>Armstrong &amp; Costello, 2002</a:t>
            </a:r>
          </a:p>
        </p:txBody>
      </p:sp>
      <p:sp>
        <p:nvSpPr>
          <p:cNvPr id="121861" name="Rectangle 5"/>
          <p:cNvSpPr>
            <a:spLocks noChangeArrowheads="1"/>
          </p:cNvSpPr>
          <p:nvPr/>
        </p:nvSpPr>
        <p:spPr bwMode="auto">
          <a:xfrm>
            <a:off x="684213" y="404813"/>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3200" baseline="0" dirty="0" err="1">
                <a:solidFill>
                  <a:srgbClr val="8C001C"/>
                </a:solidFill>
                <a:latin typeface="Arial Black" pitchFamily="34" charset="0"/>
                <a:cs typeface="+mn-cs"/>
              </a:rPr>
              <a:t>Graden</a:t>
            </a:r>
            <a:r>
              <a:rPr lang="en-CA" sz="3200" baseline="0" dirty="0">
                <a:solidFill>
                  <a:srgbClr val="8C001C"/>
                </a:solidFill>
                <a:latin typeface="Arial Black" pitchFamily="34" charset="0"/>
                <a:cs typeface="+mn-cs"/>
              </a:rPr>
              <a:t> </a:t>
            </a:r>
            <a:r>
              <a:rPr lang="en-CA" sz="3200" baseline="0" dirty="0" err="1">
                <a:solidFill>
                  <a:srgbClr val="8C001C"/>
                </a:solidFill>
                <a:latin typeface="Arial Black" pitchFamily="34" charset="0"/>
                <a:cs typeface="+mn-cs"/>
              </a:rPr>
              <a:t>av</a:t>
            </a:r>
            <a:r>
              <a:rPr lang="en-CA" sz="3200" baseline="0" dirty="0">
                <a:solidFill>
                  <a:srgbClr val="8C001C"/>
                </a:solidFill>
                <a:latin typeface="Arial Black" pitchFamily="34" charset="0"/>
                <a:cs typeface="+mn-cs"/>
              </a:rPr>
              <a:t> </a:t>
            </a:r>
            <a:r>
              <a:rPr lang="en-CA" sz="3200" baseline="0" dirty="0" err="1">
                <a:solidFill>
                  <a:srgbClr val="8C001C"/>
                </a:solidFill>
                <a:latin typeface="Arial Black" pitchFamily="34" charset="0"/>
                <a:cs typeface="+mn-cs"/>
              </a:rPr>
              <a:t>samsjuklighet</a:t>
            </a:r>
            <a:r>
              <a:rPr lang="en-CA" sz="3200" baseline="0" dirty="0">
                <a:solidFill>
                  <a:srgbClr val="8C001C"/>
                </a:solidFill>
                <a:latin typeface="Arial Black" pitchFamily="34" charset="0"/>
                <a:cs typeface="+mn-cs"/>
              </a:rPr>
              <a:t> bland </a:t>
            </a:r>
            <a:r>
              <a:rPr lang="en-CA" sz="3200" baseline="0" dirty="0" err="1">
                <a:solidFill>
                  <a:srgbClr val="8C001C"/>
                </a:solidFill>
                <a:latin typeface="Arial Black" pitchFamily="34" charset="0"/>
                <a:cs typeface="+mn-cs"/>
              </a:rPr>
              <a:t>ungdomar</a:t>
            </a:r>
            <a:r>
              <a:rPr lang="en-CA" sz="3200" baseline="0" dirty="0">
                <a:solidFill>
                  <a:srgbClr val="8C001C"/>
                </a:solidFill>
                <a:latin typeface="Arial Black" pitchFamily="34" charset="0"/>
                <a:cs typeface="+mn-cs"/>
              </a:rPr>
              <a:t> </a:t>
            </a:r>
            <a:r>
              <a:rPr lang="en-CA" sz="3200" baseline="0" dirty="0" err="1">
                <a:solidFill>
                  <a:srgbClr val="8C001C"/>
                </a:solidFill>
                <a:latin typeface="Arial Black" pitchFamily="34" charset="0"/>
                <a:cs typeface="+mn-cs"/>
              </a:rPr>
              <a:t>i</a:t>
            </a:r>
            <a:r>
              <a:rPr lang="en-CA" sz="3200" baseline="0" dirty="0">
                <a:solidFill>
                  <a:srgbClr val="8C001C"/>
                </a:solidFill>
                <a:latin typeface="Arial Black" pitchFamily="34" charset="0"/>
                <a:cs typeface="+mn-cs"/>
              </a:rPr>
              <a:t> </a:t>
            </a:r>
            <a:r>
              <a:rPr lang="en-CA" sz="3200" baseline="0" dirty="0" err="1">
                <a:solidFill>
                  <a:srgbClr val="8C001C"/>
                </a:solidFill>
                <a:latin typeface="Arial Black" pitchFamily="34" charset="0"/>
                <a:cs typeface="+mn-cs"/>
              </a:rPr>
              <a:t>normalpopulation</a:t>
            </a:r>
            <a:endParaRPr lang="en-CA" sz="3200" baseline="0" dirty="0">
              <a:solidFill>
                <a:srgbClr val="8C001C"/>
              </a:solidFill>
              <a:latin typeface="Arial Black" pitchFamily="34" charset="0"/>
              <a:cs typeface="+mn-cs"/>
            </a:endParaRPr>
          </a:p>
        </p:txBody>
      </p:sp>
    </p:spTree>
    <p:extLst>
      <p:ext uri="{BB962C8B-B14F-4D97-AF65-F5344CB8AC3E}">
        <p14:creationId xmlns:p14="http://schemas.microsoft.com/office/powerpoint/2010/main" val="2915951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60"/>
                                        </p:tgtEl>
                                        <p:attrNameLst>
                                          <p:attrName>style.visibility</p:attrName>
                                        </p:attrNameLst>
                                      </p:cBhvr>
                                      <p:to>
                                        <p:strVal val="visible"/>
                                      </p:to>
                                    </p:set>
                                    <p:anim calcmode="lin" valueType="num">
                                      <p:cBhvr additive="base">
                                        <p:cTn id="7" dur="500" fill="hold"/>
                                        <p:tgtEl>
                                          <p:spTgt spid="121860"/>
                                        </p:tgtEl>
                                        <p:attrNameLst>
                                          <p:attrName>ppt_x</p:attrName>
                                        </p:attrNameLst>
                                      </p:cBhvr>
                                      <p:tavLst>
                                        <p:tav tm="0">
                                          <p:val>
                                            <p:strVal val="0-#ppt_w/2"/>
                                          </p:val>
                                        </p:tav>
                                        <p:tav tm="100000">
                                          <p:val>
                                            <p:strVal val="#ppt_x"/>
                                          </p:val>
                                        </p:tav>
                                      </p:tavLst>
                                    </p:anim>
                                    <p:anim calcmode="lin" valueType="num">
                                      <p:cBhvr additive="base">
                                        <p:cTn id="8" dur="500" fill="hold"/>
                                        <p:tgtEl>
                                          <p:spTgt spid="1218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ChangeArrowheads="1"/>
          </p:cNvSpPr>
          <p:nvPr/>
        </p:nvSpPr>
        <p:spPr bwMode="auto">
          <a:xfrm>
            <a:off x="395288" y="1196975"/>
            <a:ext cx="8534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defRPr sz="3400" baseline="30000">
                <a:solidFill>
                  <a:srgbClr val="000000"/>
                </a:solidFill>
                <a:latin typeface="Arial" pitchFamily="34" charset="0"/>
                <a:cs typeface="Arial" pitchFamily="34" charset="0"/>
              </a:defRPr>
            </a:lvl1pPr>
            <a:lvl2pPr marL="95250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spcBef>
                <a:spcPct val="20000"/>
              </a:spcBef>
            </a:pPr>
            <a:r>
              <a:rPr lang="en-GB" altLang="sv-SE" sz="2800" baseline="0">
                <a:solidFill>
                  <a:srgbClr val="8C001C"/>
                </a:solidFill>
                <a:latin typeface="Arial Black" pitchFamily="34" charset="0"/>
              </a:rPr>
              <a:t>I  en överväldigande majoritet av fallen uppträder symptomen på det psykiatriska tillståndet långt före första användandet av alkohol eller droger </a:t>
            </a:r>
          </a:p>
          <a:p>
            <a:pPr>
              <a:spcBef>
                <a:spcPct val="20000"/>
              </a:spcBef>
            </a:pPr>
            <a:endParaRPr lang="en-GB" altLang="sv-SE" sz="2800" baseline="0">
              <a:solidFill>
                <a:srgbClr val="8C001C"/>
              </a:solidFill>
              <a:latin typeface="Arial Black" pitchFamily="34" charset="0"/>
            </a:endParaRPr>
          </a:p>
          <a:p>
            <a:pPr>
              <a:spcBef>
                <a:spcPct val="20000"/>
              </a:spcBef>
              <a:buSzPct val="75000"/>
            </a:pPr>
            <a:r>
              <a:rPr lang="en-GB" altLang="sv-SE" sz="2800" baseline="0">
                <a:solidFill>
                  <a:srgbClr val="8C001C"/>
                </a:solidFill>
                <a:latin typeface="Arial Black" pitchFamily="34" charset="0"/>
              </a:rPr>
              <a:t>Förekomsten av uppförandestörning ökar risken för att senare utveckla ett missbruk/beroende alldeles särskilt</a:t>
            </a:r>
            <a:endParaRPr lang="en-GB" altLang="sv-SE" sz="1200" baseline="0">
              <a:solidFill>
                <a:srgbClr val="8C001C"/>
              </a:solidFill>
              <a:latin typeface="Arial Black" pitchFamily="34" charset="0"/>
            </a:endParaRPr>
          </a:p>
          <a:p>
            <a:pPr algn="just">
              <a:spcBef>
                <a:spcPct val="20000"/>
              </a:spcBef>
            </a:pPr>
            <a:endParaRPr lang="en-GB" altLang="sv-SE" sz="1200" baseline="0">
              <a:solidFill>
                <a:srgbClr val="8C001C"/>
              </a:solidFill>
              <a:latin typeface="Arial Black" pitchFamily="34" charset="0"/>
            </a:endParaRPr>
          </a:p>
          <a:p>
            <a:pPr algn="just">
              <a:spcBef>
                <a:spcPct val="20000"/>
              </a:spcBef>
            </a:pPr>
            <a:endParaRPr lang="en-GB" altLang="sv-SE" sz="1200" baseline="0">
              <a:solidFill>
                <a:srgbClr val="8C001C"/>
              </a:solidFill>
              <a:latin typeface="Arial Black" pitchFamily="34" charset="0"/>
            </a:endParaRPr>
          </a:p>
          <a:p>
            <a:pPr algn="just">
              <a:spcBef>
                <a:spcPct val="20000"/>
              </a:spcBef>
            </a:pPr>
            <a:r>
              <a:rPr lang="en-GB" altLang="sv-SE" sz="1200" baseline="0">
                <a:solidFill>
                  <a:srgbClr val="8C001C"/>
                </a:solidFill>
                <a:latin typeface="Arial Black" pitchFamily="34" charset="0"/>
              </a:rPr>
              <a:t>Costello, Erkanli, Federman, &amp; Angold, 1999  </a:t>
            </a:r>
          </a:p>
          <a:p>
            <a:pPr algn="just">
              <a:spcBef>
                <a:spcPct val="20000"/>
              </a:spcBef>
            </a:pPr>
            <a:r>
              <a:rPr lang="en-GB" altLang="sv-SE" sz="1200" baseline="0">
                <a:solidFill>
                  <a:srgbClr val="8C001C"/>
                </a:solidFill>
                <a:latin typeface="Arial Black" pitchFamily="34" charset="0"/>
              </a:rPr>
              <a:t>Disney, Elkins, McGue, &amp; Iacono, 1999; Lewinsohn, Hops, Roberts, Seeley, &amp; Andrews, 1993</a:t>
            </a:r>
          </a:p>
          <a:p>
            <a:pPr lvl="1" algn="just">
              <a:spcBef>
                <a:spcPct val="20000"/>
              </a:spcBef>
            </a:pPr>
            <a:endParaRPr lang="en-GB" altLang="sv-SE" sz="1200">
              <a:solidFill>
                <a:srgbClr val="1C1C1C"/>
              </a:solidFill>
              <a:latin typeface="Comic Sans MS" pitchFamily="66" charset="0"/>
            </a:endParaRPr>
          </a:p>
        </p:txBody>
      </p:sp>
      <p:sp>
        <p:nvSpPr>
          <p:cNvPr id="122885" name="Rectangle 5"/>
          <p:cNvSpPr>
            <a:spLocks noChangeArrowheads="1"/>
          </p:cNvSpPr>
          <p:nvPr/>
        </p:nvSpPr>
        <p:spPr bwMode="auto">
          <a:xfrm>
            <a:off x="685800" y="228600"/>
            <a:ext cx="7772400" cy="8382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3600" baseline="0" dirty="0" err="1">
                <a:solidFill>
                  <a:srgbClr val="8C001C"/>
                </a:solidFill>
                <a:latin typeface="Arial Black" pitchFamily="34" charset="0"/>
                <a:cs typeface="+mn-cs"/>
              </a:rPr>
              <a:t>Vad</a:t>
            </a:r>
            <a:r>
              <a:rPr lang="en-CA" sz="3600" baseline="0" dirty="0">
                <a:solidFill>
                  <a:srgbClr val="8C001C"/>
                </a:solidFill>
                <a:latin typeface="Arial Black" pitchFamily="34" charset="0"/>
                <a:cs typeface="+mn-cs"/>
              </a:rPr>
              <a:t> </a:t>
            </a:r>
            <a:r>
              <a:rPr lang="en-CA" sz="3600" baseline="0" dirty="0" err="1">
                <a:solidFill>
                  <a:srgbClr val="8C001C"/>
                </a:solidFill>
                <a:latin typeface="Arial Black" pitchFamily="34" charset="0"/>
                <a:cs typeface="+mn-cs"/>
              </a:rPr>
              <a:t>kommer</a:t>
            </a:r>
            <a:r>
              <a:rPr lang="en-CA" sz="3600" baseline="0" dirty="0">
                <a:solidFill>
                  <a:srgbClr val="8C001C"/>
                </a:solidFill>
                <a:latin typeface="Arial Black" pitchFamily="34" charset="0"/>
                <a:cs typeface="+mn-cs"/>
              </a:rPr>
              <a:t> </a:t>
            </a:r>
            <a:r>
              <a:rPr lang="en-CA" sz="3600" baseline="0" dirty="0" err="1">
                <a:solidFill>
                  <a:srgbClr val="8C001C"/>
                </a:solidFill>
                <a:latin typeface="Arial Black" pitchFamily="34" charset="0"/>
                <a:cs typeface="+mn-cs"/>
              </a:rPr>
              <a:t>först</a:t>
            </a:r>
            <a:r>
              <a:rPr lang="en-CA" sz="3600" baseline="0" dirty="0">
                <a:solidFill>
                  <a:srgbClr val="8C001C"/>
                </a:solidFill>
                <a:latin typeface="Arial Black" pitchFamily="34" charset="0"/>
                <a:cs typeface="+mn-cs"/>
              </a:rPr>
              <a:t>?</a:t>
            </a:r>
          </a:p>
        </p:txBody>
      </p:sp>
    </p:spTree>
    <p:extLst>
      <p:ext uri="{BB962C8B-B14F-4D97-AF65-F5344CB8AC3E}">
        <p14:creationId xmlns:p14="http://schemas.microsoft.com/office/powerpoint/2010/main" val="1177578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4"/>
                                        </p:tgtEl>
                                        <p:attrNameLst>
                                          <p:attrName>style.visibility</p:attrName>
                                        </p:attrNameLst>
                                      </p:cBhvr>
                                      <p:to>
                                        <p:strVal val="visible"/>
                                      </p:to>
                                    </p:set>
                                    <p:anim calcmode="lin" valueType="num">
                                      <p:cBhvr additive="base">
                                        <p:cTn id="7" dur="500" fill="hold"/>
                                        <p:tgtEl>
                                          <p:spTgt spid="122884"/>
                                        </p:tgtEl>
                                        <p:attrNameLst>
                                          <p:attrName>ppt_x</p:attrName>
                                        </p:attrNameLst>
                                      </p:cBhvr>
                                      <p:tavLst>
                                        <p:tav tm="0">
                                          <p:val>
                                            <p:strVal val="0-#ppt_w/2"/>
                                          </p:val>
                                        </p:tav>
                                        <p:tav tm="100000">
                                          <p:val>
                                            <p:strVal val="#ppt_x"/>
                                          </p:val>
                                        </p:tav>
                                      </p:tavLst>
                                    </p:anim>
                                    <p:anim calcmode="lin" valueType="num">
                                      <p:cBhvr additive="base">
                                        <p:cTn id="8" dur="500" fill="hold"/>
                                        <p:tgtEl>
                                          <p:spTgt spid="1228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ChangeArrowheads="1"/>
          </p:cNvSpPr>
          <p:nvPr/>
        </p:nvSpPr>
        <p:spPr bwMode="auto">
          <a:xfrm>
            <a:off x="684213" y="1916113"/>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4800" baseline="0">
                <a:solidFill>
                  <a:srgbClr val="8C001C"/>
                </a:solidFill>
                <a:latin typeface="Arial Black" pitchFamily="34" charset="0"/>
              </a:rPr>
              <a:t>Hur ser det ut idag?</a:t>
            </a:r>
          </a:p>
        </p:txBody>
      </p:sp>
    </p:spTree>
    <p:extLst>
      <p:ext uri="{BB962C8B-B14F-4D97-AF65-F5344CB8AC3E}">
        <p14:creationId xmlns:p14="http://schemas.microsoft.com/office/powerpoint/2010/main" val="7798693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3"/>
          <p:cNvSpPr>
            <a:spLocks noGrp="1" noChangeArrowheads="1"/>
          </p:cNvSpPr>
          <p:nvPr>
            <p:ph type="title"/>
          </p:nvPr>
        </p:nvSpPr>
        <p:spPr bwMode="auto">
          <a:xfrm>
            <a:off x="990600" y="381000"/>
            <a:ext cx="7772400" cy="600075"/>
          </a:xfrm>
          <a:noFill/>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CA" altLang="sv-SE" sz="4000" smtClean="0">
                <a:solidFill>
                  <a:srgbClr val="8C001C"/>
                </a:solidFill>
                <a:latin typeface="Arial Black" pitchFamily="34" charset="0"/>
              </a:rPr>
              <a:t>Ung och oberoende</a:t>
            </a:r>
          </a:p>
        </p:txBody>
      </p:sp>
      <p:sp>
        <p:nvSpPr>
          <p:cNvPr id="281604" name="Rectangle 4"/>
          <p:cNvSpPr>
            <a:spLocks noGrp="1" noChangeArrowheads="1"/>
          </p:cNvSpPr>
          <p:nvPr>
            <p:ph type="body" idx="1"/>
          </p:nvPr>
        </p:nvSpPr>
        <p:spPr bwMode="auto">
          <a:xfrm>
            <a:off x="179388" y="1196975"/>
            <a:ext cx="8785225"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spcBef>
                <a:spcPct val="50000"/>
              </a:spcBef>
            </a:pPr>
            <a:r>
              <a:rPr lang="sv-SE" altLang="sv-SE" sz="1800" smtClean="0">
                <a:solidFill>
                  <a:srgbClr val="8C001C"/>
                </a:solidFill>
                <a:latin typeface="Arial Black" pitchFamily="34" charset="0"/>
              </a:rPr>
              <a:t>180 ungdomar och deras föräldrar (270) har slumpmässigt valts ut från de som sökt sig till Maria Ungdom under  våren 2004</a:t>
            </a:r>
          </a:p>
          <a:p>
            <a:pPr eaLnBrk="1" hangingPunct="1">
              <a:lnSpc>
                <a:spcPct val="90000"/>
              </a:lnSpc>
              <a:spcBef>
                <a:spcPct val="50000"/>
              </a:spcBef>
            </a:pPr>
            <a:r>
              <a:rPr lang="sv-SE" altLang="sv-SE" sz="1800" smtClean="0">
                <a:solidFill>
                  <a:srgbClr val="8C001C"/>
                </a:solidFill>
                <a:latin typeface="Arial Black" pitchFamily="34" charset="0"/>
              </a:rPr>
              <a:t>De har intervjuats och fått fylla i självskattningsformulär med avseende på psykiatrisk problematik, missbruksutveckling, psykosocial funktion, personlighetsdrag, anknytning, begåvning, skolprestationer, fritidsaktiviteter, relationer, familj, vänner, aggressivitet och kriminalitet</a:t>
            </a:r>
          </a:p>
          <a:p>
            <a:pPr eaLnBrk="1" hangingPunct="1">
              <a:lnSpc>
                <a:spcPct val="90000"/>
              </a:lnSpc>
              <a:spcBef>
                <a:spcPct val="50000"/>
              </a:spcBef>
            </a:pPr>
            <a:r>
              <a:rPr lang="sv-SE" altLang="sv-SE" sz="1800" smtClean="0">
                <a:solidFill>
                  <a:srgbClr val="8C001C"/>
                </a:solidFill>
                <a:latin typeface="Arial Black" pitchFamily="34" charset="0"/>
              </a:rPr>
              <a:t>Lärare har fått skatta ungdomens skolprestation samt beteende</a:t>
            </a:r>
          </a:p>
          <a:p>
            <a:pPr eaLnBrk="1" hangingPunct="1">
              <a:lnSpc>
                <a:spcPct val="90000"/>
              </a:lnSpc>
              <a:spcBef>
                <a:spcPct val="50000"/>
              </a:spcBef>
            </a:pPr>
            <a:r>
              <a:rPr lang="sv-SE" altLang="sv-SE" sz="1800" smtClean="0">
                <a:solidFill>
                  <a:srgbClr val="8C001C"/>
                </a:solidFill>
                <a:latin typeface="Arial Black" pitchFamily="34" charset="0"/>
              </a:rPr>
              <a:t>Journalskattningar görs för att kartlägga familjens bakgrund</a:t>
            </a:r>
          </a:p>
          <a:p>
            <a:pPr eaLnBrk="1" hangingPunct="1">
              <a:lnSpc>
                <a:spcPct val="90000"/>
              </a:lnSpc>
              <a:spcBef>
                <a:spcPct val="50000"/>
              </a:spcBef>
            </a:pPr>
            <a:r>
              <a:rPr lang="sv-SE" altLang="sv-SE" sz="1800" smtClean="0">
                <a:solidFill>
                  <a:srgbClr val="8C001C"/>
                </a:solidFill>
                <a:latin typeface="Arial Black" pitchFamily="34" charset="0"/>
              </a:rPr>
              <a:t>Ett halvår samt vid ett år efter den ursprungliga intervjun följs ungdomarna upp med nya intervjuer och skattningar</a:t>
            </a:r>
          </a:p>
          <a:p>
            <a:pPr eaLnBrk="1" hangingPunct="1">
              <a:lnSpc>
                <a:spcPct val="90000"/>
              </a:lnSpc>
              <a:spcBef>
                <a:spcPct val="50000"/>
              </a:spcBef>
            </a:pPr>
            <a:r>
              <a:rPr lang="sv-SE" altLang="sv-SE" sz="1800" smtClean="0">
                <a:solidFill>
                  <a:srgbClr val="8C001C"/>
                </a:solidFill>
                <a:latin typeface="Arial Black" pitchFamily="34" charset="0"/>
              </a:rPr>
              <a:t>Ett år efter ursprungsintervjun samlas socialtjänstens akter in</a:t>
            </a:r>
          </a:p>
          <a:p>
            <a:pPr eaLnBrk="1" hangingPunct="1">
              <a:lnSpc>
                <a:spcPct val="90000"/>
              </a:lnSpc>
              <a:spcBef>
                <a:spcPct val="50000"/>
              </a:spcBef>
            </a:pPr>
            <a:r>
              <a:rPr lang="sv-SE" altLang="sv-SE" sz="1800" smtClean="0">
                <a:solidFill>
                  <a:srgbClr val="8C001C"/>
                </a:solidFill>
                <a:latin typeface="Arial Black" pitchFamily="34" charset="0"/>
              </a:rPr>
              <a:t>Jämförelsen med andra ungdomar sker genom ett samarbete med Örebro universitet</a:t>
            </a:r>
            <a:endParaRPr lang="en-CA" altLang="sv-SE" sz="1800" smtClean="0">
              <a:solidFill>
                <a:srgbClr val="8C001C"/>
              </a:solidFill>
              <a:latin typeface="Arial Black" pitchFamily="34" charset="0"/>
            </a:endParaRPr>
          </a:p>
        </p:txBody>
      </p:sp>
    </p:spTree>
    <p:extLst>
      <p:ext uri="{BB962C8B-B14F-4D97-AF65-F5344CB8AC3E}">
        <p14:creationId xmlns:p14="http://schemas.microsoft.com/office/powerpoint/2010/main" val="258310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281604">
                                            <p:txEl>
                                              <p:pRg st="0" end="0"/>
                                            </p:txEl>
                                          </p:spTgt>
                                        </p:tgtEl>
                                        <p:attrNameLst>
                                          <p:attrName>style.visibility</p:attrName>
                                        </p:attrNameLst>
                                      </p:cBhvr>
                                      <p:to>
                                        <p:strVal val="visible"/>
                                      </p:to>
                                    </p:set>
                                    <p:anim calcmode="lin" valueType="num">
                                      <p:cBhvr>
                                        <p:cTn id="7" dur="500" fill="hold"/>
                                        <p:tgtEl>
                                          <p:spTgt spid="281604">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281604">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281604">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28160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281604">
                                            <p:txEl>
                                              <p:pRg st="1" end="1"/>
                                            </p:txEl>
                                          </p:spTgt>
                                        </p:tgtEl>
                                        <p:attrNameLst>
                                          <p:attrName>style.visibility</p:attrName>
                                        </p:attrNameLst>
                                      </p:cBhvr>
                                      <p:to>
                                        <p:strVal val="visible"/>
                                      </p:to>
                                    </p:set>
                                    <p:anim calcmode="lin" valueType="num">
                                      <p:cBhvr>
                                        <p:cTn id="15" dur="500" fill="hold"/>
                                        <p:tgtEl>
                                          <p:spTgt spid="28160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81604">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281604">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28160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grpId="0" nodeType="clickEffect">
                                  <p:stCondLst>
                                    <p:cond delay="0"/>
                                  </p:stCondLst>
                                  <p:childTnLst>
                                    <p:set>
                                      <p:cBhvr>
                                        <p:cTn id="22" dur="1" fill="hold">
                                          <p:stCondLst>
                                            <p:cond delay="0"/>
                                          </p:stCondLst>
                                        </p:cTn>
                                        <p:tgtEl>
                                          <p:spTgt spid="281604">
                                            <p:txEl>
                                              <p:pRg st="2" end="2"/>
                                            </p:txEl>
                                          </p:spTgt>
                                        </p:tgtEl>
                                        <p:attrNameLst>
                                          <p:attrName>style.visibility</p:attrName>
                                        </p:attrNameLst>
                                      </p:cBhvr>
                                      <p:to>
                                        <p:strVal val="visible"/>
                                      </p:to>
                                    </p:set>
                                    <p:anim calcmode="lin" valueType="num">
                                      <p:cBhvr>
                                        <p:cTn id="23" dur="500" fill="hold"/>
                                        <p:tgtEl>
                                          <p:spTgt spid="28160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81604">
                                            <p:txEl>
                                              <p:pRg st="2" end="2"/>
                                            </p:txEl>
                                          </p:spTgt>
                                        </p:tgtEl>
                                        <p:attrNameLst>
                                          <p:attrName>ppt_y</p:attrName>
                                        </p:attrNameLst>
                                      </p:cBhvr>
                                      <p:tavLst>
                                        <p:tav tm="0">
                                          <p:val>
                                            <p:strVal val="#ppt_y+#ppt_h/2"/>
                                          </p:val>
                                        </p:tav>
                                        <p:tav tm="100000">
                                          <p:val>
                                            <p:strVal val="#ppt_y"/>
                                          </p:val>
                                        </p:tav>
                                      </p:tavLst>
                                    </p:anim>
                                    <p:anim calcmode="lin" valueType="num">
                                      <p:cBhvr>
                                        <p:cTn id="25" dur="500" fill="hold"/>
                                        <p:tgtEl>
                                          <p:spTgt spid="281604">
                                            <p:txEl>
                                              <p:pRg st="2" end="2"/>
                                            </p:txEl>
                                          </p:spTgt>
                                        </p:tgtEl>
                                        <p:attrNameLst>
                                          <p:attrName>ppt_w</p:attrName>
                                        </p:attrNameLst>
                                      </p:cBhvr>
                                      <p:tavLst>
                                        <p:tav tm="0">
                                          <p:val>
                                            <p:strVal val="#ppt_w"/>
                                          </p:val>
                                        </p:tav>
                                        <p:tav tm="100000">
                                          <p:val>
                                            <p:strVal val="#ppt_w"/>
                                          </p:val>
                                        </p:tav>
                                      </p:tavLst>
                                    </p:anim>
                                    <p:anim calcmode="lin" valueType="num">
                                      <p:cBhvr>
                                        <p:cTn id="26" dur="500" fill="hold"/>
                                        <p:tgtEl>
                                          <p:spTgt spid="28160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4" fill="hold" grpId="0" nodeType="clickEffect">
                                  <p:stCondLst>
                                    <p:cond delay="0"/>
                                  </p:stCondLst>
                                  <p:childTnLst>
                                    <p:set>
                                      <p:cBhvr>
                                        <p:cTn id="30" dur="1" fill="hold">
                                          <p:stCondLst>
                                            <p:cond delay="0"/>
                                          </p:stCondLst>
                                        </p:cTn>
                                        <p:tgtEl>
                                          <p:spTgt spid="281604">
                                            <p:txEl>
                                              <p:pRg st="3" end="3"/>
                                            </p:txEl>
                                          </p:spTgt>
                                        </p:tgtEl>
                                        <p:attrNameLst>
                                          <p:attrName>style.visibility</p:attrName>
                                        </p:attrNameLst>
                                      </p:cBhvr>
                                      <p:to>
                                        <p:strVal val="visible"/>
                                      </p:to>
                                    </p:set>
                                    <p:anim calcmode="lin" valueType="num">
                                      <p:cBhvr>
                                        <p:cTn id="31" dur="500" fill="hold"/>
                                        <p:tgtEl>
                                          <p:spTgt spid="281604">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281604">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281604">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28160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4" fill="hold" grpId="0" nodeType="clickEffect">
                                  <p:stCondLst>
                                    <p:cond delay="0"/>
                                  </p:stCondLst>
                                  <p:childTnLst>
                                    <p:set>
                                      <p:cBhvr>
                                        <p:cTn id="38" dur="1" fill="hold">
                                          <p:stCondLst>
                                            <p:cond delay="0"/>
                                          </p:stCondLst>
                                        </p:cTn>
                                        <p:tgtEl>
                                          <p:spTgt spid="281604">
                                            <p:txEl>
                                              <p:pRg st="4" end="4"/>
                                            </p:txEl>
                                          </p:spTgt>
                                        </p:tgtEl>
                                        <p:attrNameLst>
                                          <p:attrName>style.visibility</p:attrName>
                                        </p:attrNameLst>
                                      </p:cBhvr>
                                      <p:to>
                                        <p:strVal val="visible"/>
                                      </p:to>
                                    </p:set>
                                    <p:anim calcmode="lin" valueType="num">
                                      <p:cBhvr>
                                        <p:cTn id="39" dur="500" fill="hold"/>
                                        <p:tgtEl>
                                          <p:spTgt spid="281604">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281604">
                                            <p:txEl>
                                              <p:pRg st="4" end="4"/>
                                            </p:txEl>
                                          </p:spTgt>
                                        </p:tgtEl>
                                        <p:attrNameLst>
                                          <p:attrName>ppt_y</p:attrName>
                                        </p:attrNameLst>
                                      </p:cBhvr>
                                      <p:tavLst>
                                        <p:tav tm="0">
                                          <p:val>
                                            <p:strVal val="#ppt_y+#ppt_h/2"/>
                                          </p:val>
                                        </p:tav>
                                        <p:tav tm="100000">
                                          <p:val>
                                            <p:strVal val="#ppt_y"/>
                                          </p:val>
                                        </p:tav>
                                      </p:tavLst>
                                    </p:anim>
                                    <p:anim calcmode="lin" valueType="num">
                                      <p:cBhvr>
                                        <p:cTn id="41" dur="500" fill="hold"/>
                                        <p:tgtEl>
                                          <p:spTgt spid="281604">
                                            <p:txEl>
                                              <p:pRg st="4" end="4"/>
                                            </p:txEl>
                                          </p:spTgt>
                                        </p:tgtEl>
                                        <p:attrNameLst>
                                          <p:attrName>ppt_w</p:attrName>
                                        </p:attrNameLst>
                                      </p:cBhvr>
                                      <p:tavLst>
                                        <p:tav tm="0">
                                          <p:val>
                                            <p:strVal val="#ppt_w"/>
                                          </p:val>
                                        </p:tav>
                                        <p:tav tm="100000">
                                          <p:val>
                                            <p:strVal val="#ppt_w"/>
                                          </p:val>
                                        </p:tav>
                                      </p:tavLst>
                                    </p:anim>
                                    <p:anim calcmode="lin" valueType="num">
                                      <p:cBhvr>
                                        <p:cTn id="42" dur="500" fill="hold"/>
                                        <p:tgtEl>
                                          <p:spTgt spid="28160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4" fill="hold" grpId="0" nodeType="clickEffect">
                                  <p:stCondLst>
                                    <p:cond delay="0"/>
                                  </p:stCondLst>
                                  <p:childTnLst>
                                    <p:set>
                                      <p:cBhvr>
                                        <p:cTn id="46" dur="1" fill="hold">
                                          <p:stCondLst>
                                            <p:cond delay="0"/>
                                          </p:stCondLst>
                                        </p:cTn>
                                        <p:tgtEl>
                                          <p:spTgt spid="281604">
                                            <p:txEl>
                                              <p:pRg st="5" end="5"/>
                                            </p:txEl>
                                          </p:spTgt>
                                        </p:tgtEl>
                                        <p:attrNameLst>
                                          <p:attrName>style.visibility</p:attrName>
                                        </p:attrNameLst>
                                      </p:cBhvr>
                                      <p:to>
                                        <p:strVal val="visible"/>
                                      </p:to>
                                    </p:set>
                                    <p:anim calcmode="lin" valueType="num">
                                      <p:cBhvr>
                                        <p:cTn id="47" dur="500" fill="hold"/>
                                        <p:tgtEl>
                                          <p:spTgt spid="281604">
                                            <p:txEl>
                                              <p:pRg st="5" end="5"/>
                                            </p:txEl>
                                          </p:spTgt>
                                        </p:tgtEl>
                                        <p:attrNameLst>
                                          <p:attrName>ppt_x</p:attrName>
                                        </p:attrNameLst>
                                      </p:cBhvr>
                                      <p:tavLst>
                                        <p:tav tm="0">
                                          <p:val>
                                            <p:strVal val="#ppt_x"/>
                                          </p:val>
                                        </p:tav>
                                        <p:tav tm="100000">
                                          <p:val>
                                            <p:strVal val="#ppt_x"/>
                                          </p:val>
                                        </p:tav>
                                      </p:tavLst>
                                    </p:anim>
                                    <p:anim calcmode="lin" valueType="num">
                                      <p:cBhvr>
                                        <p:cTn id="48" dur="500" fill="hold"/>
                                        <p:tgtEl>
                                          <p:spTgt spid="281604">
                                            <p:txEl>
                                              <p:pRg st="5" end="5"/>
                                            </p:txEl>
                                          </p:spTgt>
                                        </p:tgtEl>
                                        <p:attrNameLst>
                                          <p:attrName>ppt_y</p:attrName>
                                        </p:attrNameLst>
                                      </p:cBhvr>
                                      <p:tavLst>
                                        <p:tav tm="0">
                                          <p:val>
                                            <p:strVal val="#ppt_y+#ppt_h/2"/>
                                          </p:val>
                                        </p:tav>
                                        <p:tav tm="100000">
                                          <p:val>
                                            <p:strVal val="#ppt_y"/>
                                          </p:val>
                                        </p:tav>
                                      </p:tavLst>
                                    </p:anim>
                                    <p:anim calcmode="lin" valueType="num">
                                      <p:cBhvr>
                                        <p:cTn id="49" dur="500" fill="hold"/>
                                        <p:tgtEl>
                                          <p:spTgt spid="281604">
                                            <p:txEl>
                                              <p:pRg st="5" end="5"/>
                                            </p:txEl>
                                          </p:spTgt>
                                        </p:tgtEl>
                                        <p:attrNameLst>
                                          <p:attrName>ppt_w</p:attrName>
                                        </p:attrNameLst>
                                      </p:cBhvr>
                                      <p:tavLst>
                                        <p:tav tm="0">
                                          <p:val>
                                            <p:strVal val="#ppt_w"/>
                                          </p:val>
                                        </p:tav>
                                        <p:tav tm="100000">
                                          <p:val>
                                            <p:strVal val="#ppt_w"/>
                                          </p:val>
                                        </p:tav>
                                      </p:tavLst>
                                    </p:anim>
                                    <p:anim calcmode="lin" valueType="num">
                                      <p:cBhvr>
                                        <p:cTn id="50" dur="500" fill="hold"/>
                                        <p:tgtEl>
                                          <p:spTgt spid="28160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4" fill="hold" grpId="0" nodeType="clickEffect">
                                  <p:stCondLst>
                                    <p:cond delay="0"/>
                                  </p:stCondLst>
                                  <p:childTnLst>
                                    <p:set>
                                      <p:cBhvr>
                                        <p:cTn id="54" dur="1" fill="hold">
                                          <p:stCondLst>
                                            <p:cond delay="0"/>
                                          </p:stCondLst>
                                        </p:cTn>
                                        <p:tgtEl>
                                          <p:spTgt spid="281604">
                                            <p:txEl>
                                              <p:pRg st="6" end="6"/>
                                            </p:txEl>
                                          </p:spTgt>
                                        </p:tgtEl>
                                        <p:attrNameLst>
                                          <p:attrName>style.visibility</p:attrName>
                                        </p:attrNameLst>
                                      </p:cBhvr>
                                      <p:to>
                                        <p:strVal val="visible"/>
                                      </p:to>
                                    </p:set>
                                    <p:anim calcmode="lin" valueType="num">
                                      <p:cBhvr>
                                        <p:cTn id="55" dur="500" fill="hold"/>
                                        <p:tgtEl>
                                          <p:spTgt spid="281604">
                                            <p:txEl>
                                              <p:pRg st="6" end="6"/>
                                            </p:txEl>
                                          </p:spTgt>
                                        </p:tgtEl>
                                        <p:attrNameLst>
                                          <p:attrName>ppt_x</p:attrName>
                                        </p:attrNameLst>
                                      </p:cBhvr>
                                      <p:tavLst>
                                        <p:tav tm="0">
                                          <p:val>
                                            <p:strVal val="#ppt_x"/>
                                          </p:val>
                                        </p:tav>
                                        <p:tav tm="100000">
                                          <p:val>
                                            <p:strVal val="#ppt_x"/>
                                          </p:val>
                                        </p:tav>
                                      </p:tavLst>
                                    </p:anim>
                                    <p:anim calcmode="lin" valueType="num">
                                      <p:cBhvr>
                                        <p:cTn id="56" dur="500" fill="hold"/>
                                        <p:tgtEl>
                                          <p:spTgt spid="281604">
                                            <p:txEl>
                                              <p:pRg st="6" end="6"/>
                                            </p:txEl>
                                          </p:spTgt>
                                        </p:tgtEl>
                                        <p:attrNameLst>
                                          <p:attrName>ppt_y</p:attrName>
                                        </p:attrNameLst>
                                      </p:cBhvr>
                                      <p:tavLst>
                                        <p:tav tm="0">
                                          <p:val>
                                            <p:strVal val="#ppt_y+#ppt_h/2"/>
                                          </p:val>
                                        </p:tav>
                                        <p:tav tm="100000">
                                          <p:val>
                                            <p:strVal val="#ppt_y"/>
                                          </p:val>
                                        </p:tav>
                                      </p:tavLst>
                                    </p:anim>
                                    <p:anim calcmode="lin" valueType="num">
                                      <p:cBhvr>
                                        <p:cTn id="57" dur="500" fill="hold"/>
                                        <p:tgtEl>
                                          <p:spTgt spid="281604">
                                            <p:txEl>
                                              <p:pRg st="6" end="6"/>
                                            </p:txEl>
                                          </p:spTgt>
                                        </p:tgtEl>
                                        <p:attrNameLst>
                                          <p:attrName>ppt_w</p:attrName>
                                        </p:attrNameLst>
                                      </p:cBhvr>
                                      <p:tavLst>
                                        <p:tav tm="0">
                                          <p:val>
                                            <p:strVal val="#ppt_w"/>
                                          </p:val>
                                        </p:tav>
                                        <p:tav tm="100000">
                                          <p:val>
                                            <p:strVal val="#ppt_w"/>
                                          </p:val>
                                        </p:tav>
                                      </p:tavLst>
                                    </p:anim>
                                    <p:anim calcmode="lin" valueType="num">
                                      <p:cBhvr>
                                        <p:cTn id="58" dur="500" fill="hold"/>
                                        <p:tgtEl>
                                          <p:spTgt spid="281604">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4"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ChangeArrowheads="1"/>
          </p:cNvSpPr>
          <p:nvPr/>
        </p:nvSpPr>
        <p:spPr bwMode="auto">
          <a:xfrm>
            <a:off x="1258888" y="333375"/>
            <a:ext cx="6769100" cy="11430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4000" baseline="0" dirty="0" err="1">
                <a:solidFill>
                  <a:srgbClr val="8C001C"/>
                </a:solidFill>
                <a:latin typeface="Arial Black" pitchFamily="34" charset="0"/>
                <a:cs typeface="+mn-cs"/>
              </a:rPr>
              <a:t>Ung</a:t>
            </a:r>
            <a:r>
              <a:rPr lang="en-CA" sz="4000" baseline="0" dirty="0">
                <a:solidFill>
                  <a:srgbClr val="8C001C"/>
                </a:solidFill>
                <a:latin typeface="Arial Black" pitchFamily="34" charset="0"/>
                <a:cs typeface="+mn-cs"/>
              </a:rPr>
              <a:t> </a:t>
            </a:r>
            <a:r>
              <a:rPr lang="en-CA" sz="4000" baseline="0" dirty="0" err="1">
                <a:solidFill>
                  <a:srgbClr val="8C001C"/>
                </a:solidFill>
                <a:latin typeface="Arial Black" pitchFamily="34" charset="0"/>
                <a:cs typeface="+mn-cs"/>
              </a:rPr>
              <a:t>och</a:t>
            </a:r>
            <a:r>
              <a:rPr lang="en-CA" sz="4000" baseline="0" dirty="0">
                <a:solidFill>
                  <a:srgbClr val="8C001C"/>
                </a:solidFill>
                <a:latin typeface="Arial Black" pitchFamily="34" charset="0"/>
                <a:cs typeface="+mn-cs"/>
              </a:rPr>
              <a:t> </a:t>
            </a:r>
            <a:r>
              <a:rPr lang="en-CA" sz="4000" baseline="0" dirty="0" err="1">
                <a:solidFill>
                  <a:srgbClr val="8C001C"/>
                </a:solidFill>
                <a:latin typeface="Arial Black" pitchFamily="34" charset="0"/>
                <a:cs typeface="+mn-cs"/>
              </a:rPr>
              <a:t>oberoende</a:t>
            </a:r>
            <a:endParaRPr lang="en-CA" sz="4000" baseline="0" dirty="0">
              <a:solidFill>
                <a:srgbClr val="8C001C"/>
              </a:solidFill>
              <a:latin typeface="Arial Black" pitchFamily="34" charset="0"/>
              <a:cs typeface="+mn-cs"/>
            </a:endParaRPr>
          </a:p>
        </p:txBody>
      </p:sp>
      <p:sp>
        <p:nvSpPr>
          <p:cNvPr id="133124" name="Rectangle 4"/>
          <p:cNvSpPr>
            <a:spLocks noChangeArrowheads="1"/>
          </p:cNvSpPr>
          <p:nvPr/>
        </p:nvSpPr>
        <p:spPr bwMode="auto">
          <a:xfrm>
            <a:off x="990600" y="13716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spcBef>
                <a:spcPct val="20000"/>
              </a:spcBef>
            </a:pPr>
            <a:endParaRPr lang="en-CA" altLang="sv-SE" sz="3600" baseline="0">
              <a:solidFill>
                <a:srgbClr val="8C001C"/>
              </a:solidFill>
              <a:latin typeface="Arial Black" pitchFamily="34" charset="0"/>
            </a:endParaRPr>
          </a:p>
          <a:p>
            <a:pPr>
              <a:spcBef>
                <a:spcPct val="50000"/>
              </a:spcBef>
              <a:buFontTx/>
              <a:buChar char="•"/>
            </a:pPr>
            <a:r>
              <a:rPr lang="sv-SE" altLang="sv-SE" sz="3200" baseline="0">
                <a:solidFill>
                  <a:srgbClr val="8C001C"/>
                </a:solidFill>
                <a:latin typeface="Arial Black" pitchFamily="34" charset="0"/>
              </a:rPr>
              <a:t>Psykiatriska/missbruksproblem</a:t>
            </a:r>
          </a:p>
          <a:p>
            <a:pPr lvl="1">
              <a:spcBef>
                <a:spcPct val="50000"/>
              </a:spcBef>
              <a:buFontTx/>
              <a:buChar char="•"/>
            </a:pPr>
            <a:r>
              <a:rPr lang="en-CA" altLang="sv-SE" sz="2800" baseline="0">
                <a:solidFill>
                  <a:srgbClr val="8C001C"/>
                </a:solidFill>
                <a:latin typeface="Arial Black" pitchFamily="34" charset="0"/>
              </a:rPr>
              <a:t>Ungdomar</a:t>
            </a:r>
          </a:p>
          <a:p>
            <a:pPr lvl="1">
              <a:spcBef>
                <a:spcPct val="50000"/>
              </a:spcBef>
              <a:buFontTx/>
              <a:buChar char="•"/>
            </a:pPr>
            <a:r>
              <a:rPr lang="en-CA" altLang="sv-SE" sz="2800" baseline="0">
                <a:solidFill>
                  <a:srgbClr val="8C001C"/>
                </a:solidFill>
                <a:latin typeface="Arial Black" pitchFamily="34" charset="0"/>
              </a:rPr>
              <a:t>Föräldrar </a:t>
            </a:r>
          </a:p>
        </p:txBody>
      </p:sp>
    </p:spTree>
    <p:extLst>
      <p:ext uri="{BB962C8B-B14F-4D97-AF65-F5344CB8AC3E}">
        <p14:creationId xmlns:p14="http://schemas.microsoft.com/office/powerpoint/2010/main" val="2159804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4">
                                            <p:txEl>
                                              <p:pRg st="1" end="1"/>
                                            </p:txEl>
                                          </p:spTgt>
                                        </p:tgtEl>
                                        <p:attrNameLst>
                                          <p:attrName>style.visibility</p:attrName>
                                        </p:attrNameLst>
                                      </p:cBhvr>
                                      <p:to>
                                        <p:strVal val="visible"/>
                                      </p:to>
                                    </p:set>
                                    <p:anim calcmode="lin" valueType="num">
                                      <p:cBhvr additive="base">
                                        <p:cTn id="7" dur="500" fill="hold"/>
                                        <p:tgtEl>
                                          <p:spTgt spid="13312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4">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3124">
                                            <p:txEl>
                                              <p:pRg st="2" end="2"/>
                                            </p:txEl>
                                          </p:spTgt>
                                        </p:tgtEl>
                                        <p:attrNameLst>
                                          <p:attrName>style.visibility</p:attrName>
                                        </p:attrNameLst>
                                      </p:cBhvr>
                                      <p:to>
                                        <p:strVal val="visible"/>
                                      </p:to>
                                    </p:set>
                                    <p:anim calcmode="lin" valueType="num">
                                      <p:cBhvr additive="base">
                                        <p:cTn id="11" dur="500" fill="hold"/>
                                        <p:tgtEl>
                                          <p:spTgt spid="133124">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3124">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24">
                                            <p:txEl>
                                              <p:pRg st="3" end="3"/>
                                            </p:txEl>
                                          </p:spTgt>
                                        </p:tgtEl>
                                        <p:attrNameLst>
                                          <p:attrName>style.visibility</p:attrName>
                                        </p:attrNameLst>
                                      </p:cBhvr>
                                      <p:to>
                                        <p:strVal val="visible"/>
                                      </p:to>
                                    </p:set>
                                    <p:anim calcmode="lin" valueType="num">
                                      <p:cBhvr additive="base">
                                        <p:cTn id="15" dur="500" fill="hold"/>
                                        <p:tgtEl>
                                          <p:spTgt spid="133124">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2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title"/>
          </p:nvPr>
        </p:nvSpPr>
        <p:spPr bwMode="auto">
          <a:xfrm>
            <a:off x="2339975" y="0"/>
            <a:ext cx="5327650" cy="838200"/>
          </a:xfrm>
          <a:noFill/>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CA" altLang="sv-SE" sz="3200" smtClean="0">
                <a:solidFill>
                  <a:srgbClr val="8C001C"/>
                </a:solidFill>
                <a:latin typeface="Arial Black" pitchFamily="34" charset="0"/>
              </a:rPr>
              <a:t>Ung och oberoende</a:t>
            </a:r>
          </a:p>
        </p:txBody>
      </p:sp>
      <p:graphicFrame>
        <p:nvGraphicFramePr>
          <p:cNvPr id="282680" name="Group 56"/>
          <p:cNvGraphicFramePr>
            <a:graphicFrameLocks noGrp="1"/>
          </p:cNvGraphicFramePr>
          <p:nvPr/>
        </p:nvGraphicFramePr>
        <p:xfrm>
          <a:off x="457200" y="1295400"/>
          <a:ext cx="8218488" cy="4484689"/>
        </p:xfrm>
        <a:graphic>
          <a:graphicData uri="http://schemas.openxmlformats.org/drawingml/2006/table">
            <a:tbl>
              <a:tblPr/>
              <a:tblGrid>
                <a:gridCol w="4425340"/>
                <a:gridCol w="2133646"/>
                <a:gridCol w="1659502"/>
              </a:tblGrid>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1" i="0" u="sng" strike="noStrike" cap="none" normalizeH="0" baseline="0" dirty="0" err="1" smtClean="0">
                          <a:ln>
                            <a:noFill/>
                          </a:ln>
                          <a:solidFill>
                            <a:srgbClr val="8C001C"/>
                          </a:solidFill>
                          <a:effectLst>
                            <a:outerShdw blurRad="38100" dist="38100" dir="2700000" algn="tl">
                              <a:srgbClr val="C0C0C0"/>
                            </a:outerShdw>
                          </a:effectLst>
                          <a:latin typeface="Arial Black" pitchFamily="34" charset="0"/>
                        </a:rPr>
                        <a:t>Livstid</a:t>
                      </a:r>
                      <a:endParaRPr kumimoji="0" lang="en-CA" sz="2800" b="1" i="0" u="sng" strike="noStrike" cap="none" normalizeH="0" baseline="0" dirty="0" smtClean="0">
                        <a:ln>
                          <a:noFill/>
                        </a:ln>
                        <a:solidFill>
                          <a:srgbClr val="8C001C"/>
                        </a:solidFill>
                        <a:effectLst>
                          <a:outerShdw blurRad="38100" dist="38100" dir="2700000" algn="tl">
                            <a:srgbClr val="C0C0C0"/>
                          </a:outerShdw>
                        </a:effectLst>
                        <a:latin typeface="Arial Black" pitchFamily="34" charset="0"/>
                      </a:endParaRPr>
                    </a:p>
                  </a:txBody>
                  <a:tcPr marL="91431" marR="91431" anchor="ctr" horzOverflow="overflow">
                    <a:lnL cap="flat">
                      <a:noFill/>
                    </a:lnL>
                    <a:lnR>
                      <a:noFill/>
                    </a:lnR>
                    <a:lnT w="57150" cap="flat" cmpd="sng" algn="ctr">
                      <a:solidFill>
                        <a:schemeClr val="bg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err="1" smtClean="0">
                          <a:ln>
                            <a:noFill/>
                          </a:ln>
                          <a:solidFill>
                            <a:srgbClr val="8C001C"/>
                          </a:solidFill>
                          <a:effectLst/>
                          <a:latin typeface="Arial Black" pitchFamily="34" charset="0"/>
                        </a:rPr>
                        <a:t>Pojkar</a:t>
                      </a:r>
                      <a:endParaRPr kumimoji="0" lang="en-CA" sz="2400" b="0" i="0" u="none" strike="noStrike" cap="none" normalizeH="0" baseline="0" dirty="0" smtClean="0">
                        <a:ln>
                          <a:noFill/>
                        </a:ln>
                        <a:solidFill>
                          <a:srgbClr val="8C001C"/>
                        </a:solidFill>
                        <a:effectLst/>
                        <a:latin typeface="Arial Black" pitchFamily="34" charset="0"/>
                      </a:endParaRPr>
                    </a:p>
                  </a:txBody>
                  <a:tcPr marL="91431" marR="91431"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err="1" smtClean="0">
                          <a:ln>
                            <a:noFill/>
                          </a:ln>
                          <a:solidFill>
                            <a:srgbClr val="8C001C"/>
                          </a:solidFill>
                          <a:effectLst/>
                          <a:latin typeface="Arial Black" pitchFamily="34" charset="0"/>
                        </a:rPr>
                        <a:t>Flickor</a:t>
                      </a:r>
                      <a:endParaRPr kumimoji="0" lang="en-CA" sz="2400" b="0" i="0" u="none" strike="noStrike" cap="none" normalizeH="0" baseline="0" dirty="0" smtClean="0">
                        <a:ln>
                          <a:noFill/>
                        </a:ln>
                        <a:solidFill>
                          <a:srgbClr val="8C001C"/>
                        </a:solidFill>
                        <a:effectLst/>
                        <a:latin typeface="Arial Black" pitchFamily="34" charset="0"/>
                      </a:endParaRPr>
                    </a:p>
                  </a:txBody>
                  <a:tcPr marL="91431" marR="91431"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81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err="1" smtClean="0">
                          <a:ln>
                            <a:noFill/>
                          </a:ln>
                          <a:solidFill>
                            <a:srgbClr val="8C001C"/>
                          </a:solidFill>
                          <a:effectLst/>
                          <a:latin typeface="Arial Black" pitchFamily="34" charset="0"/>
                        </a:rPr>
                        <a:t>Psykiatrisk</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diagnos</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inklusive</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missbruksdiagnoser</a:t>
                      </a:r>
                      <a:endParaRPr kumimoji="0" lang="en-CA" sz="2000" b="0" i="0" u="none" strike="noStrike" cap="none" normalizeH="0" baseline="0" dirty="0" smtClean="0">
                        <a:ln>
                          <a:noFill/>
                        </a:ln>
                        <a:solidFill>
                          <a:srgbClr val="8C001C"/>
                        </a:solidFill>
                        <a:effectLst/>
                        <a:latin typeface="Arial Black" pitchFamily="34" charset="0"/>
                      </a:endParaRPr>
                    </a:p>
                  </a:txBody>
                  <a:tcPr marL="91431" marR="91431"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85%</a:t>
                      </a:r>
                    </a:p>
                  </a:txBody>
                  <a:tcPr marL="91431" marR="91431"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92%</a:t>
                      </a:r>
                    </a:p>
                  </a:txBody>
                  <a:tcPr marL="91431" marR="91431"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82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smtClean="0">
                          <a:ln>
                            <a:noFill/>
                          </a:ln>
                          <a:solidFill>
                            <a:srgbClr val="8C001C"/>
                          </a:solidFill>
                          <a:effectLst/>
                          <a:latin typeface="Arial Black" pitchFamily="34" charset="0"/>
                        </a:rPr>
                        <a:t>Psykiatrisk.diagnos exklusive missbruksdiagnoser</a:t>
                      </a:r>
                    </a:p>
                  </a:txBody>
                  <a:tcPr marL="91431" marR="91431"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82%</a:t>
                      </a:r>
                    </a:p>
                  </a:txBody>
                  <a:tcPr marL="91431" marR="91431"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90%</a:t>
                      </a:r>
                    </a:p>
                  </a:txBody>
                  <a:tcPr marL="91431" marR="91431"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81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smtClean="0">
                          <a:ln>
                            <a:noFill/>
                          </a:ln>
                          <a:solidFill>
                            <a:srgbClr val="8C001C"/>
                          </a:solidFill>
                          <a:effectLst/>
                          <a:latin typeface="Arial Black" pitchFamily="34" charset="0"/>
                        </a:rPr>
                        <a:t>Någon missbruks/ beroendediagnos</a:t>
                      </a:r>
                    </a:p>
                  </a:txBody>
                  <a:tcPr marL="91431" marR="91431"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57%</a:t>
                      </a:r>
                    </a:p>
                  </a:txBody>
                  <a:tcPr marL="91431" marR="91431"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59%</a:t>
                      </a:r>
                    </a:p>
                  </a:txBody>
                  <a:tcPr marL="91431" marR="91431"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82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smtClean="0">
                          <a:ln>
                            <a:noFill/>
                          </a:ln>
                          <a:solidFill>
                            <a:srgbClr val="8C001C"/>
                          </a:solidFill>
                          <a:effectLst/>
                          <a:latin typeface="Arial Black" pitchFamily="34" charset="0"/>
                        </a:rPr>
                        <a:t>Alkoholmissbruk/ beroendediagnos</a:t>
                      </a:r>
                    </a:p>
                  </a:txBody>
                  <a:tcPr marL="91431" marR="91431"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48% (15)</a:t>
                      </a:r>
                    </a:p>
                  </a:txBody>
                  <a:tcPr marL="91431" marR="91431"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44% (15)</a:t>
                      </a:r>
                    </a:p>
                  </a:txBody>
                  <a:tcPr marL="91431" marR="91431"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81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smtClean="0">
                          <a:ln>
                            <a:noFill/>
                          </a:ln>
                          <a:solidFill>
                            <a:srgbClr val="8C001C"/>
                          </a:solidFill>
                          <a:effectLst/>
                          <a:latin typeface="Arial Black" pitchFamily="34" charset="0"/>
                        </a:rPr>
                        <a:t>Narkotikamissbruk/ beroendediagnos</a:t>
                      </a:r>
                    </a:p>
                  </a:txBody>
                  <a:tcPr marL="91431" marR="91431" anchor="ctr" horzOverflow="overflow">
                    <a:lnL cap="flat">
                      <a:noFill/>
                    </a:lnL>
                    <a:lnR>
                      <a:noFill/>
                    </a:lnR>
                    <a:lnT>
                      <a:noFill/>
                    </a:lnT>
                    <a:lnB w="57150"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37% (15)</a:t>
                      </a:r>
                    </a:p>
                  </a:txBody>
                  <a:tcPr marL="91431" marR="91431"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36% (15)</a:t>
                      </a:r>
                    </a:p>
                  </a:txBody>
                  <a:tcPr marL="91431" marR="91431"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507645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204" name="Group 60"/>
          <p:cNvGraphicFramePr>
            <a:graphicFrameLocks noGrp="1"/>
          </p:cNvGraphicFramePr>
          <p:nvPr/>
        </p:nvGraphicFramePr>
        <p:xfrm>
          <a:off x="468313" y="1168400"/>
          <a:ext cx="7924800" cy="4781548"/>
        </p:xfrm>
        <a:graphic>
          <a:graphicData uri="http://schemas.openxmlformats.org/drawingml/2006/table">
            <a:tbl>
              <a:tblPr/>
              <a:tblGrid>
                <a:gridCol w="4402137"/>
                <a:gridCol w="1846263"/>
                <a:gridCol w="1676400"/>
              </a:tblGrid>
              <a:tr h="5182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1" i="0" u="sng" strike="noStrike" cap="none" normalizeH="0" baseline="0" dirty="0" err="1" smtClean="0">
                          <a:ln>
                            <a:noFill/>
                          </a:ln>
                          <a:solidFill>
                            <a:srgbClr val="8C001C"/>
                          </a:solidFill>
                          <a:effectLst/>
                          <a:latin typeface="Arial Black" pitchFamily="34" charset="0"/>
                        </a:rPr>
                        <a:t>Pågående</a:t>
                      </a:r>
                      <a:endParaRPr kumimoji="0" lang="en-CA" sz="2800" b="1" i="0" u="sng" strike="noStrike" cap="none" normalizeH="0" baseline="0" dirty="0" smtClean="0">
                        <a:ln>
                          <a:noFill/>
                        </a:ln>
                        <a:solidFill>
                          <a:srgbClr val="8C001C"/>
                        </a:solidFill>
                        <a:effectLst/>
                        <a:latin typeface="Arial Black" pitchFamily="34" charset="0"/>
                      </a:endParaRPr>
                    </a:p>
                  </a:txBody>
                  <a:tcPr marT="45724" marB="45724" anchor="ctr" horzOverflow="overflow">
                    <a:lnL cap="flat">
                      <a:noFill/>
                    </a:lnL>
                    <a:lnR>
                      <a:noFill/>
                    </a:lnR>
                    <a:lnT w="5715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err="1" smtClean="0">
                          <a:ln>
                            <a:noFill/>
                          </a:ln>
                          <a:solidFill>
                            <a:srgbClr val="8C001C"/>
                          </a:solidFill>
                          <a:effectLst/>
                          <a:latin typeface="Arial Black" pitchFamily="34" charset="0"/>
                        </a:rPr>
                        <a:t>Pojkar</a:t>
                      </a:r>
                      <a:endParaRPr kumimoji="0" lang="en-CA" sz="2400" b="0" i="0" u="none" strike="noStrike" cap="none" normalizeH="0" baseline="0" dirty="0" smtClean="0">
                        <a:ln>
                          <a:noFill/>
                        </a:ln>
                        <a:solidFill>
                          <a:srgbClr val="8C001C"/>
                        </a:solidFill>
                        <a:effectLst/>
                        <a:latin typeface="Arial Black" pitchFamily="34" charset="0"/>
                      </a:endParaRPr>
                    </a:p>
                  </a:txBody>
                  <a:tcPr marT="45724" marB="45724"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err="1" smtClean="0">
                          <a:ln>
                            <a:noFill/>
                          </a:ln>
                          <a:solidFill>
                            <a:srgbClr val="8C001C"/>
                          </a:solidFill>
                          <a:effectLst/>
                          <a:latin typeface="Arial Black" pitchFamily="34" charset="0"/>
                        </a:rPr>
                        <a:t>Flickor</a:t>
                      </a:r>
                      <a:endParaRPr kumimoji="0" lang="en-CA" sz="2400" b="0" i="0" u="none" strike="noStrike" cap="none" normalizeH="0" baseline="0" dirty="0" smtClean="0">
                        <a:ln>
                          <a:noFill/>
                        </a:ln>
                        <a:solidFill>
                          <a:srgbClr val="8C001C"/>
                        </a:solidFill>
                        <a:effectLst/>
                        <a:latin typeface="Arial Black" pitchFamily="34" charset="0"/>
                      </a:endParaRPr>
                    </a:p>
                  </a:txBody>
                  <a:tcPr marT="45724" marB="45724"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10425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err="1" smtClean="0">
                          <a:ln>
                            <a:noFill/>
                          </a:ln>
                          <a:solidFill>
                            <a:srgbClr val="8C001C"/>
                          </a:solidFill>
                          <a:effectLst/>
                          <a:latin typeface="Arial Black" pitchFamily="34" charset="0"/>
                        </a:rPr>
                        <a:t>Psykiatrisk</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diagnos</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inklusive</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missbruksdiagnoser</a:t>
                      </a:r>
                      <a:endParaRPr kumimoji="0" lang="en-CA" sz="2000" b="0" i="0" u="none" strike="noStrike" cap="none" normalizeH="0" baseline="0" dirty="0" smtClean="0">
                        <a:ln>
                          <a:noFill/>
                        </a:ln>
                        <a:solidFill>
                          <a:srgbClr val="8C001C"/>
                        </a:solidFill>
                        <a:effectLst/>
                        <a:latin typeface="Arial Black" pitchFamily="34" charset="0"/>
                      </a:endParaRPr>
                    </a:p>
                  </a:txBody>
                  <a:tcPr marT="45724" marB="45724"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74%</a:t>
                      </a:r>
                    </a:p>
                  </a:txBody>
                  <a:tcPr marT="45724" marB="45724"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73%</a:t>
                      </a:r>
                    </a:p>
                  </a:txBody>
                  <a:tcPr marT="45724" marB="45724"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10425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err="1" smtClean="0">
                          <a:ln>
                            <a:noFill/>
                          </a:ln>
                          <a:solidFill>
                            <a:srgbClr val="8C001C"/>
                          </a:solidFill>
                          <a:effectLst/>
                          <a:latin typeface="Arial Black" pitchFamily="34" charset="0"/>
                        </a:rPr>
                        <a:t>Psykiatrisk.diagnos</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exklusive</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missbruksdiagnoser</a:t>
                      </a:r>
                      <a:endParaRPr kumimoji="0" lang="en-CA" sz="2000" b="0" i="0" u="none" strike="noStrike" cap="none" normalizeH="0" baseline="0" dirty="0" smtClean="0">
                        <a:ln>
                          <a:noFill/>
                        </a:ln>
                        <a:solidFill>
                          <a:srgbClr val="8C001C"/>
                        </a:solidFill>
                        <a:effectLst/>
                        <a:latin typeface="Arial Black" pitchFamily="34" charset="0"/>
                      </a:endParaRPr>
                    </a:p>
                  </a:txBody>
                  <a:tcPr marT="45724" marB="45724"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67%</a:t>
                      </a:r>
                    </a:p>
                  </a:txBody>
                  <a:tcPr marT="45724" marB="45724"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67%</a:t>
                      </a:r>
                    </a:p>
                  </a:txBody>
                  <a:tcPr marT="45724" marB="45724"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38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smtClean="0">
                          <a:ln>
                            <a:noFill/>
                          </a:ln>
                          <a:solidFill>
                            <a:srgbClr val="8C001C"/>
                          </a:solidFill>
                          <a:effectLst/>
                          <a:latin typeface="Arial Black" pitchFamily="34" charset="0"/>
                        </a:rPr>
                        <a:t>Någon missbruks/ beroendediagnos</a:t>
                      </a:r>
                    </a:p>
                  </a:txBody>
                  <a:tcPr marT="45724" marB="45724"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41%</a:t>
                      </a:r>
                    </a:p>
                  </a:txBody>
                  <a:tcPr marT="45724" marB="45724"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38%</a:t>
                      </a:r>
                    </a:p>
                  </a:txBody>
                  <a:tcPr marT="45724" marB="45724"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38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err="1" smtClean="0">
                          <a:ln>
                            <a:noFill/>
                          </a:ln>
                          <a:solidFill>
                            <a:srgbClr val="8C001C"/>
                          </a:solidFill>
                          <a:effectLst/>
                          <a:latin typeface="Arial Black" pitchFamily="34" charset="0"/>
                        </a:rPr>
                        <a:t>Alkoholmissbruk</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beroendediagnos</a:t>
                      </a:r>
                      <a:endParaRPr kumimoji="0" lang="en-CA" sz="2000" b="0" i="0" u="none" strike="noStrike" cap="none" normalizeH="0" baseline="0" dirty="0" smtClean="0">
                        <a:ln>
                          <a:noFill/>
                        </a:ln>
                        <a:solidFill>
                          <a:srgbClr val="8C001C"/>
                        </a:solidFill>
                        <a:effectLst/>
                        <a:latin typeface="Arial Black" pitchFamily="34" charset="0"/>
                      </a:endParaRPr>
                    </a:p>
                  </a:txBody>
                  <a:tcPr marT="45724" marB="45724"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27%</a:t>
                      </a:r>
                    </a:p>
                  </a:txBody>
                  <a:tcPr marT="45724" marB="45724"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30%</a:t>
                      </a:r>
                    </a:p>
                  </a:txBody>
                  <a:tcPr marT="45724" marB="45724"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010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err="1" smtClean="0">
                          <a:ln>
                            <a:noFill/>
                          </a:ln>
                          <a:solidFill>
                            <a:srgbClr val="8C001C"/>
                          </a:solidFill>
                          <a:effectLst/>
                          <a:latin typeface="Arial Black" pitchFamily="34" charset="0"/>
                        </a:rPr>
                        <a:t>Narkotikamissbruk</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beroendediagnos</a:t>
                      </a:r>
                      <a:endParaRPr kumimoji="0" lang="en-CA" sz="2000" b="0" i="0" u="none" strike="noStrike" cap="none" normalizeH="0" baseline="0" dirty="0" smtClean="0">
                        <a:ln>
                          <a:noFill/>
                        </a:ln>
                        <a:solidFill>
                          <a:srgbClr val="8C001C"/>
                        </a:solidFill>
                        <a:effectLst/>
                        <a:latin typeface="Arial Black" pitchFamily="34" charset="0"/>
                      </a:endParaRPr>
                    </a:p>
                  </a:txBody>
                  <a:tcPr marT="45724" marB="45724" anchor="ctr" horzOverflow="overflow">
                    <a:lnL cap="flat">
                      <a:noFill/>
                    </a:lnL>
                    <a:lnR>
                      <a:noFill/>
                    </a:lnR>
                    <a:lnT>
                      <a:noFill/>
                    </a:lnT>
                    <a:lnB w="5715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20%</a:t>
                      </a:r>
                    </a:p>
                  </a:txBody>
                  <a:tcPr marT="45724" marB="45724"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20%</a:t>
                      </a:r>
                    </a:p>
                  </a:txBody>
                  <a:tcPr marT="45724" marB="45724"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bl>
          </a:graphicData>
        </a:graphic>
      </p:graphicFrame>
      <p:sp>
        <p:nvSpPr>
          <p:cNvPr id="5" name="Rectangle 3"/>
          <p:cNvSpPr txBox="1">
            <a:spLocks noChangeArrowheads="1"/>
          </p:cNvSpPr>
          <p:nvPr/>
        </p:nvSpPr>
        <p:spPr bwMode="auto">
          <a:xfrm>
            <a:off x="2339975" y="0"/>
            <a:ext cx="5327650" cy="838200"/>
          </a:xfrm>
          <a:prstGeom prst="rect">
            <a:avLst/>
          </a:prstGeom>
          <a:noFill/>
          <a:ln>
            <a:miter lim="800000"/>
            <a:headEnd/>
            <a:tailEnd/>
          </a:ln>
          <a:effectLst>
            <a:outerShdw dist="35921" dir="2700000" algn="ctr" rotWithShape="0">
              <a:schemeClr val="bg2">
                <a:alpha val="50000"/>
              </a:schemeClr>
            </a:outerShdw>
          </a:effectLst>
        </p:spPr>
        <p:txBody>
          <a:bodyPr anchor="b"/>
          <a:lstStyle/>
          <a:p>
            <a:pPr algn="ctr">
              <a:defRPr/>
            </a:pPr>
            <a:r>
              <a:rPr lang="en-CA" sz="3200" kern="0" baseline="0" dirty="0" err="1">
                <a:solidFill>
                  <a:srgbClr val="8C001C"/>
                </a:solidFill>
                <a:latin typeface="Arial Black" pitchFamily="34" charset="0"/>
                <a:ea typeface="+mj-ea"/>
                <a:cs typeface="+mj-cs"/>
              </a:rPr>
              <a:t>Ung</a:t>
            </a:r>
            <a:r>
              <a:rPr lang="en-CA" sz="3200" kern="0" baseline="0" dirty="0">
                <a:solidFill>
                  <a:srgbClr val="8C001C"/>
                </a:solidFill>
                <a:latin typeface="Arial Black" pitchFamily="34" charset="0"/>
                <a:ea typeface="+mj-ea"/>
                <a:cs typeface="+mj-cs"/>
              </a:rPr>
              <a:t> </a:t>
            </a:r>
            <a:r>
              <a:rPr lang="en-CA" sz="3200" kern="0" baseline="0" dirty="0" err="1">
                <a:solidFill>
                  <a:srgbClr val="8C001C"/>
                </a:solidFill>
                <a:latin typeface="Arial Black" pitchFamily="34" charset="0"/>
                <a:ea typeface="+mj-ea"/>
                <a:cs typeface="+mj-cs"/>
              </a:rPr>
              <a:t>och</a:t>
            </a:r>
            <a:r>
              <a:rPr lang="en-CA" sz="3200" kern="0" baseline="0" dirty="0">
                <a:solidFill>
                  <a:srgbClr val="8C001C"/>
                </a:solidFill>
                <a:latin typeface="Arial Black" pitchFamily="34" charset="0"/>
                <a:ea typeface="+mj-ea"/>
                <a:cs typeface="+mj-cs"/>
              </a:rPr>
              <a:t> </a:t>
            </a:r>
            <a:r>
              <a:rPr lang="en-CA" sz="3200" kern="0" baseline="0" dirty="0" err="1">
                <a:solidFill>
                  <a:srgbClr val="8C001C"/>
                </a:solidFill>
                <a:latin typeface="Arial Black" pitchFamily="34" charset="0"/>
                <a:ea typeface="+mj-ea"/>
                <a:cs typeface="+mj-cs"/>
              </a:rPr>
              <a:t>oberoende</a:t>
            </a:r>
            <a:endParaRPr lang="en-CA" sz="3200" kern="0" baseline="0" dirty="0">
              <a:solidFill>
                <a:srgbClr val="8C001C"/>
              </a:solidFill>
              <a:latin typeface="Arial Black" pitchFamily="34" charset="0"/>
              <a:ea typeface="+mj-ea"/>
              <a:cs typeface="+mj-cs"/>
            </a:endParaRPr>
          </a:p>
        </p:txBody>
      </p:sp>
    </p:spTree>
    <p:extLst>
      <p:ext uri="{BB962C8B-B14F-4D97-AF65-F5344CB8AC3E}">
        <p14:creationId xmlns:p14="http://schemas.microsoft.com/office/powerpoint/2010/main" val="1154654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251520" y="332656"/>
            <a:ext cx="8462962"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sv-SE" sz="4000" dirty="0" smtClean="0">
                <a:solidFill>
                  <a:srgbClr val="8C001C"/>
                </a:solidFill>
                <a:latin typeface="Arial Black" pitchFamily="34" charset="0"/>
              </a:rPr>
              <a:t>Hur ska man se på risk- och skyddsfaktorer…</a:t>
            </a:r>
          </a:p>
        </p:txBody>
      </p:sp>
      <p:sp>
        <p:nvSpPr>
          <p:cNvPr id="19459" name="Rectangle 3"/>
          <p:cNvSpPr>
            <a:spLocks noGrp="1" noChangeArrowheads="1"/>
          </p:cNvSpPr>
          <p:nvPr>
            <p:ph type="body" idx="1"/>
          </p:nvPr>
        </p:nvSpPr>
        <p:spPr bwMode="auto">
          <a:xfrm>
            <a:off x="179512" y="1844824"/>
            <a:ext cx="8822183"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buNone/>
            </a:pPr>
            <a:r>
              <a:rPr lang="sv-SE" sz="2000" i="1" dirty="0" smtClean="0">
                <a:solidFill>
                  <a:srgbClr val="8C001C"/>
                </a:solidFill>
                <a:latin typeface="Arial Narrow" panose="020B0606020202030204" pitchFamily="34" charset="0"/>
              </a:rPr>
              <a:t>kontext</a:t>
            </a:r>
          </a:p>
          <a:p>
            <a:pPr marL="0" indent="0">
              <a:buNone/>
            </a:pPr>
            <a:r>
              <a:rPr lang="sv-SE" sz="2200" dirty="0" smtClean="0">
                <a:solidFill>
                  <a:srgbClr val="8C001C"/>
                </a:solidFill>
                <a:latin typeface="Arial Black" panose="020B0A04020102020204" pitchFamily="34" charset="0"/>
              </a:rPr>
              <a:t>Individens </a:t>
            </a:r>
            <a:r>
              <a:rPr lang="sv-SE" sz="2200" dirty="0">
                <a:solidFill>
                  <a:srgbClr val="8C001C"/>
                </a:solidFill>
                <a:latin typeface="Arial Black" panose="020B0A04020102020204" pitchFamily="34" charset="0"/>
              </a:rPr>
              <a:t>risk och skyddsfaktorer samspelar med risk- och skyddsfaktorer i individens omgivning. Faktorer som finns utanför individen kan ha karaktären av faktorer som finns hos andra personer som individen interagerar med men också faktorer på mer strukturell nivå som finns i individens livsmiljö. </a:t>
            </a:r>
            <a:endParaRPr lang="sv-SE" sz="2200" dirty="0" smtClean="0">
              <a:solidFill>
                <a:srgbClr val="8C001C"/>
              </a:solidFill>
              <a:latin typeface="Arial Black" panose="020B0A04020102020204" pitchFamily="34" charset="0"/>
            </a:endParaRPr>
          </a:p>
          <a:p>
            <a:pPr marL="0" indent="0">
              <a:buNone/>
            </a:pPr>
            <a:r>
              <a:rPr lang="sv-SE" sz="2000" i="1" dirty="0" smtClean="0">
                <a:solidFill>
                  <a:srgbClr val="8C001C"/>
                </a:solidFill>
                <a:latin typeface="Arial Narrow" panose="020B0606020202030204" pitchFamily="34" charset="0"/>
              </a:rPr>
              <a:t>insikt</a:t>
            </a:r>
          </a:p>
          <a:p>
            <a:pPr marL="0" indent="0">
              <a:buNone/>
            </a:pPr>
            <a:r>
              <a:rPr lang="sv-SE" sz="2200" dirty="0" smtClean="0">
                <a:solidFill>
                  <a:srgbClr val="8C001C"/>
                </a:solidFill>
                <a:latin typeface="Arial Black" panose="020B0A04020102020204" pitchFamily="34" charset="0"/>
              </a:rPr>
              <a:t>Oftast </a:t>
            </a:r>
            <a:r>
              <a:rPr lang="sv-SE" sz="2200" dirty="0">
                <a:solidFill>
                  <a:srgbClr val="8C001C"/>
                </a:solidFill>
                <a:latin typeface="Arial Black" panose="020B0A04020102020204" pitchFamily="34" charset="0"/>
              </a:rPr>
              <a:t>kan inte individen själv beskriva det som en betraktare skulle uppfatta som risk- och skyddsfaktorer utan dessa faktorer är invävda i personens sätt att vara, tänka och fungera och är sällan direkt tillgängliga för individen själv att reflektera över </a:t>
            </a:r>
            <a:endParaRPr lang="sv-SE" sz="2200" i="1" dirty="0" smtClean="0">
              <a:solidFill>
                <a:srgbClr val="8C001C"/>
              </a:solidFill>
              <a:latin typeface="Arial Black" pitchFamily="34" charset="0"/>
            </a:endParaRPr>
          </a:p>
        </p:txBody>
      </p:sp>
    </p:spTree>
    <p:extLst>
      <p:ext uri="{BB962C8B-B14F-4D97-AF65-F5344CB8AC3E}">
        <p14:creationId xmlns:p14="http://schemas.microsoft.com/office/powerpoint/2010/main" val="2403719023"/>
      </p:ext>
    </p:extLst>
  </p:cSld>
  <p:clrMapOvr>
    <a:masterClrMapping/>
  </p:clrMapOvr>
  <p:transition advClick="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2268538" y="260350"/>
            <a:ext cx="4751387" cy="5762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CA" altLang="sv-SE" sz="3200" smtClean="0">
                <a:solidFill>
                  <a:srgbClr val="8C001C"/>
                </a:solidFill>
                <a:latin typeface="Arial Black" pitchFamily="34" charset="0"/>
              </a:rPr>
              <a:t>Ung och oberoende</a:t>
            </a:r>
          </a:p>
        </p:txBody>
      </p:sp>
      <p:graphicFrame>
        <p:nvGraphicFramePr>
          <p:cNvPr id="283702" name="Group 54"/>
          <p:cNvGraphicFramePr>
            <a:graphicFrameLocks noGrp="1"/>
          </p:cNvGraphicFramePr>
          <p:nvPr/>
        </p:nvGraphicFramePr>
        <p:xfrm>
          <a:off x="468313" y="1196975"/>
          <a:ext cx="7924800" cy="4679950"/>
        </p:xfrm>
        <a:graphic>
          <a:graphicData uri="http://schemas.openxmlformats.org/drawingml/2006/table">
            <a:tbl>
              <a:tblPr/>
              <a:tblGrid>
                <a:gridCol w="3657600"/>
                <a:gridCol w="2209800"/>
                <a:gridCol w="2057400"/>
              </a:tblGrid>
              <a:tr h="684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1" i="0" u="sng" strike="noStrike" cap="none" normalizeH="0" baseline="0" dirty="0" err="1" smtClean="0">
                          <a:ln>
                            <a:noFill/>
                          </a:ln>
                          <a:solidFill>
                            <a:srgbClr val="8C001C"/>
                          </a:solidFill>
                          <a:effectLst/>
                          <a:latin typeface="Arial Black" pitchFamily="34" charset="0"/>
                        </a:rPr>
                        <a:t>Livstid</a:t>
                      </a:r>
                      <a:endParaRPr kumimoji="0" lang="en-CA" sz="2800" b="1" i="0" u="sng" strike="noStrike" cap="none" normalizeH="0" baseline="0" dirty="0" smtClean="0">
                        <a:ln>
                          <a:noFill/>
                        </a:ln>
                        <a:solidFill>
                          <a:srgbClr val="8C001C"/>
                        </a:solidFill>
                        <a:effectLst/>
                        <a:latin typeface="Arial Black" pitchFamily="34" charset="0"/>
                      </a:endParaRPr>
                    </a:p>
                  </a:txBody>
                  <a:tcPr marT="45717" marB="45717"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Mamma</a:t>
                      </a:r>
                    </a:p>
                  </a:txBody>
                  <a:tcPr marT="45717" marB="45717"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err="1" smtClean="0">
                          <a:ln>
                            <a:noFill/>
                          </a:ln>
                          <a:solidFill>
                            <a:srgbClr val="8C001C"/>
                          </a:solidFill>
                          <a:effectLst/>
                          <a:latin typeface="Arial Black" pitchFamily="34" charset="0"/>
                        </a:rPr>
                        <a:t>Pappa</a:t>
                      </a:r>
                      <a:endParaRPr kumimoji="0" lang="en-CA" sz="2400" b="0" i="0" u="none" strike="noStrike" cap="none" normalizeH="0" baseline="0" dirty="0" smtClean="0">
                        <a:ln>
                          <a:noFill/>
                        </a:ln>
                        <a:solidFill>
                          <a:srgbClr val="8C001C"/>
                        </a:solidFill>
                        <a:effectLst/>
                        <a:latin typeface="Arial Black" pitchFamily="34" charset="0"/>
                      </a:endParaRPr>
                    </a:p>
                  </a:txBody>
                  <a:tcPr marT="45717" marB="45717"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991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err="1" smtClean="0">
                          <a:ln>
                            <a:noFill/>
                          </a:ln>
                          <a:solidFill>
                            <a:srgbClr val="8C001C"/>
                          </a:solidFill>
                          <a:effectLst/>
                          <a:latin typeface="Arial Black" pitchFamily="34" charset="0"/>
                        </a:rPr>
                        <a:t>Psyk.diagnos</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inklusive</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missbruksdiagnoser</a:t>
                      </a:r>
                      <a:endParaRPr kumimoji="0" lang="en-CA" sz="2000" b="0" i="0" u="none" strike="noStrike" cap="none" normalizeH="0" baseline="0" dirty="0" smtClean="0">
                        <a:ln>
                          <a:noFill/>
                        </a:ln>
                        <a:solidFill>
                          <a:srgbClr val="8C001C"/>
                        </a:solidFill>
                        <a:effectLst/>
                        <a:latin typeface="Arial Black" pitchFamily="34" charset="0"/>
                      </a:endParaRPr>
                    </a:p>
                  </a:txBody>
                  <a:tcPr marT="45717" marB="45717"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80%</a:t>
                      </a:r>
                    </a:p>
                  </a:txBody>
                  <a:tcPr marT="45717" marB="45717"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70%</a:t>
                      </a:r>
                    </a:p>
                  </a:txBody>
                  <a:tcPr marT="45717" marB="45717"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991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err="1" smtClean="0">
                          <a:ln>
                            <a:noFill/>
                          </a:ln>
                          <a:solidFill>
                            <a:srgbClr val="8C001C"/>
                          </a:solidFill>
                          <a:effectLst/>
                          <a:latin typeface="Arial Black" pitchFamily="34" charset="0"/>
                        </a:rPr>
                        <a:t>Psyk.diagnos</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exklusive</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missbruksdiagnoser</a:t>
                      </a:r>
                      <a:endParaRPr kumimoji="0" lang="en-CA" sz="2000" b="0" i="0" u="none" strike="noStrike" cap="none" normalizeH="0" baseline="0" dirty="0" smtClean="0">
                        <a:ln>
                          <a:noFill/>
                        </a:ln>
                        <a:solidFill>
                          <a:srgbClr val="8C001C"/>
                        </a:solidFill>
                        <a:effectLst/>
                        <a:latin typeface="Arial Black" pitchFamily="34" charset="0"/>
                      </a:endParaRPr>
                    </a:p>
                  </a:txBody>
                  <a:tcPr marT="45717" marB="45717"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77%</a:t>
                      </a:r>
                    </a:p>
                  </a:txBody>
                  <a:tcPr marT="45717" marB="45717"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60%</a:t>
                      </a:r>
                    </a:p>
                  </a:txBody>
                  <a:tcPr marT="45717" marB="45717"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991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smtClean="0">
                          <a:ln>
                            <a:noFill/>
                          </a:ln>
                          <a:solidFill>
                            <a:srgbClr val="8C001C"/>
                          </a:solidFill>
                          <a:effectLst/>
                          <a:latin typeface="Arial Black" pitchFamily="34" charset="0"/>
                        </a:rPr>
                        <a:t>Någon missbruks/ beroendediagnos</a:t>
                      </a:r>
                    </a:p>
                  </a:txBody>
                  <a:tcPr marT="45717" marB="45717"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22%</a:t>
                      </a:r>
                    </a:p>
                  </a:txBody>
                  <a:tcPr marT="45717" marB="45717"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37%</a:t>
                      </a:r>
                    </a:p>
                  </a:txBody>
                  <a:tcPr marT="45717" marB="45717"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991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smtClean="0">
                          <a:ln>
                            <a:noFill/>
                          </a:ln>
                          <a:solidFill>
                            <a:srgbClr val="8C001C"/>
                          </a:solidFill>
                          <a:effectLst/>
                          <a:latin typeface="Arial Black" pitchFamily="34" charset="0"/>
                        </a:rPr>
                        <a:t>Alkoholmissbruk/ beroendediagnos</a:t>
                      </a:r>
                    </a:p>
                  </a:txBody>
                  <a:tcPr marT="45717" marB="45717"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17%</a:t>
                      </a:r>
                    </a:p>
                  </a:txBody>
                  <a:tcPr marT="45717" marB="45717"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32%</a:t>
                      </a:r>
                    </a:p>
                  </a:txBody>
                  <a:tcPr marT="45717" marB="45717"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r h="7991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err="1" smtClean="0">
                          <a:ln>
                            <a:noFill/>
                          </a:ln>
                          <a:solidFill>
                            <a:srgbClr val="8C001C"/>
                          </a:solidFill>
                          <a:effectLst/>
                          <a:latin typeface="Arial Black" pitchFamily="34" charset="0"/>
                        </a:rPr>
                        <a:t>Narkotikamissbruk</a:t>
                      </a:r>
                      <a:r>
                        <a:rPr kumimoji="0" lang="en-CA" sz="2000" b="0" i="0" u="none" strike="noStrike" cap="none" normalizeH="0" baseline="0" dirty="0" smtClean="0">
                          <a:ln>
                            <a:noFill/>
                          </a:ln>
                          <a:solidFill>
                            <a:srgbClr val="8C001C"/>
                          </a:solidFill>
                          <a:effectLst/>
                          <a:latin typeface="Arial Black" pitchFamily="34" charset="0"/>
                        </a:rPr>
                        <a:t>/ </a:t>
                      </a:r>
                      <a:r>
                        <a:rPr kumimoji="0" lang="en-CA" sz="2000" b="0" i="0" u="none" strike="noStrike" cap="none" normalizeH="0" baseline="0" dirty="0" err="1" smtClean="0">
                          <a:ln>
                            <a:noFill/>
                          </a:ln>
                          <a:solidFill>
                            <a:srgbClr val="8C001C"/>
                          </a:solidFill>
                          <a:effectLst/>
                          <a:latin typeface="Arial Black" pitchFamily="34" charset="0"/>
                        </a:rPr>
                        <a:t>beroendediagnos</a:t>
                      </a:r>
                      <a:endParaRPr kumimoji="0" lang="en-CA" sz="2000" b="0" i="0" u="none" strike="noStrike" cap="none" normalizeH="0" baseline="0" dirty="0" smtClean="0">
                        <a:ln>
                          <a:noFill/>
                        </a:ln>
                        <a:solidFill>
                          <a:srgbClr val="8C001C"/>
                        </a:solidFill>
                        <a:effectLst/>
                        <a:latin typeface="Arial Black" pitchFamily="34" charset="0"/>
                      </a:endParaRPr>
                    </a:p>
                  </a:txBody>
                  <a:tcPr marT="45717" marB="45717"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9%</a:t>
                      </a:r>
                    </a:p>
                  </a:txBody>
                  <a:tcPr marT="45717" marB="45717" anchor="ctr" horzOverflow="overflow">
                    <a:lnL>
                      <a:noFill/>
                    </a:lnL>
                    <a:lnR>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000" b="0" i="0" u="none" strike="noStrike" cap="none" normalizeH="0" baseline="0" dirty="0" smtClean="0">
                          <a:ln>
                            <a:noFill/>
                          </a:ln>
                          <a:solidFill>
                            <a:srgbClr val="8C001C"/>
                          </a:solidFill>
                          <a:effectLst/>
                          <a:latin typeface="Arial Black" pitchFamily="34" charset="0"/>
                        </a:rPr>
                        <a:t>20%</a:t>
                      </a:r>
                    </a:p>
                  </a:txBody>
                  <a:tcPr marT="45717" marB="45717" anchor="ctr" horzOverflow="overflow">
                    <a:lnL>
                      <a:noFill/>
                    </a:lnL>
                    <a:lnR cap="flat">
                      <a:noFill/>
                    </a:lnR>
                    <a:lnT w="38100"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62872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572" name="Group 4"/>
          <p:cNvGraphicFramePr>
            <a:graphicFrameLocks noGrp="1"/>
          </p:cNvGraphicFramePr>
          <p:nvPr/>
        </p:nvGraphicFramePr>
        <p:xfrm>
          <a:off x="457200" y="1557338"/>
          <a:ext cx="7924800" cy="4176714"/>
        </p:xfrm>
        <a:graphic>
          <a:graphicData uri="http://schemas.openxmlformats.org/drawingml/2006/table">
            <a:tbl>
              <a:tblPr/>
              <a:tblGrid>
                <a:gridCol w="3657600"/>
                <a:gridCol w="2209800"/>
                <a:gridCol w="2057400"/>
              </a:tblGrid>
              <a:tr h="671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3000" b="1" i="0" u="sng" strike="noStrike" cap="none" normalizeH="0" baseline="0" dirty="0" err="1" smtClean="0">
                          <a:ln>
                            <a:noFill/>
                          </a:ln>
                          <a:solidFill>
                            <a:srgbClr val="8C001C"/>
                          </a:solidFill>
                          <a:effectLst/>
                          <a:latin typeface="Arial Black" pitchFamily="34" charset="0"/>
                        </a:rPr>
                        <a:t>Livstid</a:t>
                      </a:r>
                      <a:r>
                        <a:rPr kumimoji="0" lang="en-CA" sz="3000" b="1" i="0" u="sng" strike="noStrike" cap="none" normalizeH="0" baseline="0" dirty="0" smtClean="0">
                          <a:ln>
                            <a:noFill/>
                          </a:ln>
                          <a:solidFill>
                            <a:srgbClr val="8C001C"/>
                          </a:solidFill>
                          <a:effectLst/>
                          <a:latin typeface="Arial Black" pitchFamily="34" charset="0"/>
                        </a:rPr>
                        <a:t> </a:t>
                      </a:r>
                    </a:p>
                  </a:txBody>
                  <a:tcPr anchor="ctr" horzOverflow="overflow">
                    <a:lnL cap="flat">
                      <a:noFill/>
                    </a:lnL>
                    <a:lnR>
                      <a:noFill/>
                    </a:lnR>
                    <a:lnT w="381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err="1" smtClean="0">
                          <a:ln>
                            <a:noFill/>
                          </a:ln>
                          <a:solidFill>
                            <a:srgbClr val="8C001C"/>
                          </a:solidFill>
                          <a:effectLst/>
                          <a:latin typeface="Arial Black" pitchFamily="34" charset="0"/>
                        </a:rPr>
                        <a:t>Pojkar</a:t>
                      </a:r>
                      <a:endParaRPr kumimoji="0" lang="en-CA" sz="2800" b="0" i="0" u="none" strike="noStrike" cap="none" normalizeH="0" baseline="0" dirty="0" smtClean="0">
                        <a:ln>
                          <a:noFill/>
                        </a:ln>
                        <a:solidFill>
                          <a:srgbClr val="8C001C"/>
                        </a:solidFill>
                        <a:effectLst/>
                        <a:latin typeface="Arial Black" pitchFamily="34" charset="0"/>
                      </a:endParaRPr>
                    </a:p>
                  </a:txBody>
                  <a:tcPr anchor="ctr" horzOverflow="overflow">
                    <a:lnL>
                      <a:noFill/>
                    </a:lnL>
                    <a:lnR w="38100" cap="flat" cmpd="sng" algn="ctr">
                      <a:solidFill>
                        <a:srgbClr val="8C001C"/>
                      </a:solidFill>
                      <a:prstDash val="solid"/>
                      <a:round/>
                      <a:headEnd type="none" w="med" len="med"/>
                      <a:tailEnd type="none" w="med" len="med"/>
                    </a:lnR>
                    <a:lnT w="38100"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err="1" smtClean="0">
                          <a:ln>
                            <a:noFill/>
                          </a:ln>
                          <a:solidFill>
                            <a:srgbClr val="8C001C"/>
                          </a:solidFill>
                          <a:effectLst/>
                          <a:latin typeface="Arial Black" pitchFamily="34" charset="0"/>
                        </a:rPr>
                        <a:t>Flickor</a:t>
                      </a:r>
                      <a:endParaRPr kumimoji="0" lang="en-CA" sz="2800" b="0" i="0" u="none" strike="noStrike" cap="none" normalizeH="0" baseline="0" dirty="0" smtClean="0">
                        <a:ln>
                          <a:noFill/>
                        </a:ln>
                        <a:solidFill>
                          <a:srgbClr val="8C001C"/>
                        </a:solidFill>
                        <a:effectLst/>
                        <a:latin typeface="Arial Black" pitchFamily="34" charset="0"/>
                      </a:endParaRPr>
                    </a:p>
                  </a:txBody>
                  <a:tcPr anchor="ctr" horzOverflow="overflow">
                    <a:lnL w="38100" cap="flat" cmpd="sng" algn="ctr">
                      <a:solidFill>
                        <a:srgbClr val="8C001C"/>
                      </a:solidFill>
                      <a:prstDash val="solid"/>
                      <a:round/>
                      <a:headEnd type="none" w="med" len="med"/>
                      <a:tailEnd type="none" w="med" len="med"/>
                    </a:lnL>
                    <a:lnR cap="flat">
                      <a:noFill/>
                    </a:lnR>
                    <a:lnT w="38100"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Depression </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40% </a:t>
                      </a:r>
                    </a:p>
                  </a:txBody>
                  <a:tcPr anchor="ctr" horzOverflow="overflow">
                    <a:lnL>
                      <a:noFill/>
                    </a:lnL>
                    <a:lnR w="28575" cap="flat" cmpd="sng" algn="ctr">
                      <a:noFill/>
                      <a:prstDash val="solid"/>
                      <a:round/>
                      <a:headEnd type="none" w="med" len="med"/>
                      <a:tailEnd type="none" w="med" len="med"/>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64% </a:t>
                      </a:r>
                    </a:p>
                  </a:txBody>
                  <a:tcPr anchor="ctr" horzOverflow="overflow">
                    <a:lnL>
                      <a:noFill/>
                    </a:lnL>
                    <a:lnR cap="flat">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smtClean="0">
                          <a:ln>
                            <a:noFill/>
                          </a:ln>
                          <a:solidFill>
                            <a:srgbClr val="8C001C"/>
                          </a:solidFill>
                          <a:effectLst/>
                          <a:latin typeface="Arial Black" pitchFamily="34" charset="0"/>
                        </a:rPr>
                        <a:t>Uppförandestörning</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63% </a:t>
                      </a:r>
                    </a:p>
                  </a:txBody>
                  <a:tcPr anchor="ctr" horzOverflow="overflow">
                    <a:lnL>
                      <a:noFill/>
                    </a:lnL>
                    <a:lnR w="28575" cap="flat" cmpd="sng" algn="ctr">
                      <a:noFill/>
                      <a:prstDash val="solid"/>
                      <a:round/>
                      <a:headEnd type="none" w="med" len="med"/>
                      <a:tailEnd type="none" w="med" len="med"/>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44%</a:t>
                      </a:r>
                    </a:p>
                  </a:txBody>
                  <a:tcPr anchor="ctr" horzOverflow="overflow">
                    <a:lnL>
                      <a:noFill/>
                    </a:lnL>
                    <a:lnR cap="flat">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smtClean="0">
                          <a:ln>
                            <a:noFill/>
                          </a:ln>
                          <a:solidFill>
                            <a:srgbClr val="8C001C"/>
                          </a:solidFill>
                          <a:effectLst/>
                          <a:latin typeface="Arial Black" pitchFamily="34" charset="0"/>
                        </a:rPr>
                        <a:t>Fobier</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17% </a:t>
                      </a:r>
                    </a:p>
                  </a:txBody>
                  <a:tcPr anchor="ctr" horzOverflow="overflow">
                    <a:lnL>
                      <a:noFill/>
                    </a:lnL>
                    <a:lnR>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48%</a:t>
                      </a:r>
                    </a:p>
                  </a:txBody>
                  <a:tcPr anchor="ctr" horzOverflow="overflow">
                    <a:lnL>
                      <a:noFill/>
                    </a:lnL>
                    <a:lnR cap="flat">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smtClean="0">
                          <a:ln>
                            <a:noFill/>
                          </a:ln>
                          <a:solidFill>
                            <a:srgbClr val="8C001C"/>
                          </a:solidFill>
                          <a:effectLst/>
                          <a:latin typeface="Arial Black" pitchFamily="34" charset="0"/>
                        </a:rPr>
                        <a:t>Ätstörningar</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2%</a:t>
                      </a:r>
                    </a:p>
                  </a:txBody>
                  <a:tcPr anchor="ctr" horzOverflow="overflow">
                    <a:lnL>
                      <a:noFill/>
                    </a:lnL>
                    <a:lnR>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22% </a:t>
                      </a:r>
                    </a:p>
                  </a:txBody>
                  <a:tcPr anchor="ctr" horzOverflow="overflow">
                    <a:lnL>
                      <a:noFill/>
                    </a:lnL>
                    <a:lnR cap="flat">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err="1" smtClean="0">
                          <a:ln>
                            <a:noFill/>
                          </a:ln>
                          <a:solidFill>
                            <a:srgbClr val="8C001C"/>
                          </a:solidFill>
                          <a:effectLst/>
                          <a:latin typeface="Arial Black" pitchFamily="34" charset="0"/>
                        </a:rPr>
                        <a:t>Paniksyndrom</a:t>
                      </a:r>
                      <a:endParaRPr kumimoji="0" lang="en-CA" sz="2400" b="0" i="0" u="none" strike="noStrike" cap="none" normalizeH="0" baseline="0" dirty="0" smtClean="0">
                        <a:ln>
                          <a:noFill/>
                        </a:ln>
                        <a:solidFill>
                          <a:srgbClr val="8C001C"/>
                        </a:solidFill>
                        <a:effectLst/>
                        <a:latin typeface="Arial Black" pitchFamily="34" charset="0"/>
                      </a:endParaRPr>
                    </a:p>
                  </a:txBody>
                  <a:tcPr anchor="ctr" horzOverflow="overflow">
                    <a:lnL cap="flat">
                      <a:noFill/>
                    </a:lnL>
                    <a:lnR>
                      <a:noFill/>
                    </a:lnR>
                    <a:lnT>
                      <a:noFill/>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4% </a:t>
                      </a:r>
                    </a:p>
                  </a:txBody>
                  <a:tcPr anchor="ctr" horzOverflow="overflow">
                    <a:lnL>
                      <a:noFill/>
                    </a:lnL>
                    <a:lnR>
                      <a:noFill/>
                    </a:lnR>
                    <a:lnT w="28575"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20%</a:t>
                      </a:r>
                    </a:p>
                  </a:txBody>
                  <a:tcPr anchor="ctr" horzOverflow="overflow">
                    <a:lnL>
                      <a:noFill/>
                    </a:lnL>
                    <a:lnR cap="flat">
                      <a:noFill/>
                    </a:lnR>
                    <a:lnT w="28575"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bl>
          </a:graphicData>
        </a:graphic>
      </p:graphicFrame>
      <p:sp>
        <p:nvSpPr>
          <p:cNvPr id="109610" name="Rectangle 42"/>
          <p:cNvSpPr>
            <a:spLocks noChangeArrowheads="1"/>
          </p:cNvSpPr>
          <p:nvPr/>
        </p:nvSpPr>
        <p:spPr bwMode="auto">
          <a:xfrm>
            <a:off x="285750" y="214313"/>
            <a:ext cx="8858250" cy="785812"/>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2400" baseline="0" dirty="0">
                <a:solidFill>
                  <a:srgbClr val="8C001C"/>
                </a:solidFill>
                <a:latin typeface="Arial Black" pitchFamily="34" charset="0"/>
                <a:cs typeface="+mn-cs"/>
              </a:rPr>
              <a:t>De fem </a:t>
            </a:r>
            <a:r>
              <a:rPr lang="en-CA" sz="2400" baseline="0" dirty="0" err="1">
                <a:solidFill>
                  <a:srgbClr val="8C001C"/>
                </a:solidFill>
                <a:latin typeface="Arial Black" pitchFamily="34" charset="0"/>
                <a:cs typeface="+mn-cs"/>
              </a:rPr>
              <a:t>vanligaste</a:t>
            </a:r>
            <a:r>
              <a:rPr lang="en-CA" sz="2400" baseline="0" dirty="0">
                <a:solidFill>
                  <a:srgbClr val="8C001C"/>
                </a:solidFill>
                <a:latin typeface="Arial Black" pitchFamily="34" charset="0"/>
                <a:cs typeface="+mn-cs"/>
              </a:rPr>
              <a:t> </a:t>
            </a:r>
            <a:r>
              <a:rPr lang="en-CA" sz="2400" baseline="0" dirty="0" err="1">
                <a:solidFill>
                  <a:srgbClr val="8C001C"/>
                </a:solidFill>
                <a:latin typeface="Arial Black" pitchFamily="34" charset="0"/>
                <a:cs typeface="+mn-cs"/>
              </a:rPr>
              <a:t>psykiatriska</a:t>
            </a:r>
            <a:r>
              <a:rPr lang="en-CA" sz="2400" baseline="0" dirty="0">
                <a:solidFill>
                  <a:srgbClr val="8C001C"/>
                </a:solidFill>
                <a:latin typeface="Arial Black" pitchFamily="34" charset="0"/>
                <a:cs typeface="+mn-cs"/>
              </a:rPr>
              <a:t> </a:t>
            </a:r>
          </a:p>
          <a:p>
            <a:pPr algn="ctr" eaLnBrk="0" hangingPunct="0">
              <a:defRPr/>
            </a:pPr>
            <a:r>
              <a:rPr lang="en-CA" sz="2400" baseline="0" dirty="0" err="1">
                <a:solidFill>
                  <a:srgbClr val="8C001C"/>
                </a:solidFill>
                <a:latin typeface="Arial Black" pitchFamily="34" charset="0"/>
                <a:cs typeface="+mn-cs"/>
              </a:rPr>
              <a:t>problemen</a:t>
            </a:r>
            <a:r>
              <a:rPr lang="en-CA" sz="2400" baseline="0" dirty="0">
                <a:solidFill>
                  <a:srgbClr val="8C001C"/>
                </a:solidFill>
                <a:latin typeface="Arial Black" pitchFamily="34" charset="0"/>
                <a:cs typeface="+mn-cs"/>
              </a:rPr>
              <a:t> </a:t>
            </a:r>
            <a:r>
              <a:rPr lang="en-CA" sz="2400" baseline="0" dirty="0" err="1">
                <a:solidFill>
                  <a:srgbClr val="8C001C"/>
                </a:solidFill>
                <a:latin typeface="Arial Black" pitchFamily="34" charset="0"/>
                <a:cs typeface="+mn-cs"/>
              </a:rPr>
              <a:t>hos</a:t>
            </a:r>
            <a:r>
              <a:rPr lang="en-CA" sz="2400" baseline="0" dirty="0">
                <a:solidFill>
                  <a:srgbClr val="8C001C"/>
                </a:solidFill>
                <a:latin typeface="Arial Black" pitchFamily="34" charset="0"/>
                <a:cs typeface="+mn-cs"/>
              </a:rPr>
              <a:t> MU-</a:t>
            </a:r>
            <a:r>
              <a:rPr lang="en-CA" sz="2400" baseline="0" dirty="0" err="1">
                <a:solidFill>
                  <a:srgbClr val="8C001C"/>
                </a:solidFill>
                <a:latin typeface="Arial Black" pitchFamily="34" charset="0"/>
                <a:cs typeface="+mn-cs"/>
              </a:rPr>
              <a:t>ungdomar</a:t>
            </a:r>
            <a:endParaRPr lang="en-CA" sz="2400" baseline="0" dirty="0">
              <a:solidFill>
                <a:srgbClr val="8C001C"/>
              </a:solidFill>
              <a:latin typeface="Arial Black" pitchFamily="34" charset="0"/>
              <a:cs typeface="+mn-cs"/>
            </a:endParaRPr>
          </a:p>
        </p:txBody>
      </p:sp>
    </p:spTree>
    <p:extLst>
      <p:ext uri="{BB962C8B-B14F-4D97-AF65-F5344CB8AC3E}">
        <p14:creationId xmlns:p14="http://schemas.microsoft.com/office/powerpoint/2010/main" val="26090364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ChangeArrowheads="1"/>
          </p:cNvSpPr>
          <p:nvPr/>
        </p:nvSpPr>
        <p:spPr bwMode="auto">
          <a:xfrm>
            <a:off x="762000" y="2590800"/>
            <a:ext cx="7772400" cy="8382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4400" baseline="0" dirty="0" err="1">
                <a:solidFill>
                  <a:srgbClr val="8C001C"/>
                </a:solidFill>
                <a:latin typeface="Arial Black" pitchFamily="34" charset="0"/>
                <a:cs typeface="+mn-cs"/>
              </a:rPr>
              <a:t>Uppförandestörning</a:t>
            </a:r>
            <a:r>
              <a:rPr lang="en-CA" sz="4400" baseline="0" dirty="0">
                <a:solidFill>
                  <a:srgbClr val="8C001C"/>
                </a:solidFill>
                <a:latin typeface="Arial Black" pitchFamily="34" charset="0"/>
                <a:cs typeface="+mn-cs"/>
              </a:rPr>
              <a:t> </a:t>
            </a:r>
          </a:p>
        </p:txBody>
      </p:sp>
    </p:spTree>
    <p:extLst>
      <p:ext uri="{BB962C8B-B14F-4D97-AF65-F5344CB8AC3E}">
        <p14:creationId xmlns:p14="http://schemas.microsoft.com/office/powerpoint/2010/main" val="3174069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971550" y="692150"/>
            <a:ext cx="84582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nSpc>
                <a:spcPct val="90000"/>
              </a:lnSpc>
              <a:spcBef>
                <a:spcPct val="50000"/>
              </a:spcBef>
              <a:buFontTx/>
              <a:buChar char="•"/>
            </a:pPr>
            <a:r>
              <a:rPr lang="sv-SE" altLang="sv-SE" sz="2000" baseline="0">
                <a:solidFill>
                  <a:srgbClr val="8C001C"/>
                </a:solidFill>
                <a:latin typeface="Arial Black" pitchFamily="34" charset="0"/>
              </a:rPr>
              <a:t>Minst tre av följande kriterier uppfyllda under en 12-månaders period </a:t>
            </a:r>
          </a:p>
          <a:p>
            <a:pPr>
              <a:lnSpc>
                <a:spcPct val="90000"/>
              </a:lnSpc>
              <a:spcBef>
                <a:spcPct val="50000"/>
              </a:spcBef>
              <a:buFontTx/>
              <a:buChar char="•"/>
            </a:pPr>
            <a:r>
              <a:rPr lang="sv-SE" altLang="sv-SE" sz="1600" baseline="0">
                <a:solidFill>
                  <a:srgbClr val="8C001C"/>
                </a:solidFill>
                <a:latin typeface="Arial Black" pitchFamily="34" charset="0"/>
              </a:rPr>
              <a:t>Hotar trakasserar eller förödmjukar ofta andra</a:t>
            </a:r>
          </a:p>
          <a:p>
            <a:pPr>
              <a:lnSpc>
                <a:spcPct val="90000"/>
              </a:lnSpc>
              <a:spcBef>
                <a:spcPct val="50000"/>
              </a:spcBef>
              <a:buFontTx/>
              <a:buChar char="•"/>
            </a:pPr>
            <a:r>
              <a:rPr lang="sv-SE" altLang="sv-SE" sz="1600" baseline="0">
                <a:solidFill>
                  <a:srgbClr val="8C001C"/>
                </a:solidFill>
                <a:latin typeface="Arial Black" pitchFamily="34" charset="0"/>
              </a:rPr>
              <a:t>Påbörjar ofta slagsmål</a:t>
            </a:r>
          </a:p>
          <a:p>
            <a:pPr>
              <a:lnSpc>
                <a:spcPct val="90000"/>
              </a:lnSpc>
              <a:spcBef>
                <a:spcPct val="50000"/>
              </a:spcBef>
              <a:buFontTx/>
              <a:buChar char="•"/>
            </a:pPr>
            <a:r>
              <a:rPr lang="sv-SE" altLang="sv-SE" sz="1600" baseline="0">
                <a:solidFill>
                  <a:srgbClr val="8C001C"/>
                </a:solidFill>
                <a:latin typeface="Arial Black" pitchFamily="34" charset="0"/>
              </a:rPr>
              <a:t>Har använt vapen</a:t>
            </a:r>
          </a:p>
          <a:p>
            <a:pPr>
              <a:lnSpc>
                <a:spcPct val="90000"/>
              </a:lnSpc>
              <a:spcBef>
                <a:spcPct val="50000"/>
              </a:spcBef>
              <a:buFontTx/>
              <a:buChar char="•"/>
            </a:pPr>
            <a:r>
              <a:rPr lang="sv-SE" altLang="sv-SE" sz="1600" baseline="0">
                <a:solidFill>
                  <a:srgbClr val="8C001C"/>
                </a:solidFill>
                <a:latin typeface="Arial Black" pitchFamily="34" charset="0"/>
              </a:rPr>
              <a:t>Visat fysisk grymhet mot någon människa eller djur</a:t>
            </a:r>
          </a:p>
          <a:p>
            <a:pPr>
              <a:lnSpc>
                <a:spcPct val="90000"/>
              </a:lnSpc>
              <a:spcBef>
                <a:spcPct val="50000"/>
              </a:spcBef>
              <a:buFontTx/>
              <a:buChar char="•"/>
            </a:pPr>
            <a:r>
              <a:rPr lang="sv-SE" altLang="sv-SE" sz="1600" baseline="0">
                <a:solidFill>
                  <a:srgbClr val="8C001C"/>
                </a:solidFill>
                <a:latin typeface="Arial Black" pitchFamily="34" charset="0"/>
              </a:rPr>
              <a:t>Stulit under direkt konfrontation med offret</a:t>
            </a:r>
          </a:p>
          <a:p>
            <a:pPr>
              <a:lnSpc>
                <a:spcPct val="90000"/>
              </a:lnSpc>
              <a:spcBef>
                <a:spcPct val="50000"/>
              </a:spcBef>
              <a:buFontTx/>
              <a:buChar char="•"/>
            </a:pPr>
            <a:r>
              <a:rPr lang="sv-SE" altLang="sv-SE" sz="1600" baseline="0">
                <a:solidFill>
                  <a:srgbClr val="8C001C"/>
                </a:solidFill>
                <a:latin typeface="Arial Black" pitchFamily="34" charset="0"/>
              </a:rPr>
              <a:t>Har tvingat någon till sexuellt umgänge</a:t>
            </a:r>
          </a:p>
          <a:p>
            <a:pPr>
              <a:lnSpc>
                <a:spcPct val="90000"/>
              </a:lnSpc>
              <a:spcBef>
                <a:spcPct val="50000"/>
              </a:spcBef>
              <a:buFontTx/>
              <a:buChar char="•"/>
            </a:pPr>
            <a:r>
              <a:rPr lang="sv-SE" altLang="sv-SE" sz="1600" baseline="0">
                <a:solidFill>
                  <a:srgbClr val="8C001C"/>
                </a:solidFill>
                <a:latin typeface="Arial Black" pitchFamily="34" charset="0"/>
              </a:rPr>
              <a:t>Har stuckit något i brand</a:t>
            </a:r>
          </a:p>
          <a:p>
            <a:pPr>
              <a:lnSpc>
                <a:spcPct val="90000"/>
              </a:lnSpc>
              <a:spcBef>
                <a:spcPct val="50000"/>
              </a:spcBef>
              <a:buFontTx/>
              <a:buChar char="•"/>
            </a:pPr>
            <a:r>
              <a:rPr lang="sv-SE" altLang="sv-SE" sz="1600" baseline="0">
                <a:solidFill>
                  <a:srgbClr val="8C001C"/>
                </a:solidFill>
                <a:latin typeface="Arial Black" pitchFamily="34" charset="0"/>
              </a:rPr>
              <a:t>Har avsiktligt förstört andras egendom</a:t>
            </a:r>
          </a:p>
          <a:p>
            <a:pPr>
              <a:lnSpc>
                <a:spcPct val="90000"/>
              </a:lnSpc>
              <a:spcBef>
                <a:spcPct val="50000"/>
              </a:spcBef>
              <a:buFontTx/>
              <a:buChar char="•"/>
            </a:pPr>
            <a:r>
              <a:rPr lang="sv-SE" altLang="sv-SE" sz="1600" baseline="0">
                <a:solidFill>
                  <a:srgbClr val="8C001C"/>
                </a:solidFill>
                <a:latin typeface="Arial Black" pitchFamily="34" charset="0"/>
              </a:rPr>
              <a:t>Har brutit sig in i bostad, lokal eller bil</a:t>
            </a:r>
          </a:p>
          <a:p>
            <a:pPr>
              <a:lnSpc>
                <a:spcPct val="90000"/>
              </a:lnSpc>
              <a:spcBef>
                <a:spcPct val="50000"/>
              </a:spcBef>
              <a:buFontTx/>
              <a:buChar char="•"/>
            </a:pPr>
            <a:r>
              <a:rPr lang="sv-SE" altLang="sv-SE" sz="1600" baseline="0">
                <a:solidFill>
                  <a:srgbClr val="8C001C"/>
                </a:solidFill>
                <a:latin typeface="Arial Black" pitchFamily="34" charset="0"/>
              </a:rPr>
              <a:t>Ljuger ofta i syfte att uppnå fördelar eller undvika konsekvenser</a:t>
            </a:r>
          </a:p>
          <a:p>
            <a:pPr>
              <a:lnSpc>
                <a:spcPct val="90000"/>
              </a:lnSpc>
              <a:spcBef>
                <a:spcPct val="50000"/>
              </a:spcBef>
              <a:buFontTx/>
              <a:buChar char="•"/>
            </a:pPr>
            <a:r>
              <a:rPr lang="sv-SE" altLang="sv-SE" sz="1600" baseline="0">
                <a:solidFill>
                  <a:srgbClr val="8C001C"/>
                </a:solidFill>
                <a:latin typeface="Arial Black" pitchFamily="34" charset="0"/>
              </a:rPr>
              <a:t>Har tillskansat sig värden utan direkt konfrontation</a:t>
            </a:r>
          </a:p>
          <a:p>
            <a:pPr>
              <a:lnSpc>
                <a:spcPct val="90000"/>
              </a:lnSpc>
              <a:spcBef>
                <a:spcPct val="50000"/>
              </a:spcBef>
              <a:buFontTx/>
              <a:buChar char="•"/>
            </a:pPr>
            <a:r>
              <a:rPr lang="sv-SE" altLang="sv-SE" sz="1600" baseline="0">
                <a:solidFill>
                  <a:srgbClr val="8C001C"/>
                </a:solidFill>
                <a:latin typeface="Arial Black" pitchFamily="34" charset="0"/>
              </a:rPr>
              <a:t>Ofta ute på nätterna trots förbud (före 13 års ålder)</a:t>
            </a:r>
          </a:p>
          <a:p>
            <a:pPr>
              <a:lnSpc>
                <a:spcPct val="90000"/>
              </a:lnSpc>
              <a:spcBef>
                <a:spcPct val="50000"/>
              </a:spcBef>
              <a:buFontTx/>
              <a:buChar char="•"/>
            </a:pPr>
            <a:r>
              <a:rPr lang="sv-SE" altLang="sv-SE" sz="1600" baseline="0">
                <a:solidFill>
                  <a:srgbClr val="8C001C"/>
                </a:solidFill>
                <a:latin typeface="Arial Black" pitchFamily="34" charset="0"/>
              </a:rPr>
              <a:t>Har rymt hemifrån minst två gånger</a:t>
            </a:r>
          </a:p>
          <a:p>
            <a:pPr>
              <a:lnSpc>
                <a:spcPct val="90000"/>
              </a:lnSpc>
              <a:spcBef>
                <a:spcPct val="50000"/>
              </a:spcBef>
              <a:buFontTx/>
              <a:buChar char="•"/>
            </a:pPr>
            <a:r>
              <a:rPr lang="sv-SE" altLang="sv-SE" sz="1600" baseline="0">
                <a:solidFill>
                  <a:srgbClr val="8C001C"/>
                </a:solidFill>
                <a:latin typeface="Arial Black" pitchFamily="34" charset="0"/>
              </a:rPr>
              <a:t>Skolkar ofta från skolan (före 13 års ålder)</a:t>
            </a:r>
          </a:p>
        </p:txBody>
      </p:sp>
      <p:sp>
        <p:nvSpPr>
          <p:cNvPr id="137221" name="Rectangle 5"/>
          <p:cNvSpPr>
            <a:spLocks noChangeArrowheads="1"/>
          </p:cNvSpPr>
          <p:nvPr/>
        </p:nvSpPr>
        <p:spPr bwMode="auto">
          <a:xfrm>
            <a:off x="1042988" y="188913"/>
            <a:ext cx="7772400" cy="50165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eaLnBrk="0" hangingPunct="0">
              <a:defRPr/>
            </a:pPr>
            <a:r>
              <a:rPr lang="en-CA" sz="3200" baseline="0" dirty="0" err="1">
                <a:solidFill>
                  <a:srgbClr val="8C001C"/>
                </a:solidFill>
                <a:latin typeface="Arial Black" pitchFamily="34" charset="0"/>
                <a:cs typeface="+mn-cs"/>
              </a:rPr>
              <a:t>Uppförandestörning</a:t>
            </a:r>
            <a:r>
              <a:rPr lang="en-CA" sz="3200" baseline="0" dirty="0">
                <a:solidFill>
                  <a:srgbClr val="8C001C"/>
                </a:solidFill>
                <a:latin typeface="Arial Black" pitchFamily="34" charset="0"/>
                <a:cs typeface="+mn-cs"/>
              </a:rPr>
              <a:t> – DSM-IV</a:t>
            </a:r>
          </a:p>
        </p:txBody>
      </p:sp>
    </p:spTree>
    <p:extLst>
      <p:ext uri="{BB962C8B-B14F-4D97-AF65-F5344CB8AC3E}">
        <p14:creationId xmlns:p14="http://schemas.microsoft.com/office/powerpoint/2010/main" val="40576073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8"/>
          <p:cNvSpPr>
            <a:spLocks noGrp="1" noChangeArrowheads="1"/>
          </p:cNvSpPr>
          <p:nvPr>
            <p:ph type="title"/>
          </p:nvPr>
        </p:nvSpPr>
        <p:spPr bwMode="auto">
          <a:xfrm>
            <a:off x="838200" y="374650"/>
            <a:ext cx="7772400" cy="609600"/>
          </a:xfrm>
          <a:noFill/>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CA" altLang="sv-SE" sz="4000" smtClean="0">
                <a:solidFill>
                  <a:srgbClr val="8C001C"/>
                </a:solidFill>
                <a:latin typeface="Arial Black" pitchFamily="34" charset="0"/>
              </a:rPr>
              <a:t>Antisociala ungdomar</a:t>
            </a:r>
          </a:p>
        </p:txBody>
      </p:sp>
      <p:sp>
        <p:nvSpPr>
          <p:cNvPr id="118794" name="Rectangle 10"/>
          <p:cNvSpPr>
            <a:spLocks noChangeArrowheads="1"/>
          </p:cNvSpPr>
          <p:nvPr/>
        </p:nvSpPr>
        <p:spPr bwMode="auto">
          <a:xfrm>
            <a:off x="468313" y="1628775"/>
            <a:ext cx="8424862"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spcBef>
                <a:spcPct val="50000"/>
              </a:spcBef>
              <a:buClr>
                <a:srgbClr val="8C001C"/>
              </a:buClr>
              <a:buSzPct val="91000"/>
              <a:buFont typeface="Arial" pitchFamily="34" charset="0"/>
              <a:buChar char="•"/>
            </a:pPr>
            <a:r>
              <a:rPr lang="sv-SE" altLang="sv-SE" sz="2200">
                <a:solidFill>
                  <a:srgbClr val="F09D08"/>
                </a:solidFill>
                <a:latin typeface="Myriad Web"/>
              </a:rPr>
              <a:t> </a:t>
            </a:r>
            <a:r>
              <a:rPr lang="sv-SE" altLang="sv-SE" sz="2200" baseline="0">
                <a:solidFill>
                  <a:srgbClr val="8C001C"/>
                </a:solidFill>
                <a:latin typeface="Arial Black" pitchFamily="34" charset="0"/>
              </a:rPr>
              <a:t>Mellan 1/3 –2/3 av de med uppförandestörning kommer att som vuxna möta kriterierna för antisocial personlighetsstörning – gäller både pojkar och flickor…</a:t>
            </a:r>
          </a:p>
          <a:p>
            <a:pPr>
              <a:spcBef>
                <a:spcPct val="50000"/>
              </a:spcBef>
              <a:buClr>
                <a:srgbClr val="8C001C"/>
              </a:buClr>
              <a:buSzPct val="91000"/>
              <a:buFont typeface="Arial" pitchFamily="34" charset="0"/>
              <a:buChar char="•"/>
            </a:pPr>
            <a:r>
              <a:rPr lang="sv-SE" altLang="sv-SE" sz="2200" baseline="0">
                <a:solidFill>
                  <a:srgbClr val="8C001C"/>
                </a:solidFill>
                <a:latin typeface="Arial Black" pitchFamily="34" charset="0"/>
              </a:rPr>
              <a:t> De med antisocial personlighetsstörning utgör ca 5% (män) och 0.5-1% (kvinnor) av befolkningen </a:t>
            </a:r>
          </a:p>
          <a:p>
            <a:pPr>
              <a:spcBef>
                <a:spcPct val="50000"/>
              </a:spcBef>
              <a:buClr>
                <a:srgbClr val="8C001C"/>
              </a:buClr>
              <a:buSzPct val="91000"/>
              <a:buFont typeface="Arial" pitchFamily="34" charset="0"/>
              <a:buChar char="•"/>
            </a:pPr>
            <a:r>
              <a:rPr lang="sv-SE" altLang="sv-SE" sz="2200" baseline="0">
                <a:solidFill>
                  <a:srgbClr val="8C001C"/>
                </a:solidFill>
                <a:latin typeface="Arial Black" pitchFamily="34" charset="0"/>
              </a:rPr>
              <a:t> Dessa svarar för ca 70% (män) respektive 30% (kvinnor) av alla brott som begås</a:t>
            </a:r>
          </a:p>
          <a:p>
            <a:pPr>
              <a:spcBef>
                <a:spcPct val="50000"/>
              </a:spcBef>
              <a:buClr>
                <a:srgbClr val="8C001C"/>
              </a:buClr>
              <a:buSzPct val="91000"/>
              <a:buFont typeface="Arial" pitchFamily="34" charset="0"/>
              <a:buChar char="•"/>
            </a:pPr>
            <a:r>
              <a:rPr lang="sv-SE" altLang="sv-SE" sz="2200" baseline="0">
                <a:solidFill>
                  <a:srgbClr val="8C001C"/>
                </a:solidFill>
                <a:latin typeface="Arial Black" pitchFamily="34" charset="0"/>
              </a:rPr>
              <a:t> 80-95% är missbrukare</a:t>
            </a:r>
          </a:p>
          <a:p>
            <a:pPr>
              <a:spcBef>
                <a:spcPct val="50000"/>
              </a:spcBef>
              <a:buClr>
                <a:srgbClr val="8C001C"/>
              </a:buClr>
              <a:buSzPct val="91000"/>
              <a:buFont typeface="Arial" pitchFamily="34" charset="0"/>
              <a:buChar char="•"/>
            </a:pPr>
            <a:r>
              <a:rPr lang="sv-SE" altLang="sv-SE" sz="2200" baseline="0">
                <a:solidFill>
                  <a:srgbClr val="8C001C"/>
                </a:solidFill>
                <a:latin typeface="Arial Black" pitchFamily="34" charset="0"/>
              </a:rPr>
              <a:t> Övriga uppvisar fortsatta svårigheter till anpassning i samhället (legala – psykosociala)</a:t>
            </a:r>
          </a:p>
        </p:txBody>
      </p:sp>
      <p:sp>
        <p:nvSpPr>
          <p:cNvPr id="52228" name="Rectangle 11"/>
          <p:cNvSpPr>
            <a:spLocks noChangeArrowheads="1"/>
          </p:cNvSpPr>
          <p:nvPr/>
        </p:nvSpPr>
        <p:spPr bwMode="auto">
          <a:xfrm>
            <a:off x="1143000" y="1066800"/>
            <a:ext cx="7010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spcBef>
                <a:spcPct val="50000"/>
              </a:spcBef>
            </a:pPr>
            <a:r>
              <a:rPr lang="en-CA" altLang="sv-SE" sz="2400" baseline="0">
                <a:solidFill>
                  <a:srgbClr val="8C001C"/>
                </a:solidFill>
                <a:latin typeface="Arial Black" pitchFamily="34" charset="0"/>
              </a:rPr>
              <a:t>Hur går det sen?</a:t>
            </a:r>
            <a:endParaRPr lang="en-CA" altLang="sv-SE" sz="2000" baseline="0">
              <a:solidFill>
                <a:srgbClr val="8C001C"/>
              </a:solidFill>
              <a:latin typeface="Arial Black" pitchFamily="34" charset="0"/>
            </a:endParaRPr>
          </a:p>
        </p:txBody>
      </p:sp>
    </p:spTree>
    <p:extLst>
      <p:ext uri="{BB962C8B-B14F-4D97-AF65-F5344CB8AC3E}">
        <p14:creationId xmlns:p14="http://schemas.microsoft.com/office/powerpoint/2010/main" val="1007288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8794">
                                            <p:txEl>
                                              <p:pRg st="0" end="0"/>
                                            </p:txEl>
                                          </p:spTgt>
                                        </p:tgtEl>
                                        <p:attrNameLst>
                                          <p:attrName>style.visibility</p:attrName>
                                        </p:attrNameLst>
                                      </p:cBhvr>
                                      <p:to>
                                        <p:strVal val="visible"/>
                                      </p:to>
                                    </p:set>
                                    <p:anim calcmode="lin" valueType="num">
                                      <p:cBhvr additive="base">
                                        <p:cTn id="7" dur="500" fill="hold"/>
                                        <p:tgtEl>
                                          <p:spTgt spid="11879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879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8794">
                                            <p:txEl>
                                              <p:pRg st="1" end="1"/>
                                            </p:txEl>
                                          </p:spTgt>
                                        </p:tgtEl>
                                        <p:attrNameLst>
                                          <p:attrName>style.visibility</p:attrName>
                                        </p:attrNameLst>
                                      </p:cBhvr>
                                      <p:to>
                                        <p:strVal val="visible"/>
                                      </p:to>
                                    </p:set>
                                    <p:anim calcmode="lin" valueType="num">
                                      <p:cBhvr additive="base">
                                        <p:cTn id="13" dur="500" fill="hold"/>
                                        <p:tgtEl>
                                          <p:spTgt spid="11879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879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8794">
                                            <p:txEl>
                                              <p:pRg st="2" end="2"/>
                                            </p:txEl>
                                          </p:spTgt>
                                        </p:tgtEl>
                                        <p:attrNameLst>
                                          <p:attrName>style.visibility</p:attrName>
                                        </p:attrNameLst>
                                      </p:cBhvr>
                                      <p:to>
                                        <p:strVal val="visible"/>
                                      </p:to>
                                    </p:set>
                                    <p:anim calcmode="lin" valueType="num">
                                      <p:cBhvr additive="base">
                                        <p:cTn id="19" dur="500" fill="hold"/>
                                        <p:tgtEl>
                                          <p:spTgt spid="11879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879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8794">
                                            <p:txEl>
                                              <p:pRg st="3" end="3"/>
                                            </p:txEl>
                                          </p:spTgt>
                                        </p:tgtEl>
                                        <p:attrNameLst>
                                          <p:attrName>style.visibility</p:attrName>
                                        </p:attrNameLst>
                                      </p:cBhvr>
                                      <p:to>
                                        <p:strVal val="visible"/>
                                      </p:to>
                                    </p:set>
                                    <p:anim calcmode="lin" valueType="num">
                                      <p:cBhvr additive="base">
                                        <p:cTn id="25" dur="500" fill="hold"/>
                                        <p:tgtEl>
                                          <p:spTgt spid="11879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879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8794">
                                            <p:txEl>
                                              <p:pRg st="4" end="4"/>
                                            </p:txEl>
                                          </p:spTgt>
                                        </p:tgtEl>
                                        <p:attrNameLst>
                                          <p:attrName>style.visibility</p:attrName>
                                        </p:attrNameLst>
                                      </p:cBhvr>
                                      <p:to>
                                        <p:strVal val="visible"/>
                                      </p:to>
                                    </p:set>
                                    <p:anim calcmode="lin" valueType="num">
                                      <p:cBhvr additive="base">
                                        <p:cTn id="31" dur="500" fill="hold"/>
                                        <p:tgtEl>
                                          <p:spTgt spid="11879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879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4"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ChangeArrowheads="1"/>
          </p:cNvSpPr>
          <p:nvPr/>
        </p:nvSpPr>
        <p:spPr bwMode="auto">
          <a:xfrm>
            <a:off x="755650" y="2708275"/>
            <a:ext cx="7772400" cy="8382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3600" baseline="0" dirty="0" err="1">
                <a:solidFill>
                  <a:srgbClr val="8C001C"/>
                </a:solidFill>
                <a:latin typeface="Arial Black" pitchFamily="34" charset="0"/>
                <a:cs typeface="+mn-cs"/>
              </a:rPr>
              <a:t>Tjejer</a:t>
            </a:r>
            <a:r>
              <a:rPr lang="en-CA" sz="3600" baseline="0" dirty="0">
                <a:solidFill>
                  <a:srgbClr val="8C001C"/>
                </a:solidFill>
                <a:latin typeface="Arial Black" pitchFamily="34" charset="0"/>
                <a:cs typeface="+mn-cs"/>
              </a:rPr>
              <a:t> </a:t>
            </a:r>
            <a:r>
              <a:rPr lang="en-CA" sz="3600" baseline="0" dirty="0" err="1">
                <a:solidFill>
                  <a:srgbClr val="8C001C"/>
                </a:solidFill>
                <a:latin typeface="Arial Black" pitchFamily="34" charset="0"/>
                <a:cs typeface="+mn-cs"/>
              </a:rPr>
              <a:t>och</a:t>
            </a:r>
            <a:r>
              <a:rPr lang="en-CA" sz="3600" baseline="0" dirty="0">
                <a:solidFill>
                  <a:srgbClr val="8C001C"/>
                </a:solidFill>
                <a:latin typeface="Arial Black" pitchFamily="34" charset="0"/>
                <a:cs typeface="+mn-cs"/>
              </a:rPr>
              <a:t> depression</a:t>
            </a:r>
          </a:p>
        </p:txBody>
      </p:sp>
    </p:spTree>
    <p:extLst>
      <p:ext uri="{BB962C8B-B14F-4D97-AF65-F5344CB8AC3E}">
        <p14:creationId xmlns:p14="http://schemas.microsoft.com/office/powerpoint/2010/main" val="25302004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598" name="Group 6"/>
          <p:cNvGraphicFramePr>
            <a:graphicFrameLocks noGrp="1"/>
          </p:cNvGraphicFramePr>
          <p:nvPr/>
        </p:nvGraphicFramePr>
        <p:xfrm>
          <a:off x="574675" y="1628775"/>
          <a:ext cx="8569325" cy="4454525"/>
        </p:xfrm>
        <a:graphic>
          <a:graphicData uri="http://schemas.openxmlformats.org/drawingml/2006/table">
            <a:tbl>
              <a:tblPr/>
              <a:tblGrid>
                <a:gridCol w="3543086"/>
                <a:gridCol w="2554318"/>
                <a:gridCol w="2471921"/>
              </a:tblGrid>
              <a:tr h="9450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1" i="0" u="sng" strike="noStrike" cap="none" normalizeH="0" baseline="0" dirty="0" err="1" smtClean="0">
                          <a:ln>
                            <a:noFill/>
                          </a:ln>
                          <a:solidFill>
                            <a:srgbClr val="8C001C"/>
                          </a:solidFill>
                          <a:effectLst/>
                          <a:latin typeface="Arial Black" pitchFamily="34" charset="0"/>
                        </a:rPr>
                        <a:t>Tjejer</a:t>
                      </a:r>
                      <a:r>
                        <a:rPr kumimoji="0" lang="en-CA" sz="2800" b="1" i="0" u="sng" strike="noStrike" cap="none" normalizeH="0" baseline="0" dirty="0" smtClean="0">
                          <a:ln>
                            <a:noFill/>
                          </a:ln>
                          <a:solidFill>
                            <a:srgbClr val="8C001C"/>
                          </a:solidFill>
                          <a:effectLst/>
                          <a:latin typeface="Arial Black" pitchFamily="34" charset="0"/>
                        </a:rPr>
                        <a:t> 16 </a:t>
                      </a:r>
                      <a:r>
                        <a:rPr kumimoji="0" lang="en-CA" sz="2800" b="1" i="0" u="sng" strike="noStrike" cap="none" normalizeH="0" baseline="0" dirty="0" err="1" smtClean="0">
                          <a:ln>
                            <a:noFill/>
                          </a:ln>
                          <a:solidFill>
                            <a:srgbClr val="8C001C"/>
                          </a:solidFill>
                          <a:effectLst/>
                          <a:latin typeface="Arial Black" pitchFamily="34" charset="0"/>
                        </a:rPr>
                        <a:t>år</a:t>
                      </a:r>
                      <a:endParaRPr kumimoji="0" lang="en-CA" sz="2800" b="1" i="0" u="sng" strike="noStrike" cap="none" normalizeH="0" baseline="0" dirty="0" smtClean="0">
                        <a:ln>
                          <a:noFill/>
                        </a:ln>
                        <a:solidFill>
                          <a:srgbClr val="8C001C"/>
                        </a:solidFill>
                        <a:effectLst/>
                        <a:latin typeface="Arial Black" pitchFamily="34" charset="0"/>
                      </a:endParaRPr>
                    </a:p>
                  </a:txBody>
                  <a:tcPr marL="91444" marR="91444" marT="45727" marB="45727" anchor="ctr" horzOverflow="overflow">
                    <a:lnL cap="flat">
                      <a:noFill/>
                    </a:lnL>
                    <a:lnR>
                      <a:noFill/>
                    </a:lnR>
                    <a:lnT w="38100" cap="flat" cmpd="sng" algn="ctr">
                      <a:solidFill>
                        <a:srgbClr val="8C001C"/>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err="1" smtClean="0">
                          <a:ln>
                            <a:noFill/>
                          </a:ln>
                          <a:solidFill>
                            <a:srgbClr val="8C001C"/>
                          </a:solidFill>
                          <a:effectLst/>
                          <a:latin typeface="Arial Black" pitchFamily="34" charset="0"/>
                        </a:rPr>
                        <a:t>Utan</a:t>
                      </a:r>
                      <a:r>
                        <a:rPr kumimoji="0" lang="en-CA" sz="2800" b="0" i="0" u="none" strike="noStrike" cap="none" normalizeH="0" baseline="0" dirty="0" smtClean="0">
                          <a:ln>
                            <a:noFill/>
                          </a:ln>
                          <a:solidFill>
                            <a:srgbClr val="8C001C"/>
                          </a:solidFill>
                          <a:effectLst/>
                          <a:latin typeface="Arial Black" pitchFamily="34" charset="0"/>
                        </a:rPr>
                        <a:t> </a:t>
                      </a:r>
                      <a:r>
                        <a:rPr kumimoji="0" lang="en-CA" sz="2800" b="0" i="0" u="none" strike="noStrike" cap="none" normalizeH="0" baseline="0" dirty="0" err="1" smtClean="0">
                          <a:ln>
                            <a:noFill/>
                          </a:ln>
                          <a:solidFill>
                            <a:srgbClr val="8C001C"/>
                          </a:solidFill>
                          <a:effectLst/>
                          <a:latin typeface="Arial Black" pitchFamily="34" charset="0"/>
                        </a:rPr>
                        <a:t>diagnos</a:t>
                      </a:r>
                      <a:endParaRPr kumimoji="0" lang="en-CA" sz="2800" b="0" i="0" u="none" strike="noStrike" cap="none" normalizeH="0" baseline="0" dirty="0" smtClean="0">
                        <a:ln>
                          <a:noFill/>
                        </a:ln>
                        <a:solidFill>
                          <a:srgbClr val="8C001C"/>
                        </a:solidFill>
                        <a:effectLst/>
                        <a:latin typeface="Arial Black" pitchFamily="34" charset="0"/>
                      </a:endParaRPr>
                    </a:p>
                  </a:txBody>
                  <a:tcPr marL="91444" marR="91444" marT="45727" marB="45727" anchor="ctr" horzOverflow="overflow">
                    <a:lnL>
                      <a:noFill/>
                    </a:lnL>
                    <a:lnR>
                      <a:noFill/>
                    </a:lnR>
                    <a:lnT w="38100"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smtClean="0">
                          <a:ln>
                            <a:noFill/>
                          </a:ln>
                          <a:solidFill>
                            <a:srgbClr val="8C001C"/>
                          </a:solidFill>
                          <a:effectLst/>
                          <a:latin typeface="Arial Black" pitchFamily="34" charset="0"/>
                        </a:rPr>
                        <a:t>Depression</a:t>
                      </a:r>
                    </a:p>
                  </a:txBody>
                  <a:tcPr marL="91444" marR="91444" marT="45727" marB="45727" anchor="ctr" horzOverflow="overflow">
                    <a:lnL>
                      <a:noFill/>
                    </a:lnL>
                    <a:lnR cap="flat">
                      <a:noFill/>
                    </a:lnR>
                    <a:lnT w="38100"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4588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err="1" smtClean="0">
                          <a:ln>
                            <a:noFill/>
                          </a:ln>
                          <a:solidFill>
                            <a:srgbClr val="8C001C"/>
                          </a:solidFill>
                          <a:effectLst/>
                          <a:latin typeface="Arial Black" pitchFamily="34" charset="0"/>
                        </a:rPr>
                        <a:t>Något</a:t>
                      </a:r>
                      <a:r>
                        <a:rPr kumimoji="0" lang="en-CA" sz="2400" b="0" i="0" u="none" strike="noStrike" cap="none" normalizeH="0" baseline="0" dirty="0" smtClean="0">
                          <a:ln>
                            <a:noFill/>
                          </a:ln>
                          <a:solidFill>
                            <a:srgbClr val="8C001C"/>
                          </a:solidFill>
                          <a:effectLst/>
                          <a:latin typeface="Arial Black" pitchFamily="34" charset="0"/>
                        </a:rPr>
                        <a:t> </a:t>
                      </a:r>
                      <a:r>
                        <a:rPr kumimoji="0" lang="en-CA" sz="2400" b="0" i="0" u="none" strike="noStrike" cap="none" normalizeH="0" baseline="0" dirty="0" err="1" smtClean="0">
                          <a:ln>
                            <a:noFill/>
                          </a:ln>
                          <a:solidFill>
                            <a:srgbClr val="8C001C"/>
                          </a:solidFill>
                          <a:effectLst/>
                          <a:latin typeface="Arial Black" pitchFamily="34" charset="0"/>
                        </a:rPr>
                        <a:t>användande</a:t>
                      </a:r>
                      <a:endParaRPr kumimoji="0" lang="en-CA" sz="2400" b="0" i="0" u="none" strike="noStrike" cap="none" normalizeH="0" baseline="0" dirty="0" smtClean="0">
                        <a:ln>
                          <a:noFill/>
                        </a:ln>
                        <a:solidFill>
                          <a:srgbClr val="8C001C"/>
                        </a:solidFill>
                        <a:effectLst/>
                        <a:latin typeface="Arial Black" pitchFamily="34" charset="0"/>
                      </a:endParaRPr>
                    </a:p>
                  </a:txBody>
                  <a:tcPr marL="91444" marR="91444" marT="45727" marB="45727"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52%</a:t>
                      </a:r>
                    </a:p>
                  </a:txBody>
                  <a:tcPr marL="91444" marR="91444" marT="45727" marB="45727" anchor="ctr" horzOverflow="overflow">
                    <a:lnL>
                      <a:noFill/>
                    </a:lnL>
                    <a:lnR>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89%</a:t>
                      </a:r>
                    </a:p>
                  </a:txBody>
                  <a:tcPr marL="91444" marR="91444" marT="45727" marB="45727" anchor="ctr" horzOverflow="overflow">
                    <a:lnL>
                      <a:noFill/>
                    </a:lnL>
                    <a:lnR cap="flat">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4572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smtClean="0">
                          <a:ln>
                            <a:noFill/>
                          </a:ln>
                          <a:solidFill>
                            <a:srgbClr val="8C001C"/>
                          </a:solidFill>
                          <a:effectLst/>
                          <a:latin typeface="Arial Black" pitchFamily="34" charset="0"/>
                        </a:rPr>
                        <a:t>Rökning</a:t>
                      </a:r>
                    </a:p>
                  </a:txBody>
                  <a:tcPr marL="91444" marR="91444" marT="45727" marB="45727"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8% </a:t>
                      </a:r>
                    </a:p>
                  </a:txBody>
                  <a:tcPr marL="91444" marR="91444" marT="45727" marB="45727" anchor="ctr" horzOverflow="overflow">
                    <a:lnL>
                      <a:noFill/>
                    </a:lnL>
                    <a:lnR>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42% </a:t>
                      </a:r>
                    </a:p>
                  </a:txBody>
                  <a:tcPr marL="91444" marR="91444" marT="45727" marB="45727" anchor="ctr" horzOverflow="overflow">
                    <a:lnL>
                      <a:noFill/>
                    </a:lnL>
                    <a:lnR cap="flat">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5906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smtClean="0">
                          <a:ln>
                            <a:noFill/>
                          </a:ln>
                          <a:solidFill>
                            <a:srgbClr val="8C001C"/>
                          </a:solidFill>
                          <a:effectLst/>
                          <a:latin typeface="Arial Black" pitchFamily="34" charset="0"/>
                        </a:rPr>
                        <a:t>Alkoholanvändande</a:t>
                      </a:r>
                    </a:p>
                  </a:txBody>
                  <a:tcPr marL="91444" marR="91444" marT="45727" marB="45727"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50% </a:t>
                      </a:r>
                    </a:p>
                  </a:txBody>
                  <a:tcPr marL="91444" marR="91444" marT="45727" marB="45727" anchor="ctr" horzOverflow="overflow">
                    <a:lnL>
                      <a:noFill/>
                    </a:lnL>
                    <a:lnR>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74%</a:t>
                      </a:r>
                    </a:p>
                  </a:txBody>
                  <a:tcPr marL="91444" marR="91444" marT="45727" marB="45727" anchor="ctr" horzOverflow="overflow">
                    <a:lnL>
                      <a:noFill/>
                    </a:lnL>
                    <a:lnR cap="flat">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5906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smtClean="0">
                          <a:ln>
                            <a:noFill/>
                          </a:ln>
                          <a:solidFill>
                            <a:srgbClr val="8C001C"/>
                          </a:solidFill>
                          <a:effectLst/>
                          <a:latin typeface="Arial Black" pitchFamily="34" charset="0"/>
                        </a:rPr>
                        <a:t>Cannabisbruk</a:t>
                      </a:r>
                    </a:p>
                  </a:txBody>
                  <a:tcPr marL="91444" marR="91444" marT="45727" marB="45727"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6% </a:t>
                      </a:r>
                    </a:p>
                  </a:txBody>
                  <a:tcPr marL="91444" marR="91444" marT="45727" marB="45727" anchor="ctr" horzOverflow="overflow">
                    <a:lnL>
                      <a:noFill/>
                    </a:lnL>
                    <a:lnR>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39%</a:t>
                      </a:r>
                    </a:p>
                  </a:txBody>
                  <a:tcPr marL="91444" marR="91444" marT="45727" marB="45727" anchor="ctr" horzOverflow="overflow">
                    <a:lnL>
                      <a:noFill/>
                    </a:lnL>
                    <a:lnR cap="flat">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5890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smtClean="0">
                          <a:ln>
                            <a:noFill/>
                          </a:ln>
                          <a:solidFill>
                            <a:srgbClr val="8C001C"/>
                          </a:solidFill>
                          <a:effectLst/>
                          <a:latin typeface="Arial Black" pitchFamily="34" charset="0"/>
                        </a:rPr>
                        <a:t>Annan drog</a:t>
                      </a:r>
                    </a:p>
                  </a:txBody>
                  <a:tcPr marL="91444" marR="91444" marT="45727" marB="45727"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1%</a:t>
                      </a:r>
                    </a:p>
                  </a:txBody>
                  <a:tcPr marL="91444" marR="91444" marT="45727" marB="45727" anchor="ctr" horzOverflow="overflow">
                    <a:lnL>
                      <a:noFill/>
                    </a:lnL>
                    <a:lnR>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30%</a:t>
                      </a:r>
                    </a:p>
                  </a:txBody>
                  <a:tcPr marL="91444" marR="91444" marT="45727" marB="45727" anchor="ctr" horzOverflow="overflow">
                    <a:lnL>
                      <a:noFill/>
                    </a:lnL>
                    <a:lnR cap="flat">
                      <a:noFill/>
                    </a:lnR>
                    <a:lnT w="28575" cap="flat" cmpd="sng" algn="ctr">
                      <a:solidFill>
                        <a:srgbClr val="8C001C"/>
                      </a:solidFill>
                      <a:prstDash val="solid"/>
                      <a:round/>
                      <a:headEnd type="none" w="med" len="med"/>
                      <a:tailEnd type="none" w="med" len="med"/>
                    </a:lnT>
                    <a:lnB w="28575" cap="flat" cmpd="sng" algn="ctr">
                      <a:solidFill>
                        <a:srgbClr val="8C001C"/>
                      </a:solidFill>
                      <a:prstDash val="solid"/>
                      <a:round/>
                      <a:headEnd type="none" w="med" len="med"/>
                      <a:tailEnd type="none" w="med" len="med"/>
                    </a:lnB>
                    <a:lnTlToBr>
                      <a:noFill/>
                    </a:lnTlToBr>
                    <a:lnBlToTr>
                      <a:noFill/>
                    </a:lnBlToTr>
                    <a:noFill/>
                  </a:tcPr>
                </a:tc>
              </a:tr>
              <a:tr h="8230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err="1" smtClean="0">
                          <a:ln>
                            <a:noFill/>
                          </a:ln>
                          <a:solidFill>
                            <a:srgbClr val="8C001C"/>
                          </a:solidFill>
                          <a:effectLst/>
                          <a:latin typeface="Arial Black" pitchFamily="34" charset="0"/>
                        </a:rPr>
                        <a:t>Missbruk</a:t>
                      </a:r>
                      <a:r>
                        <a:rPr kumimoji="0" lang="en-CA" sz="2400" b="0" i="0" u="none" strike="noStrike" cap="none" normalizeH="0" baseline="0" dirty="0" smtClean="0">
                          <a:ln>
                            <a:noFill/>
                          </a:ln>
                          <a:solidFill>
                            <a:srgbClr val="8C001C"/>
                          </a:solidFill>
                          <a:effectLst/>
                          <a:latin typeface="Arial Black" pitchFamily="34" charset="0"/>
                        </a:rPr>
                        <a:t> </a:t>
                      </a:r>
                      <a:r>
                        <a:rPr kumimoji="0" lang="en-CA" sz="2400" b="0" i="0" u="none" strike="noStrike" cap="none" normalizeH="0" baseline="0" dirty="0" err="1" smtClean="0">
                          <a:ln>
                            <a:noFill/>
                          </a:ln>
                          <a:solidFill>
                            <a:srgbClr val="8C001C"/>
                          </a:solidFill>
                          <a:effectLst/>
                          <a:latin typeface="Arial Black" pitchFamily="34" charset="0"/>
                        </a:rPr>
                        <a:t>eller</a:t>
                      </a:r>
                      <a:r>
                        <a:rPr kumimoji="0" lang="en-CA" sz="2400" b="0" i="0" u="none" strike="noStrike" cap="none" normalizeH="0" baseline="0" dirty="0" smtClean="0">
                          <a:ln>
                            <a:noFill/>
                          </a:ln>
                          <a:solidFill>
                            <a:srgbClr val="8C001C"/>
                          </a:solidFill>
                          <a:effectLst/>
                          <a:latin typeface="Arial Black" pitchFamily="34" charset="0"/>
                        </a:rPr>
                        <a:t> </a:t>
                      </a:r>
                      <a:r>
                        <a:rPr kumimoji="0" lang="en-CA" sz="2400" b="0" i="0" u="none" strike="noStrike" cap="none" normalizeH="0" baseline="0" dirty="0" err="1" smtClean="0">
                          <a:ln>
                            <a:noFill/>
                          </a:ln>
                          <a:solidFill>
                            <a:srgbClr val="8C001C"/>
                          </a:solidFill>
                          <a:effectLst/>
                          <a:latin typeface="Arial Black" pitchFamily="34" charset="0"/>
                        </a:rPr>
                        <a:t>beroende</a:t>
                      </a:r>
                      <a:endParaRPr kumimoji="0" lang="en-CA" sz="2400" b="0" i="0" u="none" strike="noStrike" cap="none" normalizeH="0" baseline="0" dirty="0" smtClean="0">
                        <a:ln>
                          <a:noFill/>
                        </a:ln>
                        <a:solidFill>
                          <a:srgbClr val="8C001C"/>
                        </a:solidFill>
                        <a:effectLst/>
                        <a:latin typeface="Arial Black" pitchFamily="34" charset="0"/>
                      </a:endParaRPr>
                    </a:p>
                  </a:txBody>
                  <a:tcPr marL="91444" marR="91444" marT="45727" marB="45727" anchor="ctr" horzOverflow="overflow">
                    <a:lnL cap="flat">
                      <a:noFill/>
                    </a:lnL>
                    <a:lnR>
                      <a:noFill/>
                    </a:lnR>
                    <a:lnT>
                      <a:noFill/>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1%</a:t>
                      </a:r>
                    </a:p>
                  </a:txBody>
                  <a:tcPr marL="91444" marR="91444" marT="45727" marB="45727" anchor="ctr" horzOverflow="overflow">
                    <a:lnL>
                      <a:noFill/>
                    </a:lnL>
                    <a:lnR>
                      <a:noFill/>
                    </a:lnR>
                    <a:lnT w="28575"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400" b="0" i="0" u="none" strike="noStrike" cap="none" normalizeH="0" baseline="0" dirty="0" smtClean="0">
                          <a:ln>
                            <a:noFill/>
                          </a:ln>
                          <a:solidFill>
                            <a:srgbClr val="8C001C"/>
                          </a:solidFill>
                          <a:effectLst/>
                          <a:latin typeface="Arial Black" pitchFamily="34" charset="0"/>
                        </a:rPr>
                        <a:t>35%</a:t>
                      </a:r>
                    </a:p>
                  </a:txBody>
                  <a:tcPr marL="91444" marR="91444" marT="45727" marB="45727" anchor="ctr" horzOverflow="overflow">
                    <a:lnL>
                      <a:noFill/>
                    </a:lnL>
                    <a:lnR cap="flat">
                      <a:noFill/>
                    </a:lnR>
                    <a:lnT w="28575" cap="flat" cmpd="sng" algn="ctr">
                      <a:solidFill>
                        <a:srgbClr val="8C001C"/>
                      </a:solidFill>
                      <a:prstDash val="solid"/>
                      <a:round/>
                      <a:headEnd type="none" w="med" len="med"/>
                      <a:tailEnd type="none" w="med" len="med"/>
                    </a:lnT>
                    <a:lnB w="38100" cap="flat" cmpd="sng" algn="ctr">
                      <a:solidFill>
                        <a:srgbClr val="8C001C"/>
                      </a:solidFill>
                      <a:prstDash val="solid"/>
                      <a:round/>
                      <a:headEnd type="none" w="med" len="med"/>
                      <a:tailEnd type="none" w="med" len="med"/>
                    </a:lnB>
                    <a:lnTlToBr>
                      <a:noFill/>
                    </a:lnTlToBr>
                    <a:lnBlToTr>
                      <a:noFill/>
                    </a:lnBlToTr>
                    <a:noFill/>
                  </a:tcPr>
                </a:tc>
              </a:tr>
            </a:tbl>
          </a:graphicData>
        </a:graphic>
      </p:graphicFrame>
      <p:sp>
        <p:nvSpPr>
          <p:cNvPr id="110642" name="Rectangle 50"/>
          <p:cNvSpPr>
            <a:spLocks noChangeArrowheads="1"/>
          </p:cNvSpPr>
          <p:nvPr/>
        </p:nvSpPr>
        <p:spPr bwMode="auto">
          <a:xfrm>
            <a:off x="250825" y="228600"/>
            <a:ext cx="8713788" cy="608013"/>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3200" baseline="0" dirty="0" err="1">
                <a:solidFill>
                  <a:srgbClr val="8C001C"/>
                </a:solidFill>
                <a:latin typeface="Arial Black" pitchFamily="34" charset="0"/>
                <a:cs typeface="+mn-cs"/>
              </a:rPr>
              <a:t>Substansanvändande</a:t>
            </a:r>
            <a:r>
              <a:rPr lang="en-CA" sz="3200" baseline="0" dirty="0">
                <a:solidFill>
                  <a:srgbClr val="8C001C"/>
                </a:solidFill>
                <a:latin typeface="Arial Black" pitchFamily="34" charset="0"/>
                <a:cs typeface="+mn-cs"/>
              </a:rPr>
              <a:t> </a:t>
            </a:r>
            <a:r>
              <a:rPr lang="en-CA" sz="3200" baseline="0" dirty="0" err="1">
                <a:solidFill>
                  <a:srgbClr val="8C001C"/>
                </a:solidFill>
                <a:latin typeface="Arial Black" pitchFamily="34" charset="0"/>
                <a:cs typeface="+mn-cs"/>
              </a:rPr>
              <a:t>och</a:t>
            </a:r>
            <a:r>
              <a:rPr lang="en-CA" sz="3200" baseline="0" dirty="0">
                <a:solidFill>
                  <a:srgbClr val="8C001C"/>
                </a:solidFill>
                <a:latin typeface="Arial Black" pitchFamily="34" charset="0"/>
                <a:cs typeface="+mn-cs"/>
              </a:rPr>
              <a:t> depression</a:t>
            </a:r>
          </a:p>
        </p:txBody>
      </p:sp>
      <p:sp>
        <p:nvSpPr>
          <p:cNvPr id="54305" name="Text Box 51"/>
          <p:cNvSpPr txBox="1">
            <a:spLocks noChangeArrowheads="1"/>
          </p:cNvSpPr>
          <p:nvPr/>
        </p:nvSpPr>
        <p:spPr bwMode="auto">
          <a:xfrm>
            <a:off x="827088" y="981075"/>
            <a:ext cx="7620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spcBef>
                <a:spcPct val="50000"/>
              </a:spcBef>
            </a:pPr>
            <a:r>
              <a:rPr lang="sv-SE" altLang="sv-SE" sz="2000" baseline="0">
                <a:solidFill>
                  <a:srgbClr val="8C001C"/>
                </a:solidFill>
                <a:latin typeface="Arial Black" pitchFamily="34" charset="0"/>
              </a:rPr>
              <a:t>Great Smoky Mountain Study – North Carolina</a:t>
            </a:r>
            <a:endParaRPr lang="en-CA" altLang="sv-SE" sz="2000" baseline="0">
              <a:solidFill>
                <a:srgbClr val="8C001C"/>
              </a:solidFill>
              <a:latin typeface="Arial Black" pitchFamily="34" charset="0"/>
            </a:endParaRPr>
          </a:p>
        </p:txBody>
      </p:sp>
    </p:spTree>
    <p:extLst>
      <p:ext uri="{BB962C8B-B14F-4D97-AF65-F5344CB8AC3E}">
        <p14:creationId xmlns:p14="http://schemas.microsoft.com/office/powerpoint/2010/main" val="6543816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p:cNvSpPr>
            <a:spLocks noChangeArrowheads="1"/>
          </p:cNvSpPr>
          <p:nvPr/>
        </p:nvSpPr>
        <p:spPr bwMode="auto">
          <a:xfrm>
            <a:off x="838200" y="37465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eaLnBrk="0" hangingPunct="0">
              <a:defRPr/>
            </a:pPr>
            <a:endParaRPr lang="en-CA" sz="1800">
              <a:solidFill>
                <a:srgbClr val="F09D08"/>
              </a:solidFill>
              <a:latin typeface="Arial" charset="0"/>
              <a:cs typeface="+mn-cs"/>
            </a:endParaRPr>
          </a:p>
        </p:txBody>
      </p:sp>
      <p:sp>
        <p:nvSpPr>
          <p:cNvPr id="139272" name="Rectangle 8"/>
          <p:cNvSpPr>
            <a:spLocks noChangeArrowheads="1"/>
          </p:cNvSpPr>
          <p:nvPr/>
        </p:nvSpPr>
        <p:spPr bwMode="auto">
          <a:xfrm>
            <a:off x="611188" y="128528"/>
            <a:ext cx="7999412" cy="6858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4000" baseline="0" dirty="0" err="1">
                <a:solidFill>
                  <a:srgbClr val="8C001C"/>
                </a:solidFill>
                <a:latin typeface="Arial Black" pitchFamily="34" charset="0"/>
                <a:cs typeface="+mn-cs"/>
              </a:rPr>
              <a:t>M</a:t>
            </a:r>
            <a:r>
              <a:rPr lang="en-CA" sz="4000" baseline="0" dirty="0" err="1" smtClean="0">
                <a:solidFill>
                  <a:srgbClr val="8C001C"/>
                </a:solidFill>
                <a:latin typeface="Arial Black" pitchFamily="34" charset="0"/>
                <a:cs typeface="+mn-cs"/>
              </a:rPr>
              <a:t>issbrukande</a:t>
            </a:r>
            <a:r>
              <a:rPr lang="en-CA" sz="4000" baseline="0" dirty="0" smtClean="0">
                <a:solidFill>
                  <a:srgbClr val="8C001C"/>
                </a:solidFill>
                <a:latin typeface="Arial Black" pitchFamily="34" charset="0"/>
                <a:cs typeface="+mn-cs"/>
              </a:rPr>
              <a:t> </a:t>
            </a:r>
            <a:r>
              <a:rPr lang="en-CA" sz="4000" baseline="0" dirty="0" err="1">
                <a:solidFill>
                  <a:srgbClr val="8C001C"/>
                </a:solidFill>
                <a:latin typeface="Arial Black" pitchFamily="34" charset="0"/>
                <a:cs typeface="+mn-cs"/>
              </a:rPr>
              <a:t>ungdomar</a:t>
            </a:r>
            <a:endParaRPr lang="en-CA" sz="4000" baseline="0" dirty="0">
              <a:solidFill>
                <a:srgbClr val="8C001C"/>
              </a:solidFill>
              <a:latin typeface="Arial Black" pitchFamily="34" charset="0"/>
              <a:cs typeface="+mn-cs"/>
            </a:endParaRPr>
          </a:p>
        </p:txBody>
      </p:sp>
      <p:sp>
        <p:nvSpPr>
          <p:cNvPr id="29700" name="Rectangle 10"/>
          <p:cNvSpPr>
            <a:spLocks noChangeArrowheads="1"/>
          </p:cNvSpPr>
          <p:nvPr/>
        </p:nvSpPr>
        <p:spPr bwMode="auto">
          <a:xfrm>
            <a:off x="1508919" y="882038"/>
            <a:ext cx="60658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spAutoFit/>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spcBef>
                <a:spcPct val="50000"/>
              </a:spcBef>
            </a:pPr>
            <a:r>
              <a:rPr lang="en-CA" altLang="sv-SE" sz="2400" baseline="0" dirty="0" err="1">
                <a:solidFill>
                  <a:srgbClr val="8C001C"/>
                </a:solidFill>
                <a:latin typeface="Arial Black" pitchFamily="34" charset="0"/>
              </a:rPr>
              <a:t>Samsjuklighet</a:t>
            </a:r>
            <a:r>
              <a:rPr lang="en-CA" altLang="sv-SE" sz="2400" baseline="0" dirty="0">
                <a:solidFill>
                  <a:srgbClr val="8C001C"/>
                </a:solidFill>
                <a:latin typeface="Arial Black" pitchFamily="34" charset="0"/>
              </a:rPr>
              <a:t> med </a:t>
            </a:r>
            <a:r>
              <a:rPr lang="en-CA" altLang="sv-SE" sz="2400" baseline="0" dirty="0" err="1">
                <a:solidFill>
                  <a:srgbClr val="8C001C"/>
                </a:solidFill>
                <a:latin typeface="Arial Black" pitchFamily="34" charset="0"/>
              </a:rPr>
              <a:t>missbruk</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och</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andra</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psykiatriska</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sjukdomar</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och</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tillstånd</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i</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vuxen</a:t>
            </a:r>
            <a:r>
              <a:rPr lang="en-CA" altLang="sv-SE" sz="2400" baseline="0" dirty="0">
                <a:solidFill>
                  <a:srgbClr val="8C001C"/>
                </a:solidFill>
                <a:latin typeface="Arial Black" pitchFamily="34" charset="0"/>
              </a:rPr>
              <a:t> </a:t>
            </a:r>
            <a:r>
              <a:rPr lang="en-CA" altLang="sv-SE" sz="2400" baseline="0" dirty="0" err="1">
                <a:solidFill>
                  <a:srgbClr val="8C001C"/>
                </a:solidFill>
                <a:latin typeface="Arial Black" pitchFamily="34" charset="0"/>
              </a:rPr>
              <a:t>ålder</a:t>
            </a:r>
            <a:endParaRPr lang="en-CA" altLang="sv-SE" sz="2400" baseline="0" dirty="0">
              <a:solidFill>
                <a:srgbClr val="8C001C"/>
              </a:solidFill>
              <a:latin typeface="Arial Black" pitchFamily="34" charset="0"/>
            </a:endParaRPr>
          </a:p>
        </p:txBody>
      </p:sp>
      <p:sp>
        <p:nvSpPr>
          <p:cNvPr id="29701" name="Oval 11"/>
          <p:cNvSpPr>
            <a:spLocks noChangeArrowheads="1"/>
          </p:cNvSpPr>
          <p:nvPr/>
        </p:nvSpPr>
        <p:spPr bwMode="auto">
          <a:xfrm>
            <a:off x="611188" y="2060848"/>
            <a:ext cx="7345188" cy="4320480"/>
          </a:xfrm>
          <a:prstGeom prst="ellipse">
            <a:avLst/>
          </a:prstGeom>
          <a:solidFill>
            <a:srgbClr val="FFFFFF">
              <a:alpha val="50195"/>
            </a:srgb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2" name="Text Box 12"/>
          <p:cNvSpPr txBox="1">
            <a:spLocks noChangeArrowheads="1"/>
          </p:cNvSpPr>
          <p:nvPr/>
        </p:nvSpPr>
        <p:spPr bwMode="auto">
          <a:xfrm>
            <a:off x="3200400" y="3803650"/>
            <a:ext cx="2590800" cy="9906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en-US" altLang="sv-SE" sz="1800" b="1" baseline="0">
                <a:solidFill>
                  <a:srgbClr val="8C001C"/>
                </a:solidFill>
                <a:latin typeface="Arial Black" pitchFamily="34" charset="0"/>
              </a:rPr>
              <a:t>De med tidig debut och omfattande substansanvänd-ande i tonåren</a:t>
            </a:r>
          </a:p>
        </p:txBody>
      </p:sp>
      <p:sp>
        <p:nvSpPr>
          <p:cNvPr id="29703" name="Oval 13"/>
          <p:cNvSpPr>
            <a:spLocks noChangeArrowheads="1"/>
          </p:cNvSpPr>
          <p:nvPr/>
        </p:nvSpPr>
        <p:spPr bwMode="auto">
          <a:xfrm>
            <a:off x="2733349" y="3569100"/>
            <a:ext cx="3663397" cy="2234410"/>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4" name="Text Box 14"/>
          <p:cNvSpPr txBox="1">
            <a:spLocks noChangeArrowheads="1"/>
          </p:cNvSpPr>
          <p:nvPr/>
        </p:nvSpPr>
        <p:spPr bwMode="auto">
          <a:xfrm>
            <a:off x="3841749" y="4568823"/>
            <a:ext cx="1336675" cy="4683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dirty="0">
                <a:solidFill>
                  <a:schemeClr val="tx1"/>
                </a:solidFill>
                <a:latin typeface="Arial Black" pitchFamily="34" charset="0"/>
              </a:rPr>
              <a:t>Begåvnings</a:t>
            </a:r>
          </a:p>
          <a:p>
            <a:r>
              <a:rPr lang="sv-SE" altLang="sv-SE" sz="1200" b="1" baseline="0" dirty="0">
                <a:solidFill>
                  <a:schemeClr val="tx1"/>
                </a:solidFill>
                <a:latin typeface="Arial Black" pitchFamily="34" charset="0"/>
              </a:rPr>
              <a:t>handikapp</a:t>
            </a:r>
          </a:p>
        </p:txBody>
      </p:sp>
      <p:sp>
        <p:nvSpPr>
          <p:cNvPr id="29705" name="Oval 15"/>
          <p:cNvSpPr>
            <a:spLocks noChangeArrowheads="1"/>
          </p:cNvSpPr>
          <p:nvPr/>
        </p:nvSpPr>
        <p:spPr bwMode="auto">
          <a:xfrm>
            <a:off x="1219199" y="2780816"/>
            <a:ext cx="2556669" cy="1694348"/>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6" name="Oval 16"/>
          <p:cNvSpPr>
            <a:spLocks noChangeArrowheads="1"/>
          </p:cNvSpPr>
          <p:nvPr/>
        </p:nvSpPr>
        <p:spPr bwMode="auto">
          <a:xfrm>
            <a:off x="1600200" y="3941764"/>
            <a:ext cx="2332038" cy="1676400"/>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7" name="Oval 17"/>
          <p:cNvSpPr>
            <a:spLocks noChangeArrowheads="1"/>
          </p:cNvSpPr>
          <p:nvPr/>
        </p:nvSpPr>
        <p:spPr bwMode="auto">
          <a:xfrm>
            <a:off x="2446890" y="4779964"/>
            <a:ext cx="2917198" cy="1371600"/>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8" name="Oval 18"/>
          <p:cNvSpPr>
            <a:spLocks noChangeArrowheads="1"/>
          </p:cNvSpPr>
          <p:nvPr/>
        </p:nvSpPr>
        <p:spPr bwMode="auto">
          <a:xfrm>
            <a:off x="5029200" y="3941764"/>
            <a:ext cx="1646238" cy="1981200"/>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09" name="Oval 19"/>
          <p:cNvSpPr>
            <a:spLocks noChangeArrowheads="1"/>
          </p:cNvSpPr>
          <p:nvPr/>
        </p:nvSpPr>
        <p:spPr bwMode="auto">
          <a:xfrm>
            <a:off x="3028949" y="3551238"/>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10" name="Oval 20"/>
          <p:cNvSpPr>
            <a:spLocks noChangeArrowheads="1"/>
          </p:cNvSpPr>
          <p:nvPr/>
        </p:nvSpPr>
        <p:spPr bwMode="auto">
          <a:xfrm>
            <a:off x="4994275" y="3117850"/>
            <a:ext cx="2519363" cy="16621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11" name="Oval 21"/>
          <p:cNvSpPr>
            <a:spLocks noChangeArrowheads="1"/>
          </p:cNvSpPr>
          <p:nvPr/>
        </p:nvSpPr>
        <p:spPr bwMode="auto">
          <a:xfrm>
            <a:off x="2338664" y="3588236"/>
            <a:ext cx="1646238" cy="823913"/>
          </a:xfrm>
          <a:prstGeom prst="ellipse">
            <a:avLst/>
          </a:prstGeom>
          <a:solidFill>
            <a:schemeClr val="tx2">
              <a:alpha val="50195"/>
            </a:schemeClr>
          </a:solidFill>
          <a:ln w="9525">
            <a:solidFill>
              <a:srgbClr val="000000"/>
            </a:solidFill>
            <a:round/>
            <a:headEnd/>
            <a:tailEnd/>
          </a:ln>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en-US" altLang="sv-SE" sz="1800">
              <a:solidFill>
                <a:schemeClr val="tx1"/>
              </a:solidFill>
            </a:endParaRPr>
          </a:p>
        </p:txBody>
      </p:sp>
      <p:sp>
        <p:nvSpPr>
          <p:cNvPr id="29712" name="Text Box 22"/>
          <p:cNvSpPr txBox="1">
            <a:spLocks noChangeArrowheads="1"/>
          </p:cNvSpPr>
          <p:nvPr/>
        </p:nvSpPr>
        <p:spPr bwMode="auto">
          <a:xfrm>
            <a:off x="3352800" y="5480050"/>
            <a:ext cx="1189038" cy="4699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200" b="1" baseline="0">
                <a:solidFill>
                  <a:schemeClr val="tx1"/>
                </a:solidFill>
                <a:latin typeface="Arial Black" pitchFamily="34" charset="0"/>
              </a:rPr>
              <a:t> Depression</a:t>
            </a:r>
          </a:p>
          <a:p>
            <a:pPr algn="ctr"/>
            <a:r>
              <a:rPr lang="sv-SE" altLang="sv-SE" sz="1200" b="1" baseline="0">
                <a:solidFill>
                  <a:schemeClr val="tx1"/>
                </a:solidFill>
                <a:latin typeface="Arial Black" pitchFamily="34" charset="0"/>
              </a:rPr>
              <a:t>Ångeststör-ningar</a:t>
            </a:r>
          </a:p>
        </p:txBody>
      </p:sp>
      <p:sp>
        <p:nvSpPr>
          <p:cNvPr id="29713" name="Text Box 23"/>
          <p:cNvSpPr txBox="1">
            <a:spLocks noChangeArrowheads="1"/>
          </p:cNvSpPr>
          <p:nvPr/>
        </p:nvSpPr>
        <p:spPr bwMode="auto">
          <a:xfrm>
            <a:off x="1828800" y="5099050"/>
            <a:ext cx="1189038" cy="3667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dirty="0">
                <a:solidFill>
                  <a:schemeClr val="tx1"/>
                </a:solidFill>
                <a:latin typeface="Arial Black" pitchFamily="34" charset="0"/>
              </a:rPr>
              <a:t>ADHD</a:t>
            </a:r>
          </a:p>
        </p:txBody>
      </p:sp>
      <p:sp>
        <p:nvSpPr>
          <p:cNvPr id="29714" name="Text Box 24"/>
          <p:cNvSpPr txBox="1">
            <a:spLocks noChangeArrowheads="1"/>
          </p:cNvSpPr>
          <p:nvPr/>
        </p:nvSpPr>
        <p:spPr bwMode="auto">
          <a:xfrm>
            <a:off x="2706997" y="3857624"/>
            <a:ext cx="1189038" cy="3667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dirty="0">
                <a:solidFill>
                  <a:schemeClr val="tx1"/>
                </a:solidFill>
                <a:latin typeface="Arial Black" pitchFamily="34" charset="0"/>
              </a:rPr>
              <a:t>Psykopati</a:t>
            </a:r>
          </a:p>
        </p:txBody>
      </p:sp>
      <p:sp>
        <p:nvSpPr>
          <p:cNvPr id="29715" name="Text Box 25"/>
          <p:cNvSpPr txBox="1">
            <a:spLocks noChangeArrowheads="1"/>
          </p:cNvSpPr>
          <p:nvPr/>
        </p:nvSpPr>
        <p:spPr bwMode="auto">
          <a:xfrm>
            <a:off x="5501481" y="3674269"/>
            <a:ext cx="1189038" cy="4429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200" b="1" baseline="0" dirty="0">
                <a:solidFill>
                  <a:schemeClr val="tx1"/>
                </a:solidFill>
                <a:latin typeface="Arial Black" pitchFamily="34" charset="0"/>
              </a:rPr>
              <a:t>Bipolär störning</a:t>
            </a:r>
          </a:p>
        </p:txBody>
      </p:sp>
      <p:sp>
        <p:nvSpPr>
          <p:cNvPr id="29716" name="Text Box 26"/>
          <p:cNvSpPr txBox="1">
            <a:spLocks noChangeArrowheads="1"/>
          </p:cNvSpPr>
          <p:nvPr/>
        </p:nvSpPr>
        <p:spPr bwMode="auto">
          <a:xfrm>
            <a:off x="1447800" y="3789363"/>
            <a:ext cx="1189038" cy="503237"/>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1200" b="1" baseline="0" dirty="0">
                <a:solidFill>
                  <a:schemeClr val="tx1"/>
                </a:solidFill>
                <a:latin typeface="Arial Black" pitchFamily="34" charset="0"/>
              </a:rPr>
              <a:t>Anti-socialitet</a:t>
            </a:r>
          </a:p>
        </p:txBody>
      </p:sp>
      <p:sp>
        <p:nvSpPr>
          <p:cNvPr id="29717" name="Text Box 27"/>
          <p:cNvSpPr txBox="1">
            <a:spLocks noChangeArrowheads="1"/>
          </p:cNvSpPr>
          <p:nvPr/>
        </p:nvSpPr>
        <p:spPr bwMode="auto">
          <a:xfrm>
            <a:off x="4094956" y="3339306"/>
            <a:ext cx="1189038" cy="4318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a:solidFill>
                  <a:schemeClr val="tx1"/>
                </a:solidFill>
                <a:latin typeface="Arial Black" pitchFamily="34" charset="0"/>
              </a:rPr>
              <a:t>Organisk hjärnskada</a:t>
            </a:r>
          </a:p>
        </p:txBody>
      </p:sp>
      <p:sp>
        <p:nvSpPr>
          <p:cNvPr id="29718" name="Text Box 28"/>
          <p:cNvSpPr txBox="1">
            <a:spLocks noChangeArrowheads="1"/>
          </p:cNvSpPr>
          <p:nvPr/>
        </p:nvSpPr>
        <p:spPr bwMode="auto">
          <a:xfrm>
            <a:off x="5122587" y="4861960"/>
            <a:ext cx="1189038" cy="366713"/>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altLang="sv-SE" sz="1200" b="1" baseline="0" dirty="0">
                <a:solidFill>
                  <a:schemeClr val="tx1"/>
                </a:solidFill>
                <a:latin typeface="Arial Black" pitchFamily="34" charset="0"/>
              </a:rPr>
              <a:t>Schizofreni</a:t>
            </a:r>
          </a:p>
        </p:txBody>
      </p:sp>
    </p:spTree>
    <p:extLst>
      <p:ext uri="{BB962C8B-B14F-4D97-AF65-F5344CB8AC3E}">
        <p14:creationId xmlns:p14="http://schemas.microsoft.com/office/powerpoint/2010/main" val="32088500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642938" y="2428875"/>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en-US" altLang="sv-SE" sz="3600" baseline="0" dirty="0" err="1" smtClean="0">
                <a:solidFill>
                  <a:srgbClr val="8C001C"/>
                </a:solidFill>
                <a:latin typeface="Arial Black" pitchFamily="34" charset="0"/>
              </a:rPr>
              <a:t>Interventionsmodell</a:t>
            </a:r>
            <a:endParaRPr lang="en-US" altLang="sv-SE" sz="3600" baseline="0" dirty="0">
              <a:solidFill>
                <a:srgbClr val="8C001C"/>
              </a:solidFill>
              <a:latin typeface="Arial Black" pitchFamily="34" charset="0"/>
            </a:endParaRPr>
          </a:p>
        </p:txBody>
      </p:sp>
    </p:spTree>
    <p:extLst>
      <p:ext uri="{BB962C8B-B14F-4D97-AF65-F5344CB8AC3E}">
        <p14:creationId xmlns:p14="http://schemas.microsoft.com/office/powerpoint/2010/main" val="35462918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179512" y="560703"/>
            <a:ext cx="9250238" cy="6049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r>
              <a:rPr lang="sv-SE" sz="2300" i="1" dirty="0" smtClean="0">
                <a:solidFill>
                  <a:srgbClr val="8C001C"/>
                </a:solidFill>
              </a:rPr>
              <a:t>Individnivå</a:t>
            </a:r>
            <a:endParaRPr lang="sv-SE" sz="2300" dirty="0">
              <a:solidFill>
                <a:srgbClr val="8C001C"/>
              </a:solidFill>
            </a:endParaRPr>
          </a:p>
          <a:p>
            <a:pPr lvl="0"/>
            <a:r>
              <a:rPr lang="sv-SE" sz="2300" dirty="0">
                <a:solidFill>
                  <a:srgbClr val="8C001C"/>
                </a:solidFill>
              </a:rPr>
              <a:t>Tidig debut i </a:t>
            </a:r>
            <a:r>
              <a:rPr lang="sv-SE" sz="2300" dirty="0" smtClean="0">
                <a:solidFill>
                  <a:srgbClr val="8C001C"/>
                </a:solidFill>
              </a:rPr>
              <a:t>substansanvändande </a:t>
            </a:r>
            <a:r>
              <a:rPr lang="sv-SE" sz="2300" dirty="0">
                <a:solidFill>
                  <a:srgbClr val="8C001C"/>
                </a:solidFill>
              </a:rPr>
              <a:t>(statisk)</a:t>
            </a:r>
          </a:p>
          <a:p>
            <a:pPr lvl="0"/>
            <a:r>
              <a:rPr lang="sv-SE" sz="2300" dirty="0">
                <a:solidFill>
                  <a:srgbClr val="8C001C"/>
                </a:solidFill>
              </a:rPr>
              <a:t>Tidig debut i normbrytande beteende (statisk)</a:t>
            </a:r>
          </a:p>
          <a:p>
            <a:pPr lvl="0"/>
            <a:r>
              <a:rPr lang="sv-SE" sz="2300" dirty="0">
                <a:solidFill>
                  <a:srgbClr val="8C001C"/>
                </a:solidFill>
              </a:rPr>
              <a:t>Ärftlighet för </a:t>
            </a:r>
            <a:r>
              <a:rPr lang="sv-SE" sz="2300" dirty="0" smtClean="0">
                <a:solidFill>
                  <a:srgbClr val="8C001C"/>
                </a:solidFill>
              </a:rPr>
              <a:t>missbruk/beroende/antisociala beteenden/psykisk sjukdom </a:t>
            </a:r>
            <a:r>
              <a:rPr lang="sv-SE" sz="2300" dirty="0">
                <a:solidFill>
                  <a:srgbClr val="8C001C"/>
                </a:solidFill>
              </a:rPr>
              <a:t>(</a:t>
            </a:r>
            <a:r>
              <a:rPr lang="sv-SE" sz="2300" dirty="0" smtClean="0">
                <a:solidFill>
                  <a:srgbClr val="8C001C"/>
                </a:solidFill>
              </a:rPr>
              <a:t>statisk/dynamisk)</a:t>
            </a:r>
            <a:endParaRPr lang="sv-SE" sz="2300" dirty="0">
              <a:solidFill>
                <a:srgbClr val="8C001C"/>
              </a:solidFill>
            </a:endParaRPr>
          </a:p>
          <a:p>
            <a:pPr lvl="0"/>
            <a:r>
              <a:rPr lang="sv-SE" sz="2300" dirty="0">
                <a:solidFill>
                  <a:srgbClr val="8C001C"/>
                </a:solidFill>
              </a:rPr>
              <a:t>Trauma och/eller övergrepp (statisk)</a:t>
            </a:r>
          </a:p>
          <a:p>
            <a:pPr lvl="0"/>
            <a:r>
              <a:rPr lang="sv-SE" sz="2300" dirty="0">
                <a:solidFill>
                  <a:srgbClr val="8C001C"/>
                </a:solidFill>
              </a:rPr>
              <a:t>Impulsivitet/hyperaktivitet (dynamisk</a:t>
            </a:r>
          </a:p>
          <a:p>
            <a:pPr lvl="0"/>
            <a:r>
              <a:rPr lang="sv-SE" sz="2300" dirty="0">
                <a:solidFill>
                  <a:srgbClr val="8C001C"/>
                </a:solidFill>
              </a:rPr>
              <a:t>Bristande skolprestationer (dynamisk)</a:t>
            </a:r>
          </a:p>
          <a:p>
            <a:pPr lvl="0"/>
            <a:r>
              <a:rPr lang="sv-SE" sz="2300" dirty="0">
                <a:solidFill>
                  <a:srgbClr val="8C001C"/>
                </a:solidFill>
              </a:rPr>
              <a:t>Depression/ångest (dynamisk)</a:t>
            </a:r>
          </a:p>
          <a:p>
            <a:pPr lvl="0"/>
            <a:r>
              <a:rPr lang="sv-SE" sz="2300" dirty="0">
                <a:solidFill>
                  <a:srgbClr val="8C001C"/>
                </a:solidFill>
              </a:rPr>
              <a:t>Antisocialt beteende (dynamisk</a:t>
            </a:r>
            <a:r>
              <a:rPr lang="sv-SE" sz="2300" dirty="0" smtClean="0">
                <a:solidFill>
                  <a:srgbClr val="8C001C"/>
                </a:solidFill>
              </a:rPr>
              <a:t>)</a:t>
            </a:r>
          </a:p>
          <a:p>
            <a:pPr lvl="0"/>
            <a:r>
              <a:rPr lang="sv-SE" sz="2300" dirty="0" smtClean="0">
                <a:solidFill>
                  <a:srgbClr val="8C001C"/>
                </a:solidFill>
              </a:rPr>
              <a:t>Missbruk/beroende (dynamisk)</a:t>
            </a:r>
            <a:endParaRPr lang="sv-SE" sz="2300" dirty="0">
              <a:solidFill>
                <a:srgbClr val="8C001C"/>
              </a:solidFill>
            </a:endParaRPr>
          </a:p>
          <a:p>
            <a:r>
              <a:rPr lang="sv-SE" sz="2300" dirty="0">
                <a:solidFill>
                  <a:srgbClr val="8C001C"/>
                </a:solidFill>
              </a:rPr>
              <a:t> </a:t>
            </a:r>
          </a:p>
          <a:p>
            <a:r>
              <a:rPr lang="sv-SE" sz="2300" i="1" dirty="0">
                <a:solidFill>
                  <a:srgbClr val="8C001C"/>
                </a:solidFill>
              </a:rPr>
              <a:t>Interpersonell nivå</a:t>
            </a:r>
            <a:endParaRPr lang="sv-SE" sz="2300" dirty="0">
              <a:solidFill>
                <a:srgbClr val="8C001C"/>
              </a:solidFill>
            </a:endParaRPr>
          </a:p>
          <a:p>
            <a:pPr lvl="0"/>
            <a:r>
              <a:rPr lang="sv-SE" sz="2300" dirty="0">
                <a:solidFill>
                  <a:srgbClr val="8C001C"/>
                </a:solidFill>
              </a:rPr>
              <a:t>Missbruk/beroende och/eller antisociala beteenden i biologisk ursprungsfamilj eller hos fosterföräldrar (Statisk)</a:t>
            </a:r>
          </a:p>
          <a:p>
            <a:pPr lvl="0"/>
            <a:r>
              <a:rPr lang="sv-SE" sz="2300" dirty="0">
                <a:solidFill>
                  <a:srgbClr val="8C001C"/>
                </a:solidFill>
              </a:rPr>
              <a:t>Konflikter i familjen – bevittnat våld i familjen (statisk/dynamisk) </a:t>
            </a:r>
          </a:p>
          <a:p>
            <a:pPr lvl="0"/>
            <a:r>
              <a:rPr lang="sv-SE" sz="2300" dirty="0">
                <a:solidFill>
                  <a:srgbClr val="8C001C"/>
                </a:solidFill>
              </a:rPr>
              <a:t>Bristande tillsyn av barnet/ungdomen, inkonsekvent uppfostringsstil (statisk/dynamisk) </a:t>
            </a:r>
          </a:p>
          <a:p>
            <a:pPr lvl="0"/>
            <a:r>
              <a:rPr lang="sv-SE" sz="2300" dirty="0">
                <a:solidFill>
                  <a:srgbClr val="8C001C"/>
                </a:solidFill>
              </a:rPr>
              <a:t>Umgänge med kamrater som använder substanser och/eller är kriminella (dynamisk)</a:t>
            </a:r>
          </a:p>
          <a:p>
            <a:pPr lvl="0"/>
            <a:r>
              <a:rPr lang="sv-SE" sz="2300" dirty="0">
                <a:solidFill>
                  <a:srgbClr val="8C001C"/>
                </a:solidFill>
              </a:rPr>
              <a:t>Oppositionell attityd mot lärare och vuxna (dynamisk) </a:t>
            </a:r>
          </a:p>
          <a:p>
            <a:pPr lvl="0"/>
            <a:r>
              <a:rPr lang="sv-SE" sz="2300" dirty="0">
                <a:solidFill>
                  <a:srgbClr val="8C001C"/>
                </a:solidFill>
              </a:rPr>
              <a:t>Avsaknad av ”vettiga” fritidsaktiviteter (dynamisk)</a:t>
            </a:r>
          </a:p>
          <a:p>
            <a:r>
              <a:rPr lang="sv-SE" sz="2300" dirty="0">
                <a:solidFill>
                  <a:srgbClr val="8C001C"/>
                </a:solidFill>
              </a:rPr>
              <a:t> </a:t>
            </a:r>
          </a:p>
          <a:p>
            <a:r>
              <a:rPr lang="sv-SE" sz="2300" i="1" dirty="0">
                <a:solidFill>
                  <a:srgbClr val="8C001C"/>
                </a:solidFill>
              </a:rPr>
              <a:t>Faktorer i samhället</a:t>
            </a:r>
            <a:endParaRPr lang="sv-SE" sz="2300" dirty="0">
              <a:solidFill>
                <a:srgbClr val="8C001C"/>
              </a:solidFill>
            </a:endParaRPr>
          </a:p>
          <a:p>
            <a:pPr lvl="0"/>
            <a:r>
              <a:rPr lang="sv-SE" sz="2300" dirty="0">
                <a:solidFill>
                  <a:srgbClr val="8C001C"/>
                </a:solidFill>
              </a:rPr>
              <a:t>Sämre socioekonomiska förhållanden </a:t>
            </a:r>
            <a:r>
              <a:rPr lang="sv-SE" sz="2300" dirty="0" smtClean="0">
                <a:solidFill>
                  <a:srgbClr val="8C001C"/>
                </a:solidFill>
              </a:rPr>
              <a:t>(statisk</a:t>
            </a:r>
            <a:r>
              <a:rPr lang="sv-SE" sz="2300" dirty="0">
                <a:solidFill>
                  <a:srgbClr val="8C001C"/>
                </a:solidFill>
              </a:rPr>
              <a:t>)</a:t>
            </a:r>
          </a:p>
          <a:p>
            <a:pPr lvl="0"/>
            <a:r>
              <a:rPr lang="sv-SE" sz="2300" dirty="0">
                <a:solidFill>
                  <a:srgbClr val="8C001C"/>
                </a:solidFill>
              </a:rPr>
              <a:t>En avsaknad av ställningstagande mot </a:t>
            </a:r>
            <a:r>
              <a:rPr lang="sv-SE" sz="2300" dirty="0" smtClean="0">
                <a:solidFill>
                  <a:srgbClr val="8C001C"/>
                </a:solidFill>
              </a:rPr>
              <a:t>substansanvändning/antisociala beteenden </a:t>
            </a:r>
            <a:r>
              <a:rPr lang="sv-SE" sz="2300" dirty="0">
                <a:solidFill>
                  <a:srgbClr val="8C001C"/>
                </a:solidFill>
              </a:rPr>
              <a:t>bland vuxna (dynamisk)</a:t>
            </a:r>
          </a:p>
          <a:p>
            <a:pPr lvl="0"/>
            <a:r>
              <a:rPr lang="sv-SE" sz="2300" dirty="0">
                <a:solidFill>
                  <a:srgbClr val="8C001C"/>
                </a:solidFill>
              </a:rPr>
              <a:t>Positiv </a:t>
            </a:r>
            <a:r>
              <a:rPr lang="sv-SE" sz="2300" dirty="0" smtClean="0">
                <a:solidFill>
                  <a:srgbClr val="8C001C"/>
                </a:solidFill>
              </a:rPr>
              <a:t>inställning </a:t>
            </a:r>
            <a:r>
              <a:rPr lang="sv-SE" sz="2300" dirty="0">
                <a:solidFill>
                  <a:srgbClr val="8C001C"/>
                </a:solidFill>
              </a:rPr>
              <a:t>till alkohol och </a:t>
            </a:r>
            <a:r>
              <a:rPr lang="sv-SE" sz="2300" dirty="0" smtClean="0">
                <a:solidFill>
                  <a:srgbClr val="8C001C"/>
                </a:solidFill>
              </a:rPr>
              <a:t>droganvändning/antisocialt beteende </a:t>
            </a:r>
            <a:r>
              <a:rPr lang="sv-SE" sz="2300" dirty="0">
                <a:solidFill>
                  <a:srgbClr val="8C001C"/>
                </a:solidFill>
              </a:rPr>
              <a:t>bland ungdomar (dynamisk </a:t>
            </a:r>
          </a:p>
          <a:p>
            <a:pPr lvl="0"/>
            <a:r>
              <a:rPr lang="sv-SE" sz="2300" dirty="0">
                <a:solidFill>
                  <a:srgbClr val="8C001C"/>
                </a:solidFill>
              </a:rPr>
              <a:t>Hög </a:t>
            </a:r>
            <a:r>
              <a:rPr lang="sv-SE" sz="2300" dirty="0" smtClean="0">
                <a:solidFill>
                  <a:srgbClr val="8C001C"/>
                </a:solidFill>
              </a:rPr>
              <a:t>tillgänglighet (droger, alkohol, vapen, gäng, arenor) </a:t>
            </a:r>
            <a:r>
              <a:rPr lang="sv-SE" sz="2300" dirty="0">
                <a:solidFill>
                  <a:srgbClr val="8C001C"/>
                </a:solidFill>
              </a:rPr>
              <a:t>(dynamisk)</a:t>
            </a:r>
          </a:p>
          <a:p>
            <a:pPr lvl="0"/>
            <a:r>
              <a:rPr lang="sv-SE" sz="2300" dirty="0">
                <a:solidFill>
                  <a:srgbClr val="8C001C"/>
                </a:solidFill>
              </a:rPr>
              <a:t>Upplevelse av socialt utanförskap (dynamisk)</a:t>
            </a:r>
          </a:p>
        </p:txBody>
      </p:sp>
      <p:sp>
        <p:nvSpPr>
          <p:cNvPr id="137221" name="Rectangle 5"/>
          <p:cNvSpPr>
            <a:spLocks noChangeArrowheads="1"/>
          </p:cNvSpPr>
          <p:nvPr/>
        </p:nvSpPr>
        <p:spPr bwMode="auto">
          <a:xfrm>
            <a:off x="395536" y="116632"/>
            <a:ext cx="8420472" cy="50165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3200" baseline="0" dirty="0" err="1" smtClean="0">
                <a:solidFill>
                  <a:srgbClr val="8C001C"/>
                </a:solidFill>
                <a:latin typeface="Arial Black" pitchFamily="34" charset="0"/>
                <a:cs typeface="+mn-cs"/>
              </a:rPr>
              <a:t>Specifika</a:t>
            </a:r>
            <a:r>
              <a:rPr lang="en-CA" sz="3200" baseline="0" dirty="0" smtClean="0">
                <a:solidFill>
                  <a:srgbClr val="8C001C"/>
                </a:solidFill>
                <a:latin typeface="Arial Black" pitchFamily="34" charset="0"/>
                <a:cs typeface="+mn-cs"/>
              </a:rPr>
              <a:t> </a:t>
            </a:r>
            <a:r>
              <a:rPr lang="en-CA" sz="3200" baseline="0" dirty="0" err="1" smtClean="0">
                <a:solidFill>
                  <a:srgbClr val="8C001C"/>
                </a:solidFill>
                <a:latin typeface="Arial Black" pitchFamily="34" charset="0"/>
                <a:cs typeface="+mn-cs"/>
              </a:rPr>
              <a:t>riskfaktorer</a:t>
            </a:r>
            <a:endParaRPr lang="en-CA" sz="3200" baseline="0" dirty="0">
              <a:solidFill>
                <a:srgbClr val="8C001C"/>
              </a:solidFill>
              <a:latin typeface="Arial Black" pitchFamily="34" charset="0"/>
              <a:cs typeface="+mn-cs"/>
            </a:endParaRPr>
          </a:p>
        </p:txBody>
      </p:sp>
    </p:spTree>
    <p:extLst>
      <p:ext uri="{BB962C8B-B14F-4D97-AF65-F5344CB8AC3E}">
        <p14:creationId xmlns:p14="http://schemas.microsoft.com/office/powerpoint/2010/main" val="3674060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smtClean="0">
                <a:solidFill>
                  <a:srgbClr val="8C001C"/>
                </a:solidFill>
                <a:latin typeface="Arial Black" pitchFamily="34" charset="0"/>
              </a:rPr>
              <a:t>så vad vet vi om…</a:t>
            </a:r>
          </a:p>
        </p:txBody>
      </p:sp>
      <p:sp>
        <p:nvSpPr>
          <p:cNvPr id="7171" name="Rectangle 3"/>
          <p:cNvSpPr>
            <a:spLocks noGrp="1" noChangeArrowheads="1"/>
          </p:cNvSpPr>
          <p:nvPr>
            <p:ph type="body" idx="1"/>
          </p:nvPr>
        </p:nvSpPr>
        <p:spPr bwMode="auto">
          <a:xfrm>
            <a:off x="250825" y="2636838"/>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algn="ctr" eaLnBrk="1" hangingPunct="1">
              <a:buFontTx/>
              <a:buNone/>
            </a:pPr>
            <a:r>
              <a:rPr lang="sv-SE" altLang="sv-SE" smtClean="0">
                <a:solidFill>
                  <a:srgbClr val="8C001C"/>
                </a:solidFill>
                <a:latin typeface="Arial Black" pitchFamily="34" charset="0"/>
              </a:rPr>
              <a:t>risk och skyddsfaktorer…</a:t>
            </a:r>
          </a:p>
        </p:txBody>
      </p:sp>
    </p:spTree>
    <p:extLst>
      <p:ext uri="{BB962C8B-B14F-4D97-AF65-F5344CB8AC3E}">
        <p14:creationId xmlns:p14="http://schemas.microsoft.com/office/powerpoint/2010/main" val="2062761441"/>
      </p:ext>
    </p:extLst>
  </p:cSld>
  <p:clrMapOvr>
    <a:masterClrMapping/>
  </p:clrMapOvr>
  <p:transition advClick="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179512" y="560703"/>
            <a:ext cx="9250238" cy="6049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endParaRPr lang="sv-SE" sz="2800" b="1" dirty="0">
              <a:solidFill>
                <a:srgbClr val="8C001C"/>
              </a:solidFill>
            </a:endParaRPr>
          </a:p>
          <a:p>
            <a:r>
              <a:rPr lang="sv-SE" sz="2800" i="1" dirty="0">
                <a:solidFill>
                  <a:srgbClr val="8C001C"/>
                </a:solidFill>
              </a:rPr>
              <a:t>Individnivå</a:t>
            </a:r>
            <a:endParaRPr lang="sv-SE" sz="2800" dirty="0">
              <a:solidFill>
                <a:srgbClr val="8C001C"/>
              </a:solidFill>
            </a:endParaRPr>
          </a:p>
          <a:p>
            <a:pPr lvl="0"/>
            <a:r>
              <a:rPr lang="sv-SE" sz="2800" dirty="0">
                <a:solidFill>
                  <a:srgbClr val="8C001C"/>
                </a:solidFill>
              </a:rPr>
              <a:t>Hög självvärdering (dynamisk)</a:t>
            </a:r>
          </a:p>
          <a:p>
            <a:pPr lvl="0"/>
            <a:r>
              <a:rPr lang="sv-SE" sz="2800" dirty="0">
                <a:solidFill>
                  <a:srgbClr val="8C001C"/>
                </a:solidFill>
              </a:rPr>
              <a:t>Förmåga att hantera uppkomna situationer på ett funktionellt sätt (</a:t>
            </a:r>
            <a:r>
              <a:rPr lang="sv-SE" sz="2800" dirty="0" err="1">
                <a:solidFill>
                  <a:srgbClr val="8C001C"/>
                </a:solidFill>
              </a:rPr>
              <a:t>coping</a:t>
            </a:r>
            <a:r>
              <a:rPr lang="sv-SE" sz="2800" dirty="0">
                <a:solidFill>
                  <a:srgbClr val="8C001C"/>
                </a:solidFill>
              </a:rPr>
              <a:t> </a:t>
            </a:r>
            <a:r>
              <a:rPr lang="sv-SE" sz="2800" dirty="0" err="1">
                <a:solidFill>
                  <a:srgbClr val="8C001C"/>
                </a:solidFill>
              </a:rPr>
              <a:t>skills</a:t>
            </a:r>
            <a:r>
              <a:rPr lang="sv-SE" sz="2800" dirty="0">
                <a:solidFill>
                  <a:srgbClr val="8C001C"/>
                </a:solidFill>
              </a:rPr>
              <a:t>) (dynamisk)</a:t>
            </a:r>
          </a:p>
          <a:p>
            <a:pPr lvl="0"/>
            <a:r>
              <a:rPr lang="sv-SE" sz="2800" dirty="0">
                <a:solidFill>
                  <a:srgbClr val="8C001C"/>
                </a:solidFill>
              </a:rPr>
              <a:t>Förmåga till emotionell självreglering (dynamisk)</a:t>
            </a:r>
          </a:p>
          <a:p>
            <a:pPr lvl="0"/>
            <a:r>
              <a:rPr lang="sv-SE" sz="2800" dirty="0">
                <a:solidFill>
                  <a:srgbClr val="8C001C"/>
                </a:solidFill>
              </a:rPr>
              <a:t>Engagemang i och kopplingar till två eller fler av följande sammanhang: skolan, vänner, idrott, jobb, religion, kultur (dynamisk)</a:t>
            </a:r>
          </a:p>
          <a:p>
            <a:r>
              <a:rPr lang="sv-SE" sz="2800" dirty="0">
                <a:solidFill>
                  <a:srgbClr val="8C001C"/>
                </a:solidFill>
              </a:rPr>
              <a:t> </a:t>
            </a:r>
          </a:p>
          <a:p>
            <a:r>
              <a:rPr lang="sv-SE" sz="2800" i="1" dirty="0">
                <a:solidFill>
                  <a:srgbClr val="8C001C"/>
                </a:solidFill>
              </a:rPr>
              <a:t>Interpersonell nivå</a:t>
            </a:r>
            <a:endParaRPr lang="sv-SE" sz="2800" dirty="0">
              <a:solidFill>
                <a:srgbClr val="8C001C"/>
              </a:solidFill>
            </a:endParaRPr>
          </a:p>
          <a:p>
            <a:pPr lvl="0"/>
            <a:r>
              <a:rPr lang="sv-SE" sz="2800" dirty="0">
                <a:solidFill>
                  <a:srgbClr val="8C001C"/>
                </a:solidFill>
              </a:rPr>
              <a:t>Goda föräldrafärdigheter (struktur, monitorering, förutsägbarhet), (statisk/dynamisk)</a:t>
            </a:r>
          </a:p>
          <a:p>
            <a:pPr lvl="0"/>
            <a:r>
              <a:rPr lang="sv-SE" sz="2800" dirty="0">
                <a:solidFill>
                  <a:srgbClr val="8C001C"/>
                </a:solidFill>
              </a:rPr>
              <a:t>Positiva vuxna förebilder (dynamisk)</a:t>
            </a:r>
          </a:p>
          <a:p>
            <a:pPr lvl="0"/>
            <a:r>
              <a:rPr lang="sv-SE" sz="2800" dirty="0">
                <a:solidFill>
                  <a:srgbClr val="8C001C"/>
                </a:solidFill>
              </a:rPr>
              <a:t>”Vettiga” kamrater (dynamisk)</a:t>
            </a:r>
          </a:p>
          <a:p>
            <a:r>
              <a:rPr lang="sv-SE" sz="2800" dirty="0">
                <a:solidFill>
                  <a:srgbClr val="8C001C"/>
                </a:solidFill>
              </a:rPr>
              <a:t> </a:t>
            </a:r>
          </a:p>
          <a:p>
            <a:r>
              <a:rPr lang="sv-SE" sz="2800" i="1" dirty="0">
                <a:solidFill>
                  <a:srgbClr val="8C001C"/>
                </a:solidFill>
              </a:rPr>
              <a:t>Faktorer i samhället</a:t>
            </a:r>
            <a:endParaRPr lang="sv-SE" sz="2800" dirty="0">
              <a:solidFill>
                <a:srgbClr val="8C001C"/>
              </a:solidFill>
            </a:endParaRPr>
          </a:p>
          <a:p>
            <a:pPr lvl="0"/>
            <a:r>
              <a:rPr lang="sv-SE" sz="2800" dirty="0">
                <a:solidFill>
                  <a:srgbClr val="8C001C"/>
                </a:solidFill>
              </a:rPr>
              <a:t>Närsamhället förmedlar positiva regel- och normsystem (dynamisk)</a:t>
            </a:r>
          </a:p>
          <a:p>
            <a:pPr lvl="0"/>
            <a:r>
              <a:rPr lang="sv-SE" sz="2800" dirty="0">
                <a:solidFill>
                  <a:srgbClr val="8C001C"/>
                </a:solidFill>
              </a:rPr>
              <a:t>Liten </a:t>
            </a:r>
            <a:r>
              <a:rPr lang="sv-SE" sz="2800" dirty="0" smtClean="0">
                <a:solidFill>
                  <a:srgbClr val="8C001C"/>
                </a:solidFill>
              </a:rPr>
              <a:t>tillgänglighet </a:t>
            </a:r>
            <a:r>
              <a:rPr lang="sv-SE" sz="2800" dirty="0">
                <a:solidFill>
                  <a:srgbClr val="8C001C"/>
                </a:solidFill>
              </a:rPr>
              <a:t>(dynamisk)</a:t>
            </a:r>
          </a:p>
          <a:p>
            <a:pPr lvl="0"/>
            <a:r>
              <a:rPr lang="sv-SE" sz="2800" dirty="0">
                <a:solidFill>
                  <a:srgbClr val="8C001C"/>
                </a:solidFill>
              </a:rPr>
              <a:t>Utbud av sociala, fritids, och kulturella aktiviteter (dynamisk)</a:t>
            </a:r>
          </a:p>
          <a:p>
            <a:pPr lvl="0"/>
            <a:r>
              <a:rPr lang="sv-SE" sz="2800" dirty="0">
                <a:solidFill>
                  <a:srgbClr val="8C001C"/>
                </a:solidFill>
              </a:rPr>
              <a:t>Meningsfull sysselsättning (om ej i skola), (dynamisk)</a:t>
            </a:r>
          </a:p>
          <a:p>
            <a:pPr lvl="0"/>
            <a:r>
              <a:rPr lang="sv-SE" sz="2800" dirty="0">
                <a:solidFill>
                  <a:srgbClr val="8C001C"/>
                </a:solidFill>
              </a:rPr>
              <a:t>Upplevelse av fysisk och psykisk trygghet (dynamisk)</a:t>
            </a:r>
          </a:p>
        </p:txBody>
      </p:sp>
      <p:sp>
        <p:nvSpPr>
          <p:cNvPr id="137221" name="Rectangle 5"/>
          <p:cNvSpPr>
            <a:spLocks noChangeArrowheads="1"/>
          </p:cNvSpPr>
          <p:nvPr/>
        </p:nvSpPr>
        <p:spPr bwMode="auto">
          <a:xfrm>
            <a:off x="395536" y="116632"/>
            <a:ext cx="8420472" cy="50165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algn="ctr" eaLnBrk="0" hangingPunct="0">
              <a:defRPr/>
            </a:pPr>
            <a:r>
              <a:rPr lang="en-CA" sz="3200" baseline="0" dirty="0" err="1" smtClean="0">
                <a:solidFill>
                  <a:srgbClr val="8C001C"/>
                </a:solidFill>
                <a:latin typeface="Arial Black" pitchFamily="34" charset="0"/>
                <a:cs typeface="+mn-cs"/>
              </a:rPr>
              <a:t>Specifika</a:t>
            </a:r>
            <a:r>
              <a:rPr lang="en-CA" sz="3200" baseline="0" dirty="0" smtClean="0">
                <a:solidFill>
                  <a:srgbClr val="8C001C"/>
                </a:solidFill>
                <a:latin typeface="Arial Black" pitchFamily="34" charset="0"/>
                <a:cs typeface="+mn-cs"/>
              </a:rPr>
              <a:t> </a:t>
            </a:r>
            <a:r>
              <a:rPr lang="en-CA" sz="3200" baseline="0" dirty="0" err="1" smtClean="0">
                <a:solidFill>
                  <a:srgbClr val="8C001C"/>
                </a:solidFill>
                <a:latin typeface="Arial Black" pitchFamily="34" charset="0"/>
                <a:cs typeface="+mn-cs"/>
              </a:rPr>
              <a:t>skyddsfaktorer</a:t>
            </a:r>
            <a:endParaRPr lang="en-CA" sz="3200" baseline="0" dirty="0">
              <a:solidFill>
                <a:srgbClr val="8C001C"/>
              </a:solidFill>
              <a:latin typeface="Arial Black" pitchFamily="34" charset="0"/>
              <a:cs typeface="+mn-cs"/>
            </a:endParaRPr>
          </a:p>
        </p:txBody>
      </p:sp>
    </p:spTree>
    <p:extLst>
      <p:ext uri="{BB962C8B-B14F-4D97-AF65-F5344CB8AC3E}">
        <p14:creationId xmlns:p14="http://schemas.microsoft.com/office/powerpoint/2010/main" val="41154239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ChangeArrowheads="1"/>
          </p:cNvSpPr>
          <p:nvPr/>
        </p:nvSpPr>
        <p:spPr bwMode="auto">
          <a:xfrm>
            <a:off x="684213" y="2420888"/>
            <a:ext cx="7772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sv-SE" altLang="sv-SE" sz="3600" baseline="0" dirty="0">
                <a:solidFill>
                  <a:srgbClr val="8C001C"/>
                </a:solidFill>
                <a:latin typeface="Arial Black" pitchFamily="34" charset="0"/>
              </a:rPr>
              <a:t>övergripande princip…</a:t>
            </a:r>
          </a:p>
          <a:p>
            <a:pPr algn="ctr"/>
            <a:endParaRPr lang="sv-SE" altLang="sv-SE" sz="5400" dirty="0">
              <a:solidFill>
                <a:srgbClr val="8C001C"/>
              </a:solidFill>
              <a:latin typeface="Arial Black" pitchFamily="34" charset="0"/>
            </a:endParaRPr>
          </a:p>
          <a:p>
            <a:pPr algn="ctr"/>
            <a:endParaRPr lang="sv-SE" altLang="sv-SE" sz="2000" baseline="0" dirty="0">
              <a:solidFill>
                <a:srgbClr val="8C001C"/>
              </a:solidFill>
              <a:latin typeface="Arial Black" pitchFamily="34" charset="0"/>
            </a:endParaRPr>
          </a:p>
          <a:p>
            <a:pPr algn="ctr"/>
            <a:r>
              <a:rPr lang="sv-SE" altLang="sv-SE" sz="2400" baseline="0" dirty="0">
                <a:solidFill>
                  <a:srgbClr val="8C001C"/>
                </a:solidFill>
                <a:latin typeface="Arial Black" pitchFamily="34" charset="0"/>
              </a:rPr>
              <a:t>insatser/</a:t>
            </a:r>
            <a:r>
              <a:rPr lang="sv-SE" altLang="sv-SE" sz="2400" baseline="0" dirty="0" err="1">
                <a:solidFill>
                  <a:srgbClr val="8C001C"/>
                </a:solidFill>
                <a:latin typeface="Arial Black" pitchFamily="34" charset="0"/>
              </a:rPr>
              <a:t>intervenioner</a:t>
            </a:r>
            <a:r>
              <a:rPr lang="sv-SE" altLang="sv-SE" sz="2400" baseline="0" dirty="0">
                <a:solidFill>
                  <a:srgbClr val="8C001C"/>
                </a:solidFill>
                <a:latin typeface="Arial Black" pitchFamily="34" charset="0"/>
              </a:rPr>
              <a:t>/vård skall inriktas på att få bort riskfaktorerna eller minska betydelsen av dom samt stärka eller tillskapa </a:t>
            </a:r>
            <a:r>
              <a:rPr lang="sv-SE" altLang="sv-SE" sz="2400" baseline="0" dirty="0" smtClean="0">
                <a:solidFill>
                  <a:srgbClr val="8C001C"/>
                </a:solidFill>
                <a:latin typeface="Arial Black" pitchFamily="34" charset="0"/>
              </a:rPr>
              <a:t>skyddsfaktorer…</a:t>
            </a:r>
          </a:p>
          <a:p>
            <a:pPr algn="ctr"/>
            <a:endParaRPr lang="sv-SE" altLang="sv-SE" sz="2400" baseline="0" dirty="0">
              <a:solidFill>
                <a:srgbClr val="8C001C"/>
              </a:solidFill>
              <a:latin typeface="Arial Black" pitchFamily="34" charset="0"/>
            </a:endParaRPr>
          </a:p>
          <a:p>
            <a:pPr algn="ctr"/>
            <a:r>
              <a:rPr lang="sv-SE" altLang="sv-SE" sz="2400" baseline="0" dirty="0" smtClean="0">
                <a:solidFill>
                  <a:srgbClr val="0070C0"/>
                </a:solidFill>
                <a:latin typeface="Arial Black" pitchFamily="34" charset="0"/>
              </a:rPr>
              <a:t>…Detta </a:t>
            </a:r>
            <a:r>
              <a:rPr lang="sv-SE" altLang="sv-SE" sz="2400" baseline="0" dirty="0">
                <a:solidFill>
                  <a:srgbClr val="0070C0"/>
                </a:solidFill>
                <a:latin typeface="Arial Black" pitchFamily="34" charset="0"/>
              </a:rPr>
              <a:t>sker genom mobilisering av närsamhällets samtliga </a:t>
            </a:r>
            <a:r>
              <a:rPr lang="sv-SE" altLang="sv-SE" sz="2400" baseline="0" dirty="0" smtClean="0">
                <a:solidFill>
                  <a:srgbClr val="0070C0"/>
                </a:solidFill>
                <a:latin typeface="Arial Black" pitchFamily="34" charset="0"/>
              </a:rPr>
              <a:t>resurser…</a:t>
            </a:r>
            <a:endParaRPr lang="sv-SE" altLang="sv-SE" sz="2400" baseline="0" dirty="0">
              <a:solidFill>
                <a:srgbClr val="0070C0"/>
              </a:solidFill>
              <a:latin typeface="Arial Black" pitchFamily="34" charset="0"/>
            </a:endParaRPr>
          </a:p>
          <a:p>
            <a:pPr algn="ctr"/>
            <a:endParaRPr lang="sv-SE" altLang="sv-SE" sz="2400" baseline="0" dirty="0" smtClean="0">
              <a:solidFill>
                <a:srgbClr val="8C001C"/>
              </a:solidFill>
              <a:latin typeface="Arial Black" pitchFamily="34" charset="0"/>
            </a:endParaRPr>
          </a:p>
          <a:p>
            <a:pPr algn="ctr"/>
            <a:endParaRPr lang="sv-SE" altLang="sv-SE" sz="2400" baseline="0" dirty="0">
              <a:solidFill>
                <a:srgbClr val="8C001C"/>
              </a:solidFill>
              <a:latin typeface="Arial Black" pitchFamily="34" charset="0"/>
            </a:endParaRPr>
          </a:p>
          <a:p>
            <a:pPr algn="ctr"/>
            <a:r>
              <a:rPr lang="sv-SE" altLang="sv-SE" sz="2000" baseline="0">
                <a:solidFill>
                  <a:srgbClr val="8C001C"/>
                </a:solidFill>
                <a:latin typeface="Arial Black" pitchFamily="34" charset="0"/>
              </a:rPr>
              <a:t>…</a:t>
            </a:r>
            <a:r>
              <a:rPr lang="sv-SE" altLang="sv-SE" sz="2000" baseline="0" smtClean="0">
                <a:solidFill>
                  <a:srgbClr val="8C001C"/>
                </a:solidFill>
                <a:latin typeface="Arial Black" pitchFamily="34" charset="0"/>
              </a:rPr>
              <a:t>och </a:t>
            </a:r>
            <a:r>
              <a:rPr lang="sv-SE" altLang="sv-SE" sz="2000" baseline="0" dirty="0">
                <a:solidFill>
                  <a:srgbClr val="8C001C"/>
                </a:solidFill>
                <a:latin typeface="Arial Black" pitchFamily="34" charset="0"/>
              </a:rPr>
              <a:t>ska ske så tidigt som möjligt – helst i barnaåren</a:t>
            </a:r>
          </a:p>
          <a:p>
            <a:pPr algn="ctr"/>
            <a:endParaRPr lang="sv-SE" altLang="sv-SE" sz="2000" baseline="0" dirty="0">
              <a:solidFill>
                <a:srgbClr val="8C001C"/>
              </a:solidFill>
              <a:latin typeface="Arial Black" pitchFamily="34" charset="0"/>
            </a:endParaRPr>
          </a:p>
        </p:txBody>
      </p:sp>
    </p:spTree>
    <p:extLst>
      <p:ext uri="{BB962C8B-B14F-4D97-AF65-F5344CB8AC3E}">
        <p14:creationId xmlns:p14="http://schemas.microsoft.com/office/powerpoint/2010/main" val="16487354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2670108" y="979772"/>
            <a:ext cx="1785938" cy="449179"/>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800" baseline="0" dirty="0" err="1" smtClean="0"/>
              <a:t>Riskfaktorer</a:t>
            </a:r>
            <a:endParaRPr lang="en-US" sz="1800" baseline="0" dirty="0"/>
          </a:p>
        </p:txBody>
      </p:sp>
      <p:sp>
        <p:nvSpPr>
          <p:cNvPr id="7" name="Text Box 5"/>
          <p:cNvSpPr txBox="1">
            <a:spLocks noChangeArrowheads="1"/>
          </p:cNvSpPr>
          <p:nvPr/>
        </p:nvSpPr>
        <p:spPr bwMode="auto">
          <a:xfrm>
            <a:off x="2670108" y="461010"/>
            <a:ext cx="3629027" cy="400050"/>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2600" baseline="0" dirty="0" err="1" smtClean="0"/>
              <a:t>Bedömning</a:t>
            </a:r>
            <a:endParaRPr lang="en-US" sz="2600" baseline="0" dirty="0"/>
          </a:p>
        </p:txBody>
      </p:sp>
      <p:sp>
        <p:nvSpPr>
          <p:cNvPr id="8" name="Text Box 5"/>
          <p:cNvSpPr txBox="1">
            <a:spLocks noChangeArrowheads="1"/>
          </p:cNvSpPr>
          <p:nvPr/>
        </p:nvSpPr>
        <p:spPr bwMode="auto">
          <a:xfrm>
            <a:off x="4513196" y="979772"/>
            <a:ext cx="1785938" cy="449179"/>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800" baseline="0" dirty="0" err="1" smtClean="0"/>
              <a:t>Skyddsfaktorer</a:t>
            </a:r>
            <a:endParaRPr lang="en-US" sz="1800" baseline="0" dirty="0"/>
          </a:p>
        </p:txBody>
      </p:sp>
      <p:sp>
        <p:nvSpPr>
          <p:cNvPr id="9" name="Text Box 5"/>
          <p:cNvSpPr txBox="1">
            <a:spLocks noChangeArrowheads="1"/>
          </p:cNvSpPr>
          <p:nvPr/>
        </p:nvSpPr>
        <p:spPr bwMode="auto">
          <a:xfrm>
            <a:off x="2698683" y="2324500"/>
            <a:ext cx="1199549" cy="449179"/>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800" baseline="0" dirty="0" err="1"/>
              <a:t>Missbruk</a:t>
            </a:r>
            <a:endParaRPr lang="en-US" sz="1800" baseline="0" dirty="0"/>
          </a:p>
        </p:txBody>
      </p:sp>
      <p:sp>
        <p:nvSpPr>
          <p:cNvPr id="10" name="Text Box 5"/>
          <p:cNvSpPr txBox="1">
            <a:spLocks noChangeArrowheads="1"/>
          </p:cNvSpPr>
          <p:nvPr/>
        </p:nvSpPr>
        <p:spPr bwMode="auto">
          <a:xfrm>
            <a:off x="5118234" y="2331720"/>
            <a:ext cx="1209476" cy="449179"/>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700" baseline="0" dirty="0" err="1"/>
              <a:t>Antisocial</a:t>
            </a:r>
            <a:r>
              <a:rPr lang="en-US" sz="1700" baseline="0" dirty="0" err="1" smtClean="0">
                <a:cs typeface="Times New Roman" pitchFamily="18" charset="0"/>
              </a:rPr>
              <a:t>t</a:t>
            </a:r>
            <a:r>
              <a:rPr lang="en-US" sz="1700" b="1" baseline="0" dirty="0" smtClean="0">
                <a:cs typeface="Times New Roman" pitchFamily="18" charset="0"/>
              </a:rPr>
              <a:t> </a:t>
            </a:r>
            <a:endParaRPr lang="en-US" sz="1700" baseline="0" dirty="0"/>
          </a:p>
        </p:txBody>
      </p:sp>
      <p:sp>
        <p:nvSpPr>
          <p:cNvPr id="11" name="Text Box 5"/>
          <p:cNvSpPr txBox="1">
            <a:spLocks noChangeArrowheads="1"/>
          </p:cNvSpPr>
          <p:nvPr/>
        </p:nvSpPr>
        <p:spPr bwMode="auto">
          <a:xfrm>
            <a:off x="2698682" y="1777666"/>
            <a:ext cx="3629027" cy="400050"/>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2600" baseline="0" dirty="0" err="1" smtClean="0"/>
              <a:t>Insatsområden</a:t>
            </a:r>
            <a:endParaRPr lang="en-US" sz="2600" baseline="0" dirty="0"/>
          </a:p>
        </p:txBody>
      </p:sp>
      <p:sp>
        <p:nvSpPr>
          <p:cNvPr id="12" name="Text Box 5"/>
          <p:cNvSpPr txBox="1">
            <a:spLocks noChangeArrowheads="1"/>
          </p:cNvSpPr>
          <p:nvPr/>
        </p:nvSpPr>
        <p:spPr bwMode="auto">
          <a:xfrm>
            <a:off x="2698683" y="3142247"/>
            <a:ext cx="3629027" cy="400050"/>
          </a:xfrm>
          <a:prstGeom prst="rect">
            <a:avLst/>
          </a:prstGeom>
          <a:solidFill>
            <a:srgbClr val="FFFF00"/>
          </a:solidFill>
          <a:ln w="9525">
            <a:solidFill>
              <a:srgbClr val="000000"/>
            </a:solidFill>
            <a:miter lim="800000"/>
            <a:headEnd/>
            <a:tailEnd/>
          </a:ln>
        </p:spPr>
        <p:txBody>
          <a:bodyPr anchor="b"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2600" baseline="0" dirty="0" err="1"/>
              <a:t>Insatser</a:t>
            </a:r>
            <a:endParaRPr lang="en-US" sz="2600" baseline="0" dirty="0"/>
          </a:p>
        </p:txBody>
      </p:sp>
      <p:sp>
        <p:nvSpPr>
          <p:cNvPr id="13" name="Text Box 5"/>
          <p:cNvSpPr txBox="1">
            <a:spLocks noChangeArrowheads="1"/>
          </p:cNvSpPr>
          <p:nvPr/>
        </p:nvSpPr>
        <p:spPr bwMode="auto">
          <a:xfrm>
            <a:off x="340870" y="2580873"/>
            <a:ext cx="1357312" cy="400050"/>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600" baseline="0" dirty="0" err="1" smtClean="0">
                <a:cs typeface="Times New Roman" pitchFamily="18" charset="0"/>
              </a:rPr>
              <a:t>Livsområden</a:t>
            </a:r>
            <a:endParaRPr lang="en-US" sz="2400" dirty="0"/>
          </a:p>
        </p:txBody>
      </p:sp>
      <p:sp>
        <p:nvSpPr>
          <p:cNvPr id="14" name="Text Box 5"/>
          <p:cNvSpPr txBox="1">
            <a:spLocks noChangeArrowheads="1"/>
          </p:cNvSpPr>
          <p:nvPr/>
        </p:nvSpPr>
        <p:spPr bwMode="auto">
          <a:xfrm>
            <a:off x="2698684" y="3680059"/>
            <a:ext cx="1785938" cy="449179"/>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2000" baseline="0" dirty="0" err="1"/>
              <a:t>Individuella</a:t>
            </a:r>
            <a:endParaRPr lang="en-US" sz="2000" baseline="0" dirty="0"/>
          </a:p>
        </p:txBody>
      </p:sp>
      <p:sp>
        <p:nvSpPr>
          <p:cNvPr id="15" name="Text Box 5"/>
          <p:cNvSpPr txBox="1">
            <a:spLocks noChangeArrowheads="1"/>
          </p:cNvSpPr>
          <p:nvPr/>
        </p:nvSpPr>
        <p:spPr bwMode="auto">
          <a:xfrm>
            <a:off x="4541772" y="3680059"/>
            <a:ext cx="1785938" cy="449179"/>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2000" baseline="0" dirty="0" err="1"/>
              <a:t>Grupp</a:t>
            </a:r>
            <a:endParaRPr lang="en-US" sz="2000" baseline="0" dirty="0"/>
          </a:p>
        </p:txBody>
      </p:sp>
      <p:sp>
        <p:nvSpPr>
          <p:cNvPr id="16" name="Text Box 5"/>
          <p:cNvSpPr txBox="1">
            <a:spLocks noChangeArrowheads="1"/>
          </p:cNvSpPr>
          <p:nvPr/>
        </p:nvSpPr>
        <p:spPr bwMode="auto">
          <a:xfrm>
            <a:off x="3648802" y="4648199"/>
            <a:ext cx="1785938" cy="626445"/>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800" baseline="0" dirty="0" err="1"/>
              <a:t>Operativa</a:t>
            </a:r>
            <a:r>
              <a:rPr lang="en-US" sz="1800" b="1" baseline="0" dirty="0" smtClean="0">
                <a:cs typeface="Times New Roman" pitchFamily="18" charset="0"/>
              </a:rPr>
              <a:t> </a:t>
            </a:r>
            <a:r>
              <a:rPr lang="en-US" sz="1800" baseline="0" dirty="0" err="1"/>
              <a:t>insatsmål</a:t>
            </a:r>
            <a:endParaRPr lang="en-US" sz="1800" baseline="0" dirty="0"/>
          </a:p>
        </p:txBody>
      </p:sp>
      <p:sp>
        <p:nvSpPr>
          <p:cNvPr id="17" name="Text Box 5"/>
          <p:cNvSpPr txBox="1">
            <a:spLocks noChangeArrowheads="1"/>
          </p:cNvSpPr>
          <p:nvPr/>
        </p:nvSpPr>
        <p:spPr bwMode="auto">
          <a:xfrm>
            <a:off x="3959179" y="2324500"/>
            <a:ext cx="1108034" cy="449179"/>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800" baseline="0" dirty="0" err="1"/>
              <a:t>Psykiatr</a:t>
            </a:r>
            <a:r>
              <a:rPr lang="en-US" sz="1800" baseline="0" dirty="0" err="1" smtClean="0">
                <a:cs typeface="Times New Roman" pitchFamily="18" charset="0"/>
              </a:rPr>
              <a:t>i</a:t>
            </a:r>
            <a:endParaRPr lang="en-US" sz="1800" baseline="0" dirty="0"/>
          </a:p>
        </p:txBody>
      </p:sp>
      <p:sp>
        <p:nvSpPr>
          <p:cNvPr id="18" name="Text Box 5"/>
          <p:cNvSpPr txBox="1">
            <a:spLocks noChangeArrowheads="1"/>
          </p:cNvSpPr>
          <p:nvPr/>
        </p:nvSpPr>
        <p:spPr bwMode="auto">
          <a:xfrm>
            <a:off x="5993757" y="4648198"/>
            <a:ext cx="1785938" cy="626446"/>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800" baseline="0" dirty="0" err="1" smtClean="0"/>
              <a:t>Öka</a:t>
            </a:r>
            <a:r>
              <a:rPr lang="en-US" sz="1800" baseline="0" dirty="0" smtClean="0"/>
              <a:t>/</a:t>
            </a:r>
            <a:r>
              <a:rPr lang="en-US" sz="1800" baseline="0" dirty="0" err="1"/>
              <a:t>M</a:t>
            </a:r>
            <a:r>
              <a:rPr lang="en-US" sz="1800" baseline="0" dirty="0" err="1" smtClean="0"/>
              <a:t>inska</a:t>
            </a:r>
            <a:r>
              <a:rPr lang="en-US" sz="1800" baseline="0" dirty="0" smtClean="0"/>
              <a:t> </a:t>
            </a:r>
            <a:r>
              <a:rPr lang="en-US" sz="1800" baseline="0" dirty="0" err="1" smtClean="0"/>
              <a:t>sannolikheter</a:t>
            </a:r>
            <a:endParaRPr lang="en-US" sz="1800" baseline="0" dirty="0"/>
          </a:p>
        </p:txBody>
      </p:sp>
      <p:sp>
        <p:nvSpPr>
          <p:cNvPr id="19" name="Text Box 5"/>
          <p:cNvSpPr txBox="1">
            <a:spLocks noChangeArrowheads="1"/>
          </p:cNvSpPr>
          <p:nvPr/>
        </p:nvSpPr>
        <p:spPr bwMode="auto">
          <a:xfrm>
            <a:off x="3644779" y="5659656"/>
            <a:ext cx="1785938" cy="635267"/>
          </a:xfrm>
          <a:prstGeom prst="rect">
            <a:avLst/>
          </a:prstGeom>
          <a:solidFill>
            <a:srgbClr val="FFFF00"/>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800" baseline="0" dirty="0" err="1" smtClean="0"/>
              <a:t>Psykosocial</a:t>
            </a:r>
            <a:r>
              <a:rPr lang="en-US" sz="1800" baseline="0" dirty="0" smtClean="0"/>
              <a:t> </a:t>
            </a:r>
            <a:r>
              <a:rPr lang="en-US" sz="1800" baseline="0" dirty="0" err="1" smtClean="0"/>
              <a:t>funktionsnivå</a:t>
            </a:r>
            <a:endParaRPr lang="en-US" sz="1800" baseline="0" dirty="0"/>
          </a:p>
        </p:txBody>
      </p:sp>
      <p:sp>
        <p:nvSpPr>
          <p:cNvPr id="20" name="Text Box 9"/>
          <p:cNvSpPr txBox="1">
            <a:spLocks noChangeArrowheads="1"/>
          </p:cNvSpPr>
          <p:nvPr/>
        </p:nvSpPr>
        <p:spPr bwMode="auto">
          <a:xfrm>
            <a:off x="340870" y="4961421"/>
            <a:ext cx="1357312" cy="685800"/>
          </a:xfrm>
          <a:prstGeom prst="rect">
            <a:avLst/>
          </a:prstGeom>
          <a:solidFill>
            <a:srgbClr val="FFFF99"/>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600" baseline="0" dirty="0" err="1" smtClean="0">
                <a:cs typeface="Times New Roman" pitchFamily="18" charset="0"/>
              </a:rPr>
              <a:t>Vänner</a:t>
            </a:r>
            <a:r>
              <a:rPr lang="en-US" sz="1600" baseline="0" dirty="0" smtClean="0">
                <a:cs typeface="Times New Roman" pitchFamily="18" charset="0"/>
              </a:rPr>
              <a:t>/  </a:t>
            </a:r>
            <a:r>
              <a:rPr lang="en-US" sz="1600" baseline="0" dirty="0" err="1" smtClean="0">
                <a:cs typeface="Times New Roman" pitchFamily="18" charset="0"/>
              </a:rPr>
              <a:t>familj</a:t>
            </a:r>
            <a:endParaRPr lang="en-US" sz="2400" baseline="0" dirty="0"/>
          </a:p>
        </p:txBody>
      </p:sp>
      <p:sp>
        <p:nvSpPr>
          <p:cNvPr id="21" name="Text Box 9"/>
          <p:cNvSpPr txBox="1">
            <a:spLocks noChangeArrowheads="1"/>
          </p:cNvSpPr>
          <p:nvPr/>
        </p:nvSpPr>
        <p:spPr bwMode="auto">
          <a:xfrm>
            <a:off x="340871" y="5860934"/>
            <a:ext cx="1357312" cy="685800"/>
          </a:xfrm>
          <a:prstGeom prst="rect">
            <a:avLst/>
          </a:prstGeom>
          <a:solidFill>
            <a:srgbClr val="FFFF99"/>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600" baseline="0" dirty="0" err="1" smtClean="0">
                <a:cs typeface="Times New Roman" pitchFamily="18" charset="0"/>
              </a:rPr>
              <a:t>Specifika</a:t>
            </a:r>
            <a:endParaRPr lang="en-US" sz="2400" baseline="0" dirty="0"/>
          </a:p>
        </p:txBody>
      </p:sp>
      <p:sp>
        <p:nvSpPr>
          <p:cNvPr id="22" name="Text Box 9"/>
          <p:cNvSpPr txBox="1">
            <a:spLocks noChangeArrowheads="1"/>
          </p:cNvSpPr>
          <p:nvPr/>
        </p:nvSpPr>
        <p:spPr bwMode="auto">
          <a:xfrm>
            <a:off x="340871" y="4081863"/>
            <a:ext cx="1357312" cy="685800"/>
          </a:xfrm>
          <a:prstGeom prst="rect">
            <a:avLst/>
          </a:prstGeom>
          <a:solidFill>
            <a:srgbClr val="FFFF99"/>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600" baseline="0" dirty="0" err="1" smtClean="0">
                <a:cs typeface="Times New Roman" pitchFamily="18" charset="0"/>
              </a:rPr>
              <a:t>Jobb</a:t>
            </a:r>
            <a:r>
              <a:rPr lang="en-US" sz="1600" baseline="0" dirty="0" smtClean="0">
                <a:cs typeface="Times New Roman" pitchFamily="18" charset="0"/>
              </a:rPr>
              <a:t>/</a:t>
            </a:r>
            <a:r>
              <a:rPr lang="en-US" sz="1600" baseline="0" dirty="0" err="1" smtClean="0">
                <a:cs typeface="Times New Roman" pitchFamily="18" charset="0"/>
              </a:rPr>
              <a:t>skola</a:t>
            </a:r>
            <a:r>
              <a:rPr lang="en-US" sz="1600" baseline="0" dirty="0" smtClean="0">
                <a:cs typeface="Times New Roman" pitchFamily="18" charset="0"/>
              </a:rPr>
              <a:t>/ </a:t>
            </a:r>
            <a:r>
              <a:rPr lang="en-US" sz="1600" baseline="0" dirty="0" err="1" smtClean="0">
                <a:cs typeface="Times New Roman" pitchFamily="18" charset="0"/>
              </a:rPr>
              <a:t>annat</a:t>
            </a:r>
            <a:endParaRPr lang="en-US" sz="2400" baseline="0" dirty="0"/>
          </a:p>
        </p:txBody>
      </p:sp>
      <p:sp>
        <p:nvSpPr>
          <p:cNvPr id="23" name="Text Box 9"/>
          <p:cNvSpPr txBox="1">
            <a:spLocks noChangeArrowheads="1"/>
          </p:cNvSpPr>
          <p:nvPr/>
        </p:nvSpPr>
        <p:spPr bwMode="auto">
          <a:xfrm>
            <a:off x="340871" y="3218847"/>
            <a:ext cx="1357312" cy="685800"/>
          </a:xfrm>
          <a:prstGeom prst="rect">
            <a:avLst/>
          </a:prstGeom>
          <a:solidFill>
            <a:srgbClr val="FFFF99"/>
          </a:solidFill>
          <a:ln w="9525">
            <a:solidFill>
              <a:srgbClr val="000000"/>
            </a:solidFill>
            <a:miter lim="800000"/>
            <a:headEnd/>
            <a:tailEnd/>
          </a:ln>
        </p:spPr>
        <p:txBody>
          <a:bodyPr anchor="ctr" anchorCtr="1"/>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eaLnBrk="1" hangingPunct="1"/>
            <a:r>
              <a:rPr lang="en-US" sz="1600" baseline="0" dirty="0" err="1" smtClean="0">
                <a:cs typeface="Times New Roman" pitchFamily="18" charset="0"/>
              </a:rPr>
              <a:t>Individuell</a:t>
            </a:r>
            <a:r>
              <a:rPr lang="en-US" sz="1600" baseline="0" dirty="0">
                <a:cs typeface="Times New Roman" pitchFamily="18" charset="0"/>
              </a:rPr>
              <a:t> </a:t>
            </a:r>
            <a:r>
              <a:rPr lang="en-US" sz="1600" baseline="0" dirty="0" err="1" smtClean="0">
                <a:cs typeface="Times New Roman" pitchFamily="18" charset="0"/>
              </a:rPr>
              <a:t>vardag</a:t>
            </a:r>
            <a:endParaRPr lang="en-US" sz="2400" baseline="0" dirty="0"/>
          </a:p>
        </p:txBody>
      </p:sp>
      <p:cxnSp>
        <p:nvCxnSpPr>
          <p:cNvPr id="24" name="Rak pil 23"/>
          <p:cNvCxnSpPr/>
          <p:nvPr/>
        </p:nvCxnSpPr>
        <p:spPr>
          <a:xfrm flipH="1" flipV="1">
            <a:off x="1698182" y="3598795"/>
            <a:ext cx="1946597" cy="2060860"/>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cxnSp>
        <p:nvCxnSpPr>
          <p:cNvPr id="27" name="Rak pil 26"/>
          <p:cNvCxnSpPr>
            <a:endCxn id="22" idx="3"/>
          </p:cNvCxnSpPr>
          <p:nvPr/>
        </p:nvCxnSpPr>
        <p:spPr>
          <a:xfrm flipH="1" flipV="1">
            <a:off x="1698182" y="4424764"/>
            <a:ext cx="1946597" cy="1436173"/>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cxnSp>
        <p:nvCxnSpPr>
          <p:cNvPr id="30" name="Rak pil 29"/>
          <p:cNvCxnSpPr>
            <a:stCxn id="19" idx="1"/>
            <a:endCxn id="20" idx="3"/>
          </p:cNvCxnSpPr>
          <p:nvPr/>
        </p:nvCxnSpPr>
        <p:spPr>
          <a:xfrm flipH="1" flipV="1">
            <a:off x="1698182" y="5304321"/>
            <a:ext cx="1946597" cy="672968"/>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cxnSp>
        <p:nvCxnSpPr>
          <p:cNvPr id="35" name="Rak pil 34"/>
          <p:cNvCxnSpPr>
            <a:endCxn id="21" idx="3"/>
          </p:cNvCxnSpPr>
          <p:nvPr/>
        </p:nvCxnSpPr>
        <p:spPr>
          <a:xfrm flipH="1" flipV="1">
            <a:off x="1698182" y="6203834"/>
            <a:ext cx="1946597" cy="2"/>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cxnSp>
        <p:nvCxnSpPr>
          <p:cNvPr id="38" name="Rak pil 37"/>
          <p:cNvCxnSpPr>
            <a:stCxn id="14" idx="2"/>
          </p:cNvCxnSpPr>
          <p:nvPr/>
        </p:nvCxnSpPr>
        <p:spPr>
          <a:xfrm>
            <a:off x="3591652" y="4129238"/>
            <a:ext cx="638651" cy="518961"/>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cxnSp>
        <p:nvCxnSpPr>
          <p:cNvPr id="42" name="Rak pil 41"/>
          <p:cNvCxnSpPr>
            <a:stCxn id="15" idx="2"/>
          </p:cNvCxnSpPr>
          <p:nvPr/>
        </p:nvCxnSpPr>
        <p:spPr>
          <a:xfrm flipH="1">
            <a:off x="4807819" y="4129238"/>
            <a:ext cx="626922" cy="518961"/>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cxnSp>
        <p:nvCxnSpPr>
          <p:cNvPr id="45" name="Rak pil 44"/>
          <p:cNvCxnSpPr>
            <a:endCxn id="18" idx="1"/>
          </p:cNvCxnSpPr>
          <p:nvPr/>
        </p:nvCxnSpPr>
        <p:spPr>
          <a:xfrm>
            <a:off x="5430718" y="4872789"/>
            <a:ext cx="563039" cy="88633"/>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cxnSp>
        <p:nvCxnSpPr>
          <p:cNvPr id="47" name="Rak pil 46"/>
          <p:cNvCxnSpPr>
            <a:endCxn id="19" idx="3"/>
          </p:cNvCxnSpPr>
          <p:nvPr/>
        </p:nvCxnSpPr>
        <p:spPr>
          <a:xfrm flipH="1">
            <a:off x="5430717" y="5274645"/>
            <a:ext cx="1503386" cy="702644"/>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9994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357188" y="2857500"/>
            <a:ext cx="8429625"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400" baseline="30000">
                <a:solidFill>
                  <a:srgbClr val="000000"/>
                </a:solidFill>
                <a:latin typeface="Arial" pitchFamily="34" charset="0"/>
                <a:cs typeface="Arial" pitchFamily="34" charset="0"/>
              </a:defRPr>
            </a:lvl1pPr>
            <a:lvl2pPr marL="742950" indent="-285750" eaLnBrk="0" hangingPunct="0">
              <a:defRPr sz="3400" baseline="30000">
                <a:solidFill>
                  <a:srgbClr val="000000"/>
                </a:solidFill>
                <a:latin typeface="Arial" pitchFamily="34" charset="0"/>
                <a:cs typeface="Arial" pitchFamily="34" charset="0"/>
              </a:defRPr>
            </a:lvl2pPr>
            <a:lvl3pPr marL="1143000" indent="-228600" eaLnBrk="0" hangingPunct="0">
              <a:defRPr sz="3400" baseline="30000">
                <a:solidFill>
                  <a:srgbClr val="000000"/>
                </a:solidFill>
                <a:latin typeface="Arial" pitchFamily="34" charset="0"/>
                <a:cs typeface="Arial" pitchFamily="34" charset="0"/>
              </a:defRPr>
            </a:lvl3pPr>
            <a:lvl4pPr marL="1600200" indent="-228600" eaLnBrk="0" hangingPunct="0">
              <a:defRPr sz="3400" baseline="30000">
                <a:solidFill>
                  <a:srgbClr val="000000"/>
                </a:solidFill>
                <a:latin typeface="Arial" pitchFamily="34" charset="0"/>
                <a:cs typeface="Arial" pitchFamily="34" charset="0"/>
              </a:defRPr>
            </a:lvl4pPr>
            <a:lvl5pPr marL="2057400" indent="-228600" eaLnBrk="0" hangingPunct="0">
              <a:defRPr sz="3400" baseline="30000">
                <a:solidFill>
                  <a:srgbClr val="000000"/>
                </a:solidFill>
                <a:latin typeface="Arial" pitchFamily="34" charset="0"/>
                <a:cs typeface="Arial" pitchFamily="34" charset="0"/>
              </a:defRPr>
            </a:lvl5pPr>
            <a:lvl6pPr marL="2514600" indent="-228600" eaLnBrk="0" fontAlgn="base" hangingPunct="0">
              <a:spcBef>
                <a:spcPct val="0"/>
              </a:spcBef>
              <a:spcAft>
                <a:spcPct val="0"/>
              </a:spcAft>
              <a:defRPr sz="3400" baseline="30000">
                <a:solidFill>
                  <a:srgbClr val="000000"/>
                </a:solidFill>
                <a:latin typeface="Arial" pitchFamily="34" charset="0"/>
                <a:cs typeface="Arial" pitchFamily="34" charset="0"/>
              </a:defRPr>
            </a:lvl6pPr>
            <a:lvl7pPr marL="2971800" indent="-228600" eaLnBrk="0" fontAlgn="base" hangingPunct="0">
              <a:spcBef>
                <a:spcPct val="0"/>
              </a:spcBef>
              <a:spcAft>
                <a:spcPct val="0"/>
              </a:spcAft>
              <a:defRPr sz="3400" baseline="30000">
                <a:solidFill>
                  <a:srgbClr val="000000"/>
                </a:solidFill>
                <a:latin typeface="Arial" pitchFamily="34" charset="0"/>
                <a:cs typeface="Arial" pitchFamily="34" charset="0"/>
              </a:defRPr>
            </a:lvl7pPr>
            <a:lvl8pPr marL="3429000" indent="-228600" eaLnBrk="0" fontAlgn="base" hangingPunct="0">
              <a:spcBef>
                <a:spcPct val="0"/>
              </a:spcBef>
              <a:spcAft>
                <a:spcPct val="0"/>
              </a:spcAft>
              <a:defRPr sz="3400" baseline="30000">
                <a:solidFill>
                  <a:srgbClr val="000000"/>
                </a:solidFill>
                <a:latin typeface="Arial" pitchFamily="34" charset="0"/>
                <a:cs typeface="Arial" pitchFamily="34" charset="0"/>
              </a:defRPr>
            </a:lvl8pPr>
            <a:lvl9pPr marL="3886200" indent="-228600" eaLnBrk="0" fontAlgn="base" hangingPunct="0">
              <a:spcBef>
                <a:spcPct val="0"/>
              </a:spcBef>
              <a:spcAft>
                <a:spcPct val="0"/>
              </a:spcAft>
              <a:defRPr sz="3400" baseline="30000">
                <a:solidFill>
                  <a:srgbClr val="000000"/>
                </a:solidFill>
                <a:latin typeface="Arial" pitchFamily="34" charset="0"/>
                <a:cs typeface="Arial" pitchFamily="34" charset="0"/>
              </a:defRPr>
            </a:lvl9pPr>
          </a:lstStyle>
          <a:p>
            <a:pPr algn="ctr"/>
            <a:r>
              <a:rPr lang="en-US" altLang="sv-SE" sz="3600" baseline="0">
                <a:solidFill>
                  <a:srgbClr val="8C001C"/>
                </a:solidFill>
                <a:latin typeface="Arial Black" pitchFamily="34" charset="0"/>
              </a:rPr>
              <a:t>Konsekvenser för interventioner</a:t>
            </a:r>
          </a:p>
          <a:p>
            <a:pPr algn="ctr"/>
            <a:endParaRPr lang="en-US" altLang="sv-SE" sz="3600" baseline="0">
              <a:solidFill>
                <a:srgbClr val="8C001C"/>
              </a:solidFill>
              <a:latin typeface="Arial Black" pitchFamily="34" charset="0"/>
            </a:endParaRPr>
          </a:p>
          <a:p>
            <a:pPr>
              <a:buFont typeface="Arial" pitchFamily="34" charset="0"/>
              <a:buChar char="•"/>
            </a:pPr>
            <a:r>
              <a:rPr lang="en-US" altLang="sv-SE" sz="3600" baseline="0">
                <a:solidFill>
                  <a:srgbClr val="8C001C"/>
                </a:solidFill>
                <a:latin typeface="Arial Black" pitchFamily="34" charset="0"/>
              </a:rPr>
              <a:t> </a:t>
            </a:r>
            <a:r>
              <a:rPr lang="en-US" altLang="sv-SE" sz="2800" baseline="0">
                <a:solidFill>
                  <a:srgbClr val="8C001C"/>
                </a:solidFill>
                <a:latin typeface="Arial Black" pitchFamily="34" charset="0"/>
              </a:rPr>
              <a:t>Alla former av interventioner måste justeras till den funktionella nivån för varje klient/patient – underlåtenhet att så göra ökar substantiellt risken för behandlingssammanbrott/misslyckande</a:t>
            </a:r>
          </a:p>
          <a:p>
            <a:pPr>
              <a:buFont typeface="Arial" pitchFamily="34" charset="0"/>
              <a:buChar char="•"/>
            </a:pPr>
            <a:r>
              <a:rPr lang="en-US" altLang="sv-SE" sz="2800" baseline="0">
                <a:solidFill>
                  <a:srgbClr val="8C001C"/>
                </a:solidFill>
                <a:latin typeface="Arial Black" pitchFamily="34" charset="0"/>
              </a:rPr>
              <a:t> Det finns lite rum för en klinisk praktik som bara inbegriper ett standardprogram för diagnosgrupper/klientgrupper</a:t>
            </a:r>
          </a:p>
        </p:txBody>
      </p:sp>
    </p:spTree>
    <p:extLst>
      <p:ext uri="{BB962C8B-B14F-4D97-AF65-F5344CB8AC3E}">
        <p14:creationId xmlns:p14="http://schemas.microsoft.com/office/powerpoint/2010/main" val="24575546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2">
                                            <p:txEl>
                                              <p:pRg st="2" end="2"/>
                                            </p:txEl>
                                          </p:spTgt>
                                        </p:tgtEl>
                                        <p:attrNameLst>
                                          <p:attrName>style.visibility</p:attrName>
                                        </p:attrNameLst>
                                      </p:cBhvr>
                                      <p:to>
                                        <p:strVal val="visible"/>
                                      </p:to>
                                    </p:set>
                                    <p:anim calcmode="lin" valueType="num">
                                      <p:cBhvr additive="base">
                                        <p:cTn id="13" dur="500" fill="hold"/>
                                        <p:tgtEl>
                                          <p:spTgt spid="512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2">
                                            <p:txEl>
                                              <p:pRg st="3" end="3"/>
                                            </p:txEl>
                                          </p:spTgt>
                                        </p:tgtEl>
                                        <p:attrNameLst>
                                          <p:attrName>style.visibility</p:attrName>
                                        </p:attrNameLst>
                                      </p:cBhvr>
                                      <p:to>
                                        <p:strVal val="visible"/>
                                      </p:to>
                                    </p:set>
                                    <p:anim calcmode="lin" valueType="num">
                                      <p:cBhvr additive="base">
                                        <p:cTn id="19" dur="500" fill="hold"/>
                                        <p:tgtEl>
                                          <p:spTgt spid="512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23850" y="260350"/>
            <a:ext cx="8534400"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dirty="0" smtClean="0">
                <a:solidFill>
                  <a:srgbClr val="8C001C"/>
                </a:solidFill>
                <a:latin typeface="Arial Black" pitchFamily="34" charset="0"/>
              </a:rPr>
              <a:t>Intervention 2.0</a:t>
            </a:r>
          </a:p>
        </p:txBody>
      </p:sp>
      <p:sp>
        <p:nvSpPr>
          <p:cNvPr id="11267" name="Rectangle 3"/>
          <p:cNvSpPr>
            <a:spLocks noGrp="1" noChangeArrowheads="1"/>
          </p:cNvSpPr>
          <p:nvPr>
            <p:ph type="body" idx="1"/>
          </p:nvPr>
        </p:nvSpPr>
        <p:spPr bwMode="auto">
          <a:xfrm>
            <a:off x="323528" y="1484784"/>
            <a:ext cx="8640960" cy="414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85800" eaLnBrk="1" hangingPunct="1"/>
            <a:r>
              <a:rPr lang="sv-SE" altLang="sv-SE" sz="2400" dirty="0" smtClean="0">
                <a:solidFill>
                  <a:srgbClr val="8C001C"/>
                </a:solidFill>
                <a:latin typeface="Arial Black" pitchFamily="34" charset="0"/>
              </a:rPr>
              <a:t>Mål - Öka funktionsnivån och hitta magnetremsan</a:t>
            </a:r>
          </a:p>
          <a:p>
            <a:pPr marL="685800" eaLnBrk="1" hangingPunct="1"/>
            <a:r>
              <a:rPr lang="sv-SE" altLang="sv-SE" sz="2400" dirty="0" smtClean="0">
                <a:solidFill>
                  <a:srgbClr val="8C001C"/>
                </a:solidFill>
                <a:latin typeface="Arial Black" pitchFamily="34" charset="0"/>
              </a:rPr>
              <a:t>Hur - övergripande: </a:t>
            </a:r>
          </a:p>
          <a:p>
            <a:pPr marL="1085850" lvl="1" eaLnBrk="1" hangingPunct="1"/>
            <a:r>
              <a:rPr lang="sv-SE" altLang="sv-SE" sz="2000" dirty="0" smtClean="0">
                <a:solidFill>
                  <a:srgbClr val="8C001C"/>
                </a:solidFill>
                <a:latin typeface="Arial Black" pitchFamily="34" charset="0"/>
              </a:rPr>
              <a:t>Fokus på risk och skydd – skapa staket</a:t>
            </a:r>
          </a:p>
          <a:p>
            <a:pPr marL="1085850" lvl="1" eaLnBrk="1" hangingPunct="1"/>
            <a:r>
              <a:rPr lang="sv-SE" altLang="sv-SE" sz="2000" dirty="0" smtClean="0">
                <a:solidFill>
                  <a:srgbClr val="8C001C"/>
                </a:solidFill>
                <a:latin typeface="Arial Black" pitchFamily="34" charset="0"/>
              </a:rPr>
              <a:t>Fokus på egenvård, ansvar och värderad riktning – kontextuell psykologi</a:t>
            </a:r>
          </a:p>
          <a:p>
            <a:pPr marL="1085850" lvl="1" eaLnBrk="1" hangingPunct="1"/>
            <a:r>
              <a:rPr lang="sv-SE" altLang="sv-SE" sz="2000" dirty="0" smtClean="0">
                <a:solidFill>
                  <a:srgbClr val="8C001C"/>
                </a:solidFill>
                <a:latin typeface="Arial Black" pitchFamily="34" charset="0"/>
              </a:rPr>
              <a:t>Fokus på konkreta livsfärdigheter </a:t>
            </a:r>
          </a:p>
          <a:p>
            <a:pPr marL="685800" eaLnBrk="1" hangingPunct="1"/>
            <a:r>
              <a:rPr lang="sv-SE" altLang="sv-SE" sz="2400" dirty="0" smtClean="0">
                <a:solidFill>
                  <a:srgbClr val="8C001C"/>
                </a:solidFill>
                <a:latin typeface="Arial Black" pitchFamily="34" charset="0"/>
              </a:rPr>
              <a:t>Hur i praktik</a:t>
            </a:r>
          </a:p>
          <a:p>
            <a:pPr marL="1085850" lvl="1" eaLnBrk="1" hangingPunct="1"/>
            <a:r>
              <a:rPr lang="sv-SE" altLang="sv-SE" sz="2000" dirty="0" smtClean="0">
                <a:solidFill>
                  <a:srgbClr val="8C001C"/>
                </a:solidFill>
                <a:latin typeface="Arial Black" pitchFamily="34" charset="0"/>
              </a:rPr>
              <a:t>Bedömning av risk/skyddsfaktorer</a:t>
            </a:r>
          </a:p>
          <a:p>
            <a:pPr marL="1085850" lvl="1" eaLnBrk="1" hangingPunct="1"/>
            <a:r>
              <a:rPr lang="sv-SE" altLang="sv-SE" sz="2000" dirty="0" smtClean="0">
                <a:solidFill>
                  <a:srgbClr val="8C001C"/>
                </a:solidFill>
                <a:latin typeface="Arial Black" pitchFamily="34" charset="0"/>
              </a:rPr>
              <a:t>Konkreta utvärderingsbara insatser för R/S-faktorer</a:t>
            </a:r>
            <a:endParaRPr lang="sv-SE" altLang="sv-SE" sz="2400" dirty="0" smtClean="0">
              <a:solidFill>
                <a:srgbClr val="8C001C"/>
              </a:solidFill>
              <a:latin typeface="Arial Black" pitchFamily="34" charset="0"/>
            </a:endParaRPr>
          </a:p>
          <a:p>
            <a:pPr marL="1085850" lvl="1" eaLnBrk="1" hangingPunct="1"/>
            <a:r>
              <a:rPr lang="sv-SE" altLang="sv-SE" sz="2000" dirty="0" smtClean="0">
                <a:solidFill>
                  <a:srgbClr val="8C001C"/>
                </a:solidFill>
                <a:latin typeface="Arial Black" pitchFamily="34" charset="0"/>
              </a:rPr>
              <a:t>Terapeuter fungerar som koordinatorer/behandlingsledare/handledare </a:t>
            </a:r>
          </a:p>
          <a:p>
            <a:pPr marL="1085850" lvl="1" eaLnBrk="1" hangingPunct="1"/>
            <a:r>
              <a:rPr lang="sv-SE" altLang="sv-SE" sz="2000" dirty="0" smtClean="0">
                <a:solidFill>
                  <a:srgbClr val="8C001C"/>
                </a:solidFill>
                <a:latin typeface="Arial Black" pitchFamily="34" charset="0"/>
              </a:rPr>
              <a:t>Systematisk färdighetsträning med </a:t>
            </a:r>
            <a:r>
              <a:rPr lang="sv-SE" altLang="sv-SE" sz="2000" dirty="0" err="1" smtClean="0">
                <a:solidFill>
                  <a:srgbClr val="8C001C"/>
                </a:solidFill>
                <a:latin typeface="Arial Black" pitchFamily="34" charset="0"/>
              </a:rPr>
              <a:t>psykopedagogik</a:t>
            </a:r>
            <a:r>
              <a:rPr lang="sv-SE" altLang="sv-SE" sz="2000" dirty="0" smtClean="0">
                <a:solidFill>
                  <a:srgbClr val="8C001C"/>
                </a:solidFill>
                <a:latin typeface="Arial Black" pitchFamily="34" charset="0"/>
              </a:rPr>
              <a:t> som bas</a:t>
            </a:r>
            <a:endParaRPr lang="sv-SE" altLang="sv-SE" sz="2400" dirty="0" smtClean="0">
              <a:solidFill>
                <a:srgbClr val="8C001C"/>
              </a:solidFill>
              <a:latin typeface="Arial Black" pitchFamily="34" charset="0"/>
            </a:endParaRPr>
          </a:p>
        </p:txBody>
      </p:sp>
    </p:spTree>
    <p:extLst>
      <p:ext uri="{BB962C8B-B14F-4D97-AF65-F5344CB8AC3E}">
        <p14:creationId xmlns:p14="http://schemas.microsoft.com/office/powerpoint/2010/main" val="931330824"/>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 calcmode="lin" valueType="num">
                                      <p:cBhvr additive="base">
                                        <p:cTn id="49"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267">
                                            <p:txEl>
                                              <p:pRg st="8" end="8"/>
                                            </p:txEl>
                                          </p:spTgt>
                                        </p:tgtEl>
                                        <p:attrNameLst>
                                          <p:attrName>style.visibility</p:attrName>
                                        </p:attrNameLst>
                                      </p:cBhvr>
                                      <p:to>
                                        <p:strVal val="visible"/>
                                      </p:to>
                                    </p:set>
                                    <p:anim calcmode="lin" valueType="num">
                                      <p:cBhvr additive="base">
                                        <p:cTn id="55"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267">
                                            <p:txEl>
                                              <p:pRg st="9" end="9"/>
                                            </p:txEl>
                                          </p:spTgt>
                                        </p:tgtEl>
                                        <p:attrNameLst>
                                          <p:attrName>style.visibility</p:attrName>
                                        </p:attrNameLst>
                                      </p:cBhvr>
                                      <p:to>
                                        <p:strVal val="visible"/>
                                      </p:to>
                                    </p:set>
                                    <p:anim calcmode="lin" valueType="num">
                                      <p:cBhvr additive="base">
                                        <p:cTn id="61" dur="500" fill="hold"/>
                                        <p:tgtEl>
                                          <p:spTgt spid="1126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2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smtClean="0">
                <a:solidFill>
                  <a:srgbClr val="8C001C"/>
                </a:solidFill>
                <a:latin typeface="Arial Black" pitchFamily="34" charset="0"/>
              </a:rPr>
              <a:t>de finns på alla nivåer…</a:t>
            </a:r>
          </a:p>
        </p:txBody>
      </p:sp>
      <p:sp>
        <p:nvSpPr>
          <p:cNvPr id="8195" name="Rectangle 3"/>
          <p:cNvSpPr>
            <a:spLocks noGrp="1" noChangeArrowheads="1"/>
          </p:cNvSpPr>
          <p:nvPr>
            <p:ph type="body" idx="1"/>
          </p:nvPr>
        </p:nvSpPr>
        <p:spPr bwMode="auto">
          <a:xfrm>
            <a:off x="250825" y="2636838"/>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smtClean="0">
                <a:solidFill>
                  <a:srgbClr val="8C001C"/>
                </a:solidFill>
                <a:latin typeface="Arial Black" pitchFamily="34" charset="0"/>
              </a:rPr>
              <a:t>global nivå…</a:t>
            </a:r>
          </a:p>
          <a:p>
            <a:pPr indent="0" eaLnBrk="1" hangingPunct="1">
              <a:buFontTx/>
              <a:buNone/>
            </a:pPr>
            <a:r>
              <a:rPr lang="sv-SE" altLang="sv-SE" smtClean="0">
                <a:solidFill>
                  <a:srgbClr val="8C001C"/>
                </a:solidFill>
                <a:latin typeface="Arial Black" pitchFamily="34" charset="0"/>
              </a:rPr>
              <a:t>samhällsnivå…</a:t>
            </a:r>
          </a:p>
          <a:p>
            <a:pPr indent="0" eaLnBrk="1" hangingPunct="1">
              <a:buFontTx/>
              <a:buNone/>
            </a:pPr>
            <a:r>
              <a:rPr lang="sv-SE" altLang="sv-SE" smtClean="0">
                <a:solidFill>
                  <a:srgbClr val="8C001C"/>
                </a:solidFill>
                <a:latin typeface="Arial Black" pitchFamily="34" charset="0"/>
              </a:rPr>
              <a:t>grupp/lokalnivå</a:t>
            </a:r>
          </a:p>
          <a:p>
            <a:pPr indent="0" eaLnBrk="1" hangingPunct="1">
              <a:buFontTx/>
              <a:buNone/>
            </a:pPr>
            <a:r>
              <a:rPr lang="sv-SE" altLang="sv-SE" smtClean="0">
                <a:solidFill>
                  <a:srgbClr val="8C001C"/>
                </a:solidFill>
                <a:latin typeface="Arial Black" pitchFamily="34" charset="0"/>
              </a:rPr>
              <a:t>familj/individ</a:t>
            </a:r>
          </a:p>
          <a:p>
            <a:pPr indent="0" eaLnBrk="1" hangingPunct="1">
              <a:buFontTx/>
              <a:buNone/>
            </a:pPr>
            <a:r>
              <a:rPr lang="sv-SE" altLang="sv-SE" smtClean="0">
                <a:solidFill>
                  <a:srgbClr val="8C001C"/>
                </a:solidFill>
                <a:latin typeface="Arial Black" pitchFamily="34" charset="0"/>
              </a:rPr>
              <a:t> </a:t>
            </a:r>
          </a:p>
          <a:p>
            <a:pPr indent="0" eaLnBrk="1" hangingPunct="1">
              <a:buFontTx/>
              <a:buNone/>
            </a:pPr>
            <a:endParaRPr lang="sv-SE" altLang="sv-SE" smtClean="0">
              <a:solidFill>
                <a:srgbClr val="8C001C"/>
              </a:solidFill>
              <a:latin typeface="Arial Black" pitchFamily="34" charset="0"/>
            </a:endParaRPr>
          </a:p>
        </p:txBody>
      </p:sp>
    </p:spTree>
    <p:extLst>
      <p:ext uri="{BB962C8B-B14F-4D97-AF65-F5344CB8AC3E}">
        <p14:creationId xmlns:p14="http://schemas.microsoft.com/office/powerpoint/2010/main" val="1945786706"/>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smtClean="0">
                <a:solidFill>
                  <a:srgbClr val="8C001C"/>
                </a:solidFill>
                <a:latin typeface="Arial Black" pitchFamily="34" charset="0"/>
              </a:rPr>
              <a:t>vad betyder det att risk- och skyddsfaktorer finns på många nivåer…</a:t>
            </a:r>
          </a:p>
        </p:txBody>
      </p:sp>
      <p:sp>
        <p:nvSpPr>
          <p:cNvPr id="9219" name="Rectangle 3"/>
          <p:cNvSpPr>
            <a:spLocks noGrp="1" noChangeArrowheads="1"/>
          </p:cNvSpPr>
          <p:nvPr>
            <p:ph type="body" idx="1"/>
          </p:nvPr>
        </p:nvSpPr>
        <p:spPr bwMode="auto">
          <a:xfrm>
            <a:off x="250825" y="3357563"/>
            <a:ext cx="8643938" cy="2303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smtClean="0">
                <a:solidFill>
                  <a:srgbClr val="8C001C"/>
                </a:solidFill>
                <a:latin typeface="Arial Black" pitchFamily="34" charset="0"/>
              </a:rPr>
              <a:t>att utvecklingen av missbruk och beroenden är komplex och vår förståelse av den utvecklingen måste vara mångfacetterad… </a:t>
            </a:r>
          </a:p>
          <a:p>
            <a:pPr indent="0" eaLnBrk="1" hangingPunct="1">
              <a:buFontTx/>
              <a:buNone/>
            </a:pPr>
            <a:endParaRPr lang="sv-SE" altLang="sv-SE" smtClean="0">
              <a:solidFill>
                <a:srgbClr val="8C001C"/>
              </a:solidFill>
              <a:latin typeface="Arial Black" pitchFamily="34" charset="0"/>
            </a:endParaRPr>
          </a:p>
        </p:txBody>
      </p:sp>
    </p:spTree>
    <p:extLst>
      <p:ext uri="{BB962C8B-B14F-4D97-AF65-F5344CB8AC3E}">
        <p14:creationId xmlns:p14="http://schemas.microsoft.com/office/powerpoint/2010/main" val="3948066457"/>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285750" y="500063"/>
            <a:ext cx="8462963"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sv-SE" altLang="sv-SE" sz="4000" smtClean="0">
                <a:solidFill>
                  <a:srgbClr val="8C001C"/>
                </a:solidFill>
                <a:latin typeface="Arial Black" pitchFamily="34" charset="0"/>
              </a:rPr>
              <a:t>är vi mångfacetterade i vår förståelse…</a:t>
            </a:r>
          </a:p>
        </p:txBody>
      </p:sp>
      <p:sp>
        <p:nvSpPr>
          <p:cNvPr id="10243" name="Rectangle 3"/>
          <p:cNvSpPr>
            <a:spLocks noGrp="1" noChangeArrowheads="1"/>
          </p:cNvSpPr>
          <p:nvPr>
            <p:ph type="body" idx="1"/>
          </p:nvPr>
        </p:nvSpPr>
        <p:spPr bwMode="auto">
          <a:xfrm>
            <a:off x="250825" y="2636838"/>
            <a:ext cx="8643938" cy="329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0" eaLnBrk="1" hangingPunct="1">
              <a:buFontTx/>
              <a:buNone/>
            </a:pPr>
            <a:r>
              <a:rPr lang="sv-SE" altLang="sv-SE" smtClean="0">
                <a:solidFill>
                  <a:srgbClr val="8C001C"/>
                </a:solidFill>
                <a:latin typeface="Arial Black" pitchFamily="34" charset="0"/>
              </a:rPr>
              <a:t>nej vi låter oftast en orsak förklara varför människor hamnar i missbruk och beroenden… </a:t>
            </a:r>
          </a:p>
          <a:p>
            <a:pPr indent="0" eaLnBrk="1" hangingPunct="1">
              <a:buFontTx/>
              <a:buNone/>
            </a:pPr>
            <a:endParaRPr lang="sv-SE" altLang="sv-SE" smtClean="0">
              <a:solidFill>
                <a:srgbClr val="8C001C"/>
              </a:solidFill>
              <a:latin typeface="Arial Black" pitchFamily="34" charset="0"/>
            </a:endParaRPr>
          </a:p>
        </p:txBody>
      </p:sp>
    </p:spTree>
    <p:extLst>
      <p:ext uri="{BB962C8B-B14F-4D97-AF65-F5344CB8AC3E}">
        <p14:creationId xmlns:p14="http://schemas.microsoft.com/office/powerpoint/2010/main" val="648725396"/>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Presentation2">
  <a:themeElements>
    <a:clrScheme name="Presentat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3400" b="0" i="0" u="none" strike="noStrike" cap="none" normalizeH="0" baseline="3000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3400" b="0" i="0" u="none" strike="noStrike" cap="none" normalizeH="0" baseline="30000" smtClean="0">
            <a:ln>
              <a:noFill/>
            </a:ln>
            <a:solidFill>
              <a:srgbClr val="000000"/>
            </a:solidFill>
            <a:effectLst/>
            <a:latin typeface="Arial" charset="0"/>
          </a:defRPr>
        </a:defPPr>
      </a:lstStyle>
    </a:lnDef>
  </a:objectDefaults>
  <a:extraClrSchemeLst>
    <a:extraClrScheme>
      <a:clrScheme name="Presentat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7625</TotalTime>
  <Words>2349</Words>
  <Application>Microsoft Office PowerPoint</Application>
  <PresentationFormat>Bildspel på skärmen (4:3)</PresentationFormat>
  <Paragraphs>482</Paragraphs>
  <Slides>64</Slides>
  <Notes>4</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64</vt:i4>
      </vt:variant>
    </vt:vector>
  </HeadingPairs>
  <TitlesOfParts>
    <vt:vector size="66" baseType="lpstr">
      <vt:lpstr>Presentation2</vt:lpstr>
      <vt:lpstr>Diagram</vt:lpstr>
      <vt:lpstr>PowerPoint-presentation</vt:lpstr>
      <vt:lpstr>Varför…</vt:lpstr>
      <vt:lpstr>det beror på att…</vt:lpstr>
      <vt:lpstr>PowerPoint-presentation</vt:lpstr>
      <vt:lpstr>Hur ska man se på risk- och skyddsfaktorer…</vt:lpstr>
      <vt:lpstr>så vad vet vi om…</vt:lpstr>
      <vt:lpstr>de finns på alla nivåer…</vt:lpstr>
      <vt:lpstr>vad betyder det att risk- och skyddsfaktorer finns på många nivåer…</vt:lpstr>
      <vt:lpstr>är vi mångfacetterade i vår förståelse…</vt:lpstr>
      <vt:lpstr>några favoriter…</vt:lpstr>
      <vt:lpstr>Dagens perspektiv</vt:lpstr>
      <vt:lpstr>PowerPoint-presentation</vt:lpstr>
      <vt:lpstr>Konsekvenser</vt:lpstr>
      <vt:lpstr>PowerPoint-presentation</vt:lpstr>
      <vt:lpstr>PowerPoint-presentation</vt:lpstr>
      <vt:lpstr>Resultat - Bakgrundsdata </vt:lpstr>
      <vt:lpstr>Resultat – ej provat / provat</vt:lpstr>
      <vt:lpstr>Resultat – ej provat / provat</vt:lpstr>
      <vt:lpstr>Resultat – framtida användning</vt:lpstr>
      <vt:lpstr>PowerPoint-presentation</vt:lpstr>
      <vt:lpstr>Fråga?</vt:lpstr>
      <vt:lpstr>Vi börjar med våra gener…</vt:lpstr>
      <vt:lpstr>PowerPoint-presentation</vt:lpstr>
      <vt:lpstr>Epigenetik </vt:lpstr>
      <vt:lpstr>PowerPoint-presentation</vt:lpstr>
      <vt:lpstr>Samsjuklighet hos ungdomar med missbruk </vt:lpstr>
      <vt:lpstr>PowerPoint-presentation</vt:lpstr>
      <vt:lpstr>PowerPoint-presentation</vt:lpstr>
      <vt:lpstr>PowerPoint-presentation</vt:lpstr>
      <vt:lpstr>PowerPoint-presentation</vt:lpstr>
      <vt:lpstr>Ungdomar och begåvning</vt:lpstr>
      <vt:lpstr>PowerPoint-presentation</vt:lpstr>
      <vt:lpstr>Verbal begåvning  (MU-flickor) </vt:lpstr>
      <vt:lpstr>Verbal begåvning (MU-pojkar)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Ung och oberoende</vt:lpstr>
      <vt:lpstr>PowerPoint-presentation</vt:lpstr>
      <vt:lpstr>Ung och oberoende</vt:lpstr>
      <vt:lpstr>PowerPoint-presentation</vt:lpstr>
      <vt:lpstr>Ung och oberoende</vt:lpstr>
      <vt:lpstr>PowerPoint-presentation</vt:lpstr>
      <vt:lpstr>PowerPoint-presentation</vt:lpstr>
      <vt:lpstr>PowerPoint-presentation</vt:lpstr>
      <vt:lpstr>Antisociala ungdomar</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Intervention 2.0</vt:lpstr>
    </vt:vector>
  </TitlesOfParts>
  <Company>Unna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Anna Edsjö</dc:creator>
  <cp:lastModifiedBy>ägare</cp:lastModifiedBy>
  <cp:revision>357</cp:revision>
  <dcterms:created xsi:type="dcterms:W3CDTF">2010-01-18T16:20:42Z</dcterms:created>
  <dcterms:modified xsi:type="dcterms:W3CDTF">2015-10-08T07:32:42Z</dcterms:modified>
</cp:coreProperties>
</file>