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28"/>
  </p:notesMasterIdLst>
  <p:sldIdLst>
    <p:sldId id="257" r:id="rId2"/>
    <p:sldId id="258" r:id="rId3"/>
    <p:sldId id="259" r:id="rId4"/>
    <p:sldId id="260" r:id="rId5"/>
    <p:sldId id="261" r:id="rId6"/>
    <p:sldId id="269" r:id="rId7"/>
    <p:sldId id="263" r:id="rId8"/>
    <p:sldId id="268" r:id="rId9"/>
    <p:sldId id="278" r:id="rId10"/>
    <p:sldId id="281" r:id="rId11"/>
    <p:sldId id="285" r:id="rId12"/>
    <p:sldId id="270" r:id="rId13"/>
    <p:sldId id="264" r:id="rId14"/>
    <p:sldId id="265" r:id="rId15"/>
    <p:sldId id="277" r:id="rId16"/>
    <p:sldId id="283" r:id="rId17"/>
    <p:sldId id="284" r:id="rId18"/>
    <p:sldId id="266" r:id="rId19"/>
    <p:sldId id="282" r:id="rId20"/>
    <p:sldId id="267" r:id="rId21"/>
    <p:sldId id="272" r:id="rId22"/>
    <p:sldId id="273" r:id="rId23"/>
    <p:sldId id="274" r:id="rId24"/>
    <p:sldId id="275" r:id="rId25"/>
    <p:sldId id="276"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855" autoAdjust="0"/>
  </p:normalViewPr>
  <p:slideViewPr>
    <p:cSldViewPr snapToGrid="0">
      <p:cViewPr varScale="1">
        <p:scale>
          <a:sx n="80" d="100"/>
          <a:sy n="80"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D3374-173C-493C-A552-E9C2618ECEE7}" type="datetimeFigureOut">
              <a:rPr lang="sv-SE" smtClean="0"/>
              <a:t>2020-02-18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30385D-A68F-47CD-9A9E-6A37FBAD2EEC}" type="slidenum">
              <a:rPr lang="sv-SE" smtClean="0"/>
              <a:t>‹#›</a:t>
            </a:fld>
            <a:endParaRPr lang="sv-SE"/>
          </a:p>
        </p:txBody>
      </p:sp>
    </p:spTree>
    <p:extLst>
      <p:ext uri="{BB962C8B-B14F-4D97-AF65-F5344CB8AC3E}">
        <p14:creationId xmlns:p14="http://schemas.microsoft.com/office/powerpoint/2010/main" val="2876089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830385D-A68F-47CD-9A9E-6A37FBAD2EEC}" type="slidenum">
              <a:rPr lang="sv-SE" smtClean="0"/>
              <a:t>1</a:t>
            </a:fld>
            <a:endParaRPr lang="sv-SE"/>
          </a:p>
        </p:txBody>
      </p:sp>
    </p:spTree>
    <p:extLst>
      <p:ext uri="{BB962C8B-B14F-4D97-AF65-F5344CB8AC3E}">
        <p14:creationId xmlns:p14="http://schemas.microsoft.com/office/powerpoint/2010/main" val="227171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830385D-A68F-47CD-9A9E-6A37FBAD2EEC}" type="slidenum">
              <a:rPr lang="sv-SE" smtClean="0"/>
              <a:t>2</a:t>
            </a:fld>
            <a:endParaRPr lang="sv-SE"/>
          </a:p>
        </p:txBody>
      </p:sp>
    </p:spTree>
    <p:extLst>
      <p:ext uri="{BB962C8B-B14F-4D97-AF65-F5344CB8AC3E}">
        <p14:creationId xmlns:p14="http://schemas.microsoft.com/office/powerpoint/2010/main" val="208273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830385D-A68F-47CD-9A9E-6A37FBAD2EEC}" type="slidenum">
              <a:rPr lang="sv-SE" smtClean="0"/>
              <a:t>3</a:t>
            </a:fld>
            <a:endParaRPr lang="sv-SE"/>
          </a:p>
        </p:txBody>
      </p:sp>
    </p:spTree>
    <p:extLst>
      <p:ext uri="{BB962C8B-B14F-4D97-AF65-F5344CB8AC3E}">
        <p14:creationId xmlns:p14="http://schemas.microsoft.com/office/powerpoint/2010/main" val="207258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830385D-A68F-47CD-9A9E-6A37FBAD2EEC}" type="slidenum">
              <a:rPr lang="sv-SE" smtClean="0"/>
              <a:t>4</a:t>
            </a:fld>
            <a:endParaRPr lang="sv-SE"/>
          </a:p>
        </p:txBody>
      </p:sp>
    </p:spTree>
    <p:extLst>
      <p:ext uri="{BB962C8B-B14F-4D97-AF65-F5344CB8AC3E}">
        <p14:creationId xmlns:p14="http://schemas.microsoft.com/office/powerpoint/2010/main" val="64382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sv-SE"/>
              <a:t>Klicka här för att ändra format</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88900921-4AFD-45AC-A123-B38A59C03A77}" type="datetimeFigureOut">
              <a:rPr lang="sv-SE" smtClean="0"/>
              <a:t>2020-02-18</a:t>
            </a:fld>
            <a:endParaRPr lang="sv-SE"/>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sv-SE"/>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4580271-B273-4519-9B3B-699FE268905C}" type="slidenum">
              <a:rPr lang="sv-SE" smtClean="0"/>
              <a:t>‹#›</a:t>
            </a:fld>
            <a:endParaRPr lang="sv-S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067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8900921-4AFD-45AC-A123-B38A59C03A77}" type="datetimeFigureOut">
              <a:rPr lang="sv-SE" smtClean="0"/>
              <a:t>2020-02-18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54309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8900921-4AFD-45AC-A123-B38A59C03A77}" type="datetimeFigureOut">
              <a:rPr lang="sv-SE" smtClean="0"/>
              <a:t>2020-02-18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218915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8900921-4AFD-45AC-A123-B38A59C03A77}" type="datetimeFigureOut">
              <a:rPr lang="sv-SE" smtClean="0"/>
              <a:t>2020-02-18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71752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sv-SE"/>
              <a:t>Klicka här för att ändra format</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88900921-4AFD-45AC-A123-B38A59C03A77}" type="datetimeFigureOut">
              <a:rPr lang="sv-SE" smtClean="0"/>
              <a:t>2020-02-18</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4580271-B273-4519-9B3B-699FE268905C}" type="slidenum">
              <a:rPr lang="sv-SE" smtClean="0"/>
              <a:t>‹#›</a:t>
            </a:fld>
            <a:endParaRPr lang="sv-SE"/>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9582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8900921-4AFD-45AC-A123-B38A59C03A77}" type="datetimeFigureOut">
              <a:rPr lang="sv-SE" smtClean="0"/>
              <a:t>2020-02-18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63007082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sv-SE"/>
              <a:t>Redigera format för bakgrundstext</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8900921-4AFD-45AC-A123-B38A59C03A77}" type="datetimeFigureOut">
              <a:rPr lang="sv-SE" smtClean="0"/>
              <a:t>2020-02-18</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250606520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88900921-4AFD-45AC-A123-B38A59C03A77}" type="datetimeFigureOut">
              <a:rPr lang="sv-SE" smtClean="0"/>
              <a:t>2020-02-18</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758996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00921-4AFD-45AC-A123-B38A59C03A77}" type="datetimeFigureOut">
              <a:rPr lang="sv-SE" smtClean="0"/>
              <a:t>2020-02-18</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240571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sv-SE"/>
              <a:t>Klicka här för att ändra format</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88900921-4AFD-45AC-A123-B38A59C03A77}" type="datetimeFigureOut">
              <a:rPr lang="sv-SE" smtClean="0"/>
              <a:t>2020-02-18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13584855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sv-SE"/>
              <a:t>Klicka här för att ändra format</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88900921-4AFD-45AC-A123-B38A59C03A77}" type="datetimeFigureOut">
              <a:rPr lang="sv-SE" smtClean="0"/>
              <a:t>2020-02-18</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4580271-B273-4519-9B3B-699FE268905C}" type="slidenum">
              <a:rPr lang="sv-SE" smtClean="0"/>
              <a:t>‹#›</a:t>
            </a:fld>
            <a:endParaRPr lang="sv-SE"/>
          </a:p>
        </p:txBody>
      </p:sp>
    </p:spTree>
    <p:extLst>
      <p:ext uri="{BB962C8B-B14F-4D97-AF65-F5344CB8AC3E}">
        <p14:creationId xmlns:p14="http://schemas.microsoft.com/office/powerpoint/2010/main" val="987382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sv-SE"/>
              <a:t>Klicka här för att ändra format</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8900921-4AFD-45AC-A123-B38A59C03A77}" type="datetimeFigureOut">
              <a:rPr lang="sv-SE" smtClean="0"/>
              <a:t>2020-02-18</a:t>
            </a:fld>
            <a:endParaRPr lang="sv-SE"/>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sv-SE"/>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4580271-B273-4519-9B3B-699FE268905C}" type="slidenum">
              <a:rPr lang="sv-SE" smtClean="0"/>
              <a:t>‹#›</a:t>
            </a:fld>
            <a:endParaRPr lang="sv-SE"/>
          </a:p>
        </p:txBody>
      </p:sp>
    </p:spTree>
    <p:extLst>
      <p:ext uri="{BB962C8B-B14F-4D97-AF65-F5344CB8AC3E}">
        <p14:creationId xmlns:p14="http://schemas.microsoft.com/office/powerpoint/2010/main" val="266077245"/>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sofie.andersson@jonkoping.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2324100" y="308641"/>
            <a:ext cx="7543800" cy="2593975"/>
          </a:xfrm>
        </p:spPr>
        <p:txBody>
          <a:bodyPr>
            <a:normAutofit/>
          </a:bodyPr>
          <a:lstStyle/>
          <a:p>
            <a:r>
              <a:rPr lang="sv-SE" sz="6000" dirty="0"/>
              <a:t>IPS – Stöd till arbete</a:t>
            </a:r>
          </a:p>
        </p:txBody>
      </p:sp>
      <p:sp>
        <p:nvSpPr>
          <p:cNvPr id="3" name="Underrubrik 2"/>
          <p:cNvSpPr>
            <a:spLocks noGrp="1"/>
          </p:cNvSpPr>
          <p:nvPr>
            <p:ph type="subTitle" idx="1"/>
          </p:nvPr>
        </p:nvSpPr>
        <p:spPr>
          <a:xfrm>
            <a:off x="1588007" y="2902616"/>
            <a:ext cx="9144000" cy="1655762"/>
          </a:xfrm>
        </p:spPr>
        <p:txBody>
          <a:bodyPr>
            <a:normAutofit/>
          </a:bodyPr>
          <a:lstStyle/>
          <a:p>
            <a:pPr algn="ctr"/>
            <a:r>
              <a:rPr lang="sv-SE" sz="3600" dirty="0"/>
              <a:t>IPS i psykosvården</a:t>
            </a:r>
          </a:p>
          <a:p>
            <a:pPr algn="ctr"/>
            <a:endParaRPr lang="sv-SE" sz="3600" dirty="0"/>
          </a:p>
        </p:txBody>
      </p:sp>
      <p:pic>
        <p:nvPicPr>
          <p:cNvPr id="4" name="Bildobjekt 3"/>
          <p:cNvPicPr>
            <a:picLocks noChangeAspect="1"/>
          </p:cNvPicPr>
          <p:nvPr/>
        </p:nvPicPr>
        <p:blipFill>
          <a:blip r:embed="rId3"/>
          <a:stretch>
            <a:fillRect/>
          </a:stretch>
        </p:blipFill>
        <p:spPr>
          <a:xfrm>
            <a:off x="4324958" y="3919652"/>
            <a:ext cx="3542083" cy="1743607"/>
          </a:xfrm>
          <a:prstGeom prst="rect">
            <a:avLst/>
          </a:prstGeom>
        </p:spPr>
      </p:pic>
      <p:pic>
        <p:nvPicPr>
          <p:cNvPr id="6" name="Picture 3"/>
          <p:cNvPicPr/>
          <p:nvPr/>
        </p:nvPicPr>
        <p:blipFill>
          <a:blip r:embed="rId4">
            <a:extLst>
              <a:ext uri="{28A0092B-C50C-407E-A947-70E740481C1C}">
                <a14:useLocalDpi xmlns:a14="http://schemas.microsoft.com/office/drawing/2010/main" val="0"/>
              </a:ext>
            </a:extLst>
          </a:blip>
          <a:srcRect/>
          <a:stretch>
            <a:fillRect/>
          </a:stretch>
        </p:blipFill>
        <p:spPr bwMode="auto">
          <a:xfrm>
            <a:off x="8505825" y="6136767"/>
            <a:ext cx="1362075" cy="400050"/>
          </a:xfrm>
          <a:prstGeom prst="rect">
            <a:avLst/>
          </a:prstGeom>
          <a:noFill/>
          <a:ln>
            <a:noFill/>
          </a:ln>
          <a:effectLst/>
        </p:spPr>
      </p:pic>
      <p:pic>
        <p:nvPicPr>
          <p:cNvPr id="7" name="Picture 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33986" y="6136767"/>
            <a:ext cx="1724025" cy="389890"/>
          </a:xfrm>
          <a:prstGeom prst="rect">
            <a:avLst/>
          </a:prstGeom>
          <a:noFill/>
          <a:ln>
            <a:noFill/>
          </a:ln>
          <a:effectLst/>
        </p:spPr>
      </p:pic>
      <p:pic>
        <p:nvPicPr>
          <p:cNvPr id="8" name="Bildobjekt 7"/>
          <p:cNvPicPr/>
          <p:nvPr/>
        </p:nvPicPr>
        <p:blipFill>
          <a:blip r:embed="rId6" cstate="print">
            <a:extLst>
              <a:ext uri="{28A0092B-C50C-407E-A947-70E740481C1C}">
                <a14:useLocalDpi xmlns:a14="http://schemas.microsoft.com/office/drawing/2010/main" val="0"/>
              </a:ext>
            </a:extLst>
          </a:blip>
          <a:stretch>
            <a:fillRect/>
          </a:stretch>
        </p:blipFill>
        <p:spPr>
          <a:xfrm>
            <a:off x="2324100" y="6136767"/>
            <a:ext cx="1509395" cy="489585"/>
          </a:xfrm>
          <a:prstGeom prst="rect">
            <a:avLst/>
          </a:prstGeom>
        </p:spPr>
      </p:pic>
    </p:spTree>
    <p:extLst>
      <p:ext uri="{BB962C8B-B14F-4D97-AF65-F5344CB8AC3E}">
        <p14:creationId xmlns:p14="http://schemas.microsoft.com/office/powerpoint/2010/main" val="17147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ekonomi</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3179514751"/>
              </p:ext>
            </p:extLst>
          </p:nvPr>
        </p:nvGraphicFramePr>
        <p:xfrm>
          <a:off x="1527048" y="1968024"/>
          <a:ext cx="7260336" cy="4469351"/>
        </p:xfrm>
        <a:graphic>
          <a:graphicData uri="http://schemas.openxmlformats.org/drawingml/2006/table">
            <a:tbl>
              <a:tblPr firstRow="1" firstCol="1" lastRow="1" bandRow="1">
                <a:tableStyleId>{5C22544A-7EE6-4342-B048-85BDC9FD1C3A}</a:tableStyleId>
              </a:tblPr>
              <a:tblGrid>
                <a:gridCol w="1626633">
                  <a:extLst>
                    <a:ext uri="{9D8B030D-6E8A-4147-A177-3AD203B41FA5}">
                      <a16:colId xmlns:a16="http://schemas.microsoft.com/office/drawing/2014/main" val="2845221739"/>
                    </a:ext>
                  </a:extLst>
                </a:gridCol>
                <a:gridCol w="1838227">
                  <a:extLst>
                    <a:ext uri="{9D8B030D-6E8A-4147-A177-3AD203B41FA5}">
                      <a16:colId xmlns:a16="http://schemas.microsoft.com/office/drawing/2014/main" val="3985117247"/>
                    </a:ext>
                  </a:extLst>
                </a:gridCol>
                <a:gridCol w="1198484">
                  <a:extLst>
                    <a:ext uri="{9D8B030D-6E8A-4147-A177-3AD203B41FA5}">
                      <a16:colId xmlns:a16="http://schemas.microsoft.com/office/drawing/2014/main" val="1693748808"/>
                    </a:ext>
                  </a:extLst>
                </a:gridCol>
                <a:gridCol w="1232373">
                  <a:extLst>
                    <a:ext uri="{9D8B030D-6E8A-4147-A177-3AD203B41FA5}">
                      <a16:colId xmlns:a16="http://schemas.microsoft.com/office/drawing/2014/main" val="1198661201"/>
                    </a:ext>
                  </a:extLst>
                </a:gridCol>
                <a:gridCol w="1364619">
                  <a:extLst>
                    <a:ext uri="{9D8B030D-6E8A-4147-A177-3AD203B41FA5}">
                      <a16:colId xmlns:a16="http://schemas.microsoft.com/office/drawing/2014/main" val="3470680508"/>
                    </a:ext>
                  </a:extLst>
                </a:gridCol>
              </a:tblGrid>
              <a:tr h="423104">
                <a:tc>
                  <a:txBody>
                    <a:bodyPr/>
                    <a:lstStyle/>
                    <a:p>
                      <a:pPr algn="ctr">
                        <a:lnSpc>
                          <a:spcPct val="115000"/>
                        </a:lnSpc>
                        <a:spcAft>
                          <a:spcPts val="1000"/>
                        </a:spcAft>
                      </a:pPr>
                      <a:r>
                        <a:rPr lang="sv-SE" sz="1100">
                          <a:effectLst/>
                        </a:rPr>
                        <a:t>2017-2019</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Befintliga resurser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Sökta extra medel</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Total budget</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Utfall</a:t>
                      </a:r>
                      <a:br>
                        <a:rPr lang="sv-SE" sz="1100">
                          <a:effectLst/>
                        </a:rPr>
                      </a:br>
                      <a:r>
                        <a:rPr lang="sv-SE" sz="1100">
                          <a:effectLst/>
                        </a:rPr>
                        <a:t>Sökta medel</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6458495"/>
                  </a:ext>
                </a:extLst>
              </a:tr>
              <a:tr h="1480865">
                <a:tc>
                  <a:txBody>
                    <a:bodyPr/>
                    <a:lstStyle/>
                    <a:p>
                      <a:pPr algn="ctr">
                        <a:lnSpc>
                          <a:spcPct val="115000"/>
                        </a:lnSpc>
                        <a:spcAft>
                          <a:spcPts val="1000"/>
                        </a:spcAft>
                      </a:pPr>
                      <a:r>
                        <a:rPr lang="sv-SE" sz="1100">
                          <a:effectLst/>
                        </a:rPr>
                        <a:t>Lönekostnader kommun</a:t>
                      </a:r>
                      <a:br>
                        <a:rPr lang="sv-SE" sz="1100">
                          <a:effectLst/>
                        </a:rPr>
                      </a:br>
                      <a:r>
                        <a:rPr lang="sv-SE" sz="1100">
                          <a:effectLst/>
                        </a:rPr>
                        <a:t>1 arbetskonsulent 50%</a:t>
                      </a:r>
                      <a:br>
                        <a:rPr lang="sv-SE" sz="1100">
                          <a:effectLst/>
                        </a:rPr>
                      </a:br>
                      <a:r>
                        <a:rPr lang="sv-SE" sz="1100">
                          <a:effectLst/>
                        </a:rPr>
                        <a:t>Projektledare/</a:t>
                      </a:r>
                      <a:br>
                        <a:rPr lang="sv-SE" sz="1100">
                          <a:effectLst/>
                        </a:rPr>
                      </a:br>
                      <a:r>
                        <a:rPr lang="sv-SE" sz="1100">
                          <a:effectLst/>
                        </a:rPr>
                        <a:t>metodhandledare 25%</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1 162 500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1 162 500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dirty="0">
                          <a:effectLst/>
                        </a:rPr>
                        <a:t> </a:t>
                      </a:r>
                      <a:endParaRPr lang="sv-SE"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5550848"/>
                  </a:ext>
                </a:extLst>
              </a:tr>
              <a:tr h="634656">
                <a:tc>
                  <a:txBody>
                    <a:bodyPr/>
                    <a:lstStyle/>
                    <a:p>
                      <a:pPr algn="ctr">
                        <a:lnSpc>
                          <a:spcPct val="115000"/>
                        </a:lnSpc>
                        <a:spcAft>
                          <a:spcPts val="1000"/>
                        </a:spcAft>
                      </a:pPr>
                      <a:r>
                        <a:rPr lang="sv-SE" sz="1100">
                          <a:effectLst/>
                        </a:rPr>
                        <a:t>Lönekostnad region 25%</a:t>
                      </a:r>
                      <a:br>
                        <a:rPr lang="sv-SE" sz="1100">
                          <a:effectLst/>
                        </a:rPr>
                      </a:b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375 000kr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375 000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4691105"/>
                  </a:ext>
                </a:extLst>
              </a:tr>
              <a:tr h="423104">
                <a:tc>
                  <a:txBody>
                    <a:bodyPr/>
                    <a:lstStyle/>
                    <a:p>
                      <a:pPr algn="ctr">
                        <a:lnSpc>
                          <a:spcPct val="115000"/>
                        </a:lnSpc>
                        <a:spcAft>
                          <a:spcPts val="1000"/>
                        </a:spcAft>
                      </a:pPr>
                      <a:r>
                        <a:rPr lang="sv-SE" sz="1100">
                          <a:effectLst/>
                        </a:rPr>
                        <a:t>1 arbetskonsulent 100%</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1 550 000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1 550 000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1 250 000</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3864762"/>
                  </a:ext>
                </a:extLst>
              </a:tr>
              <a:tr h="423104">
                <a:tc>
                  <a:txBody>
                    <a:bodyPr/>
                    <a:lstStyle/>
                    <a:p>
                      <a:pPr algn="ctr">
                        <a:lnSpc>
                          <a:spcPct val="115000"/>
                        </a:lnSpc>
                        <a:spcAft>
                          <a:spcPts val="1000"/>
                        </a:spcAft>
                      </a:pPr>
                      <a:r>
                        <a:rPr lang="sv-SE" sz="1100">
                          <a:effectLst/>
                        </a:rPr>
                        <a:t>Lokalhyra</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38 750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51 660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90 410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sv-SE" sz="1100">
                          <a:effectLst/>
                        </a:rPr>
                        <a:t>58 445 kr</a:t>
                      </a:r>
                    </a:p>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4981325"/>
                  </a:ext>
                </a:extLst>
              </a:tr>
              <a:tr h="423104">
                <a:tc>
                  <a:txBody>
                    <a:bodyPr/>
                    <a:lstStyle/>
                    <a:p>
                      <a:pPr algn="ctr">
                        <a:lnSpc>
                          <a:spcPct val="115000"/>
                        </a:lnSpc>
                        <a:spcAft>
                          <a:spcPts val="1000"/>
                        </a:spcAft>
                      </a:pPr>
                      <a:r>
                        <a:rPr lang="sv-SE" sz="1100">
                          <a:effectLst/>
                        </a:rPr>
                        <a:t>Dator, telefoni</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tabLst>
                          <a:tab pos="728345" algn="ctr"/>
                          <a:tab pos="1457325" algn="r"/>
                        </a:tabLst>
                      </a:pPr>
                      <a:r>
                        <a:rPr lang="sv-SE" sz="1100">
                          <a:effectLst/>
                        </a:rPr>
                        <a:t>13 795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tabLst>
                          <a:tab pos="728345" algn="ctr"/>
                          <a:tab pos="1457325" algn="r"/>
                        </a:tabLst>
                      </a:pPr>
                      <a:r>
                        <a:rPr lang="sv-SE" sz="1100">
                          <a:effectLst/>
                        </a:rPr>
                        <a:t>19 580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tabLst>
                          <a:tab pos="728345" algn="ctr"/>
                          <a:tab pos="1457325" algn="r"/>
                        </a:tabLst>
                      </a:pPr>
                      <a:r>
                        <a:rPr lang="sv-SE" sz="1100">
                          <a:effectLst/>
                        </a:rPr>
                        <a:t>33 375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sv-SE" sz="1100">
                          <a:effectLst/>
                        </a:rPr>
                        <a:t>19 026 kr</a:t>
                      </a:r>
                    </a:p>
                    <a:p>
                      <a:pPr algn="ctr">
                        <a:lnSpc>
                          <a:spcPct val="115000"/>
                        </a:lnSpc>
                        <a:spcAft>
                          <a:spcPts val="1000"/>
                        </a:spcAft>
                        <a:tabLst>
                          <a:tab pos="728345" algn="ctr"/>
                          <a:tab pos="1457325" algn="r"/>
                        </a:tabLs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9454966"/>
                  </a:ext>
                </a:extLst>
              </a:tr>
              <a:tr h="423104">
                <a:tc>
                  <a:txBody>
                    <a:bodyPr/>
                    <a:lstStyle/>
                    <a:p>
                      <a:pPr algn="ctr">
                        <a:lnSpc>
                          <a:spcPct val="115000"/>
                        </a:lnSpc>
                        <a:spcAft>
                          <a:spcPts val="1000"/>
                        </a:spcAft>
                      </a:pPr>
                      <a:r>
                        <a:rPr lang="sv-SE" sz="1100">
                          <a:effectLst/>
                        </a:rPr>
                        <a:t>Resor/utb/kost/logi</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52 700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70 200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122 900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sv-SE" sz="1100">
                          <a:effectLst/>
                        </a:rPr>
                        <a:t>7 678 kr</a:t>
                      </a:r>
                    </a:p>
                    <a:p>
                      <a:pPr algn="ctr">
                        <a:lnSpc>
                          <a:spcPct val="115000"/>
                        </a:lnSpc>
                        <a:spcAft>
                          <a:spcPts val="1000"/>
                        </a:spcAft>
                      </a:pPr>
                      <a:r>
                        <a:rPr lang="sv-SE" sz="1100">
                          <a:effectLst/>
                        </a:rPr>
                        <a:t> </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425070"/>
                  </a:ext>
                </a:extLst>
              </a:tr>
              <a:tr h="238310">
                <a:tc>
                  <a:txBody>
                    <a:bodyPr/>
                    <a:lstStyle/>
                    <a:p>
                      <a:pPr algn="ctr">
                        <a:lnSpc>
                          <a:spcPct val="115000"/>
                        </a:lnSpc>
                        <a:spcAft>
                          <a:spcPts val="1000"/>
                        </a:spcAft>
                      </a:pPr>
                      <a:r>
                        <a:rPr lang="sv-SE" sz="1100">
                          <a:effectLst/>
                        </a:rPr>
                        <a:t>Totalt</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1 642 745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1 691 440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sv-SE" sz="1100">
                          <a:effectLst/>
                        </a:rPr>
                        <a:t>3 334 185 kr</a:t>
                      </a:r>
                      <a:endParaRPr lang="sv-SE"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sv-SE" sz="1100" dirty="0">
                          <a:effectLst/>
                        </a:rPr>
                        <a:t>1 335 149 kr</a:t>
                      </a:r>
                      <a:endParaRPr lang="sv-SE"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986454"/>
                  </a:ext>
                </a:extLst>
              </a:tr>
            </a:tbl>
          </a:graphicData>
        </a:graphic>
      </p:graphicFrame>
    </p:spTree>
    <p:extLst>
      <p:ext uri="{BB962C8B-B14F-4D97-AF65-F5344CB8AC3E}">
        <p14:creationId xmlns:p14="http://schemas.microsoft.com/office/powerpoint/2010/main" val="270262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Övriga aktiviteter</a:t>
            </a:r>
          </a:p>
        </p:txBody>
      </p:sp>
      <p:sp>
        <p:nvSpPr>
          <p:cNvPr id="3" name="Platshållare för innehåll 2"/>
          <p:cNvSpPr>
            <a:spLocks noGrp="1"/>
          </p:cNvSpPr>
          <p:nvPr>
            <p:ph idx="1"/>
          </p:nvPr>
        </p:nvSpPr>
        <p:spPr/>
        <p:txBody>
          <a:bodyPr/>
          <a:lstStyle/>
          <a:p>
            <a:r>
              <a:rPr lang="sv-SE" dirty="0"/>
              <a:t>Studiebesök på AIR, Sahlgrenska </a:t>
            </a:r>
          </a:p>
          <a:p>
            <a:r>
              <a:rPr lang="sv-SE" dirty="0" err="1"/>
              <a:t>Supported</a:t>
            </a:r>
            <a:r>
              <a:rPr lang="sv-SE" dirty="0"/>
              <a:t> </a:t>
            </a:r>
            <a:r>
              <a:rPr lang="sv-SE" dirty="0" err="1"/>
              <a:t>Education</a:t>
            </a:r>
            <a:endParaRPr lang="sv-SE" dirty="0"/>
          </a:p>
          <a:p>
            <a:r>
              <a:rPr lang="sv-SE" dirty="0"/>
              <a:t>Nationellt nätverk för metodutveckling</a:t>
            </a:r>
          </a:p>
          <a:p>
            <a:r>
              <a:rPr lang="sv-SE" dirty="0"/>
              <a:t>Patient och </a:t>
            </a:r>
            <a:r>
              <a:rPr lang="sv-SE" dirty="0" err="1"/>
              <a:t>anhörigutb</a:t>
            </a:r>
            <a:endParaRPr lang="sv-SE" dirty="0"/>
          </a:p>
          <a:p>
            <a:r>
              <a:rPr lang="sv-SE" dirty="0"/>
              <a:t>Workshop VGR, Samordningsförbund</a:t>
            </a:r>
          </a:p>
        </p:txBody>
      </p:sp>
    </p:spTree>
    <p:extLst>
      <p:ext uri="{BB962C8B-B14F-4D97-AF65-F5344CB8AC3E}">
        <p14:creationId xmlns:p14="http://schemas.microsoft.com/office/powerpoint/2010/main" val="957938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Framgångsfaktorer</a:t>
            </a:r>
          </a:p>
        </p:txBody>
      </p:sp>
      <p:sp>
        <p:nvSpPr>
          <p:cNvPr id="3" name="Platshållare för innehåll 2"/>
          <p:cNvSpPr>
            <a:spLocks noGrp="1"/>
          </p:cNvSpPr>
          <p:nvPr>
            <p:ph idx="1"/>
          </p:nvPr>
        </p:nvSpPr>
        <p:spPr/>
        <p:txBody>
          <a:bodyPr/>
          <a:lstStyle/>
          <a:p>
            <a:r>
              <a:rPr lang="sv-SE" dirty="0"/>
              <a:t>Tron på personerna</a:t>
            </a:r>
          </a:p>
          <a:p>
            <a:r>
              <a:rPr lang="sv-SE" dirty="0"/>
              <a:t>Forma organisationen efter metoden, inte tvärtom</a:t>
            </a:r>
          </a:p>
          <a:p>
            <a:r>
              <a:rPr lang="sv-SE" dirty="0"/>
              <a:t>Metodtrohet</a:t>
            </a:r>
          </a:p>
          <a:p>
            <a:r>
              <a:rPr lang="sv-SE" dirty="0"/>
              <a:t>Effektiv samverkan – teamarbete!!</a:t>
            </a:r>
          </a:p>
          <a:p>
            <a:r>
              <a:rPr lang="sv-SE" dirty="0"/>
              <a:t>Motiverade projektmedarbetare</a:t>
            </a:r>
          </a:p>
        </p:txBody>
      </p:sp>
    </p:spTree>
    <p:extLst>
      <p:ext uri="{BB962C8B-B14F-4D97-AF65-F5344CB8AC3E}">
        <p14:creationId xmlns:p14="http://schemas.microsoft.com/office/powerpoint/2010/main" val="1518274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Hinder</a:t>
            </a:r>
          </a:p>
        </p:txBody>
      </p:sp>
      <p:sp>
        <p:nvSpPr>
          <p:cNvPr id="3" name="Platshållare för innehåll 2"/>
          <p:cNvSpPr>
            <a:spLocks noGrp="1"/>
          </p:cNvSpPr>
          <p:nvPr>
            <p:ph idx="1"/>
          </p:nvPr>
        </p:nvSpPr>
        <p:spPr/>
        <p:txBody>
          <a:bodyPr/>
          <a:lstStyle/>
          <a:p>
            <a:r>
              <a:rPr lang="sv-SE" dirty="0"/>
              <a:t>Ledning – olika huvudmän</a:t>
            </a:r>
          </a:p>
          <a:p>
            <a:r>
              <a:rPr lang="sv-SE" dirty="0"/>
              <a:t>Vem äger IPS?</a:t>
            </a:r>
          </a:p>
          <a:p>
            <a:r>
              <a:rPr lang="sv-SE" dirty="0"/>
              <a:t>Implementering</a:t>
            </a:r>
          </a:p>
          <a:p>
            <a:r>
              <a:rPr lang="sv-SE" dirty="0"/>
              <a:t>Svårt att få till utvärdering</a:t>
            </a:r>
          </a:p>
          <a:p>
            <a:pPr marL="0" indent="0">
              <a:buNone/>
            </a:pPr>
            <a:endParaRPr lang="sv-SE" dirty="0"/>
          </a:p>
        </p:txBody>
      </p:sp>
    </p:spTree>
    <p:extLst>
      <p:ext uri="{BB962C8B-B14F-4D97-AF65-F5344CB8AC3E}">
        <p14:creationId xmlns:p14="http://schemas.microsoft.com/office/powerpoint/2010/main" val="3121572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Framtid</a:t>
            </a:r>
          </a:p>
        </p:txBody>
      </p:sp>
      <p:sp>
        <p:nvSpPr>
          <p:cNvPr id="3" name="Platshållare för innehåll 2"/>
          <p:cNvSpPr>
            <a:spLocks noGrp="1"/>
          </p:cNvSpPr>
          <p:nvPr>
            <p:ph idx="1"/>
          </p:nvPr>
        </p:nvSpPr>
        <p:spPr/>
        <p:txBody>
          <a:bodyPr/>
          <a:lstStyle/>
          <a:p>
            <a:r>
              <a:rPr lang="sv-SE" dirty="0"/>
              <a:t>Daglig verksamhet – IPS?</a:t>
            </a:r>
          </a:p>
          <a:p>
            <a:r>
              <a:rPr lang="sv-SE" dirty="0"/>
              <a:t>Var ska </a:t>
            </a:r>
            <a:r>
              <a:rPr lang="sv-SE" dirty="0" err="1"/>
              <a:t>ips</a:t>
            </a:r>
            <a:r>
              <a:rPr lang="sv-SE" dirty="0"/>
              <a:t> organiseras?</a:t>
            </a:r>
          </a:p>
          <a:p>
            <a:r>
              <a:rPr lang="sv-SE" dirty="0"/>
              <a:t>Ny överenskommelse kommun och region</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3887737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800" b="1" dirty="0"/>
              <a:t>Överenskommelse Jönköpings kommun och Region Jönköpings län</a:t>
            </a:r>
          </a:p>
        </p:txBody>
      </p:sp>
      <p:sp>
        <p:nvSpPr>
          <p:cNvPr id="3" name="Platshållare för innehåll 2"/>
          <p:cNvSpPr>
            <a:spLocks noGrp="1"/>
          </p:cNvSpPr>
          <p:nvPr>
            <p:ph idx="1"/>
          </p:nvPr>
        </p:nvSpPr>
        <p:spPr/>
        <p:txBody>
          <a:bodyPr/>
          <a:lstStyle/>
          <a:p>
            <a:r>
              <a:rPr lang="sv-SE" dirty="0"/>
              <a:t>Syfte med överenskommelsen</a:t>
            </a:r>
          </a:p>
          <a:p>
            <a:pPr marL="0" indent="0">
              <a:buNone/>
            </a:pPr>
            <a:endParaRPr lang="sv-SE" dirty="0"/>
          </a:p>
          <a:p>
            <a:pPr lvl="1"/>
            <a:r>
              <a:rPr lang="sv-SE" dirty="0"/>
              <a:t>Att underlätta för personer med allvarlig psykisk ohälsa att nå, få och behålla ett arbete/studier på den öppna arbetsmarknaden som annars riskerar att hamna i ett utanförskap.</a:t>
            </a:r>
          </a:p>
          <a:p>
            <a:pPr lvl="1"/>
            <a:r>
              <a:rPr lang="sv-SE" dirty="0"/>
              <a:t>Effektiv samordning för den enskilde.</a:t>
            </a:r>
          </a:p>
          <a:p>
            <a:pPr lvl="1"/>
            <a:r>
              <a:rPr lang="sv-SE" dirty="0"/>
              <a:t>Resurseffektiv samordning mellan kommun och region.</a:t>
            </a:r>
          </a:p>
          <a:p>
            <a:pPr lvl="1"/>
            <a:r>
              <a:rPr lang="sv-SE" dirty="0"/>
              <a:t>Att hitta en permanent lösning för en gemensam IPS-verksamhet</a:t>
            </a:r>
          </a:p>
          <a:p>
            <a:pPr marL="0" indent="0">
              <a:buNone/>
            </a:pPr>
            <a:endParaRPr lang="sv-SE" dirty="0"/>
          </a:p>
          <a:p>
            <a:endParaRPr lang="sv-SE" dirty="0"/>
          </a:p>
        </p:txBody>
      </p:sp>
    </p:spTree>
    <p:extLst>
      <p:ext uri="{BB962C8B-B14F-4D97-AF65-F5344CB8AC3E}">
        <p14:creationId xmlns:p14="http://schemas.microsoft.com/office/powerpoint/2010/main" val="400964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61872" y="365760"/>
            <a:ext cx="9692640" cy="705658"/>
          </a:xfrm>
        </p:spPr>
        <p:txBody>
          <a:bodyPr>
            <a:normAutofit/>
          </a:bodyPr>
          <a:lstStyle/>
          <a:p>
            <a:r>
              <a:rPr lang="sv-SE" sz="2800" dirty="0"/>
              <a:t>Överenskommelse forts</a:t>
            </a:r>
          </a:p>
        </p:txBody>
      </p:sp>
      <p:sp>
        <p:nvSpPr>
          <p:cNvPr id="3" name="Platshållare för innehåll 2"/>
          <p:cNvSpPr>
            <a:spLocks noGrp="1"/>
          </p:cNvSpPr>
          <p:nvPr>
            <p:ph idx="1"/>
          </p:nvPr>
        </p:nvSpPr>
        <p:spPr>
          <a:xfrm>
            <a:off x="1261872" y="1246908"/>
            <a:ext cx="8595360" cy="5107709"/>
          </a:xfrm>
        </p:spPr>
        <p:txBody>
          <a:bodyPr>
            <a:normAutofit fontScale="70000" lnSpcReduction="20000"/>
          </a:bodyPr>
          <a:lstStyle/>
          <a:p>
            <a:pPr marL="0" indent="0">
              <a:buNone/>
            </a:pPr>
            <a:r>
              <a:rPr lang="sv-SE" b="1" dirty="0"/>
              <a:t>Kommunens åtagande</a:t>
            </a:r>
            <a:endParaRPr lang="sv-SE" dirty="0"/>
          </a:p>
          <a:p>
            <a:pPr lvl="0"/>
            <a:r>
              <a:rPr lang="sv-SE" dirty="0"/>
              <a:t>Avsätta resurser för att arbeta rullande med ungefär 20 personer.</a:t>
            </a:r>
          </a:p>
          <a:p>
            <a:pPr lvl="0"/>
            <a:r>
              <a:rPr lang="sv-SE" dirty="0"/>
              <a:t>Utse kontaktpersoner för IPS, en personal och en chef</a:t>
            </a:r>
          </a:p>
          <a:p>
            <a:pPr lvl="0"/>
            <a:r>
              <a:rPr lang="sv-SE" dirty="0"/>
              <a:t>Tillhandahålla metodhandledning och programtrohetsmätning.</a:t>
            </a:r>
          </a:p>
          <a:p>
            <a:pPr lvl="0"/>
            <a:r>
              <a:rPr lang="sv-SE" dirty="0"/>
              <a:t>Närvara på bestämda behandlingskonferenser och samverkan med region utifrån den enskildes behov.</a:t>
            </a:r>
          </a:p>
          <a:p>
            <a:pPr lvl="0"/>
            <a:r>
              <a:rPr lang="sv-SE" dirty="0"/>
              <a:t>Att på chefsnivå arbeta aktivt för att hitta en permanent lösning för IPS i Jönköping.</a:t>
            </a:r>
            <a:br>
              <a:rPr lang="sv-SE" dirty="0"/>
            </a:br>
            <a:endParaRPr lang="sv-SE" dirty="0"/>
          </a:p>
          <a:p>
            <a:pPr marL="0" indent="0">
              <a:buNone/>
            </a:pPr>
            <a:r>
              <a:rPr lang="sv-SE" b="1" dirty="0"/>
              <a:t>Regionens åtagande</a:t>
            </a:r>
            <a:endParaRPr lang="sv-SE" dirty="0"/>
          </a:p>
          <a:p>
            <a:pPr lvl="0"/>
            <a:r>
              <a:rPr lang="sv-SE" dirty="0"/>
              <a:t>Avsätta resurser för att ta över stödet från arbetskonsulenten när personen har ett arbete som fungerat över tid och när insatserna gällande arbete inte är för omfattande. </a:t>
            </a:r>
          </a:p>
          <a:p>
            <a:pPr lvl="0"/>
            <a:r>
              <a:rPr lang="sv-SE" dirty="0"/>
              <a:t>Avsätta tid för IPS på behandlingskonferenser och samverkan med kommun utifrån den enskildes behov. </a:t>
            </a:r>
          </a:p>
          <a:p>
            <a:pPr lvl="0"/>
            <a:r>
              <a:rPr lang="sv-SE" dirty="0"/>
              <a:t>Utse kontaktpersoner för IPS, en personal och en chef.</a:t>
            </a:r>
          </a:p>
          <a:p>
            <a:pPr lvl="0"/>
            <a:r>
              <a:rPr lang="sv-SE" dirty="0"/>
              <a:t>Att på chefsnivå arbeta aktivt för att hitta en permanent lösning för IPS i Jönköping.</a:t>
            </a:r>
          </a:p>
          <a:p>
            <a:pPr marL="0" indent="0">
              <a:buNone/>
            </a:pPr>
            <a:r>
              <a:rPr lang="sv-SE" b="1" dirty="0"/>
              <a:t>Gemensamma åtaganden</a:t>
            </a:r>
            <a:endParaRPr lang="sv-SE" dirty="0"/>
          </a:p>
          <a:p>
            <a:pPr lvl="0"/>
            <a:r>
              <a:rPr lang="sv-SE" dirty="0"/>
              <a:t>Att tillsammans arbeta aktivt för att skapa strukturerade samverkansformer med arbetsförmedlingen och försäkringskassan.</a:t>
            </a:r>
          </a:p>
          <a:p>
            <a:pPr lvl="0"/>
            <a:endParaRPr lang="sv-SE" dirty="0"/>
          </a:p>
          <a:p>
            <a:endParaRPr lang="sv-SE" dirty="0"/>
          </a:p>
        </p:txBody>
      </p:sp>
    </p:spTree>
    <p:extLst>
      <p:ext uri="{BB962C8B-B14F-4D97-AF65-F5344CB8AC3E}">
        <p14:creationId xmlns:p14="http://schemas.microsoft.com/office/powerpoint/2010/main" val="4033299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lstStyle/>
          <a:p>
            <a:r>
              <a:rPr lang="sv-SE" dirty="0"/>
              <a:t>1 arbetskonsulent mot samtliga 5 (6) psykosteam</a:t>
            </a:r>
          </a:p>
          <a:p>
            <a:r>
              <a:rPr lang="sv-SE" dirty="0"/>
              <a:t>Unga personer 18-29 år kommer prioriteras</a:t>
            </a:r>
          </a:p>
          <a:p>
            <a:r>
              <a:rPr lang="sv-SE" dirty="0"/>
              <a:t>Styrgrupp</a:t>
            </a:r>
          </a:p>
          <a:p>
            <a:r>
              <a:rPr lang="sv-SE" dirty="0"/>
              <a:t>Utvecklingsarbete; för vem är IPS, vilka behöver vara delaktiga?</a:t>
            </a:r>
          </a:p>
          <a:p>
            <a:endParaRPr lang="sv-SE" dirty="0"/>
          </a:p>
        </p:txBody>
      </p:sp>
    </p:spTree>
    <p:extLst>
      <p:ext uri="{BB962C8B-B14F-4D97-AF65-F5344CB8AC3E}">
        <p14:creationId xmlns:p14="http://schemas.microsoft.com/office/powerpoint/2010/main" val="4175916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Reflektioner</a:t>
            </a:r>
          </a:p>
        </p:txBody>
      </p:sp>
      <p:sp>
        <p:nvSpPr>
          <p:cNvPr id="3" name="Platshållare för innehåll 2"/>
          <p:cNvSpPr>
            <a:spLocks noGrp="1"/>
          </p:cNvSpPr>
          <p:nvPr>
            <p:ph idx="1"/>
          </p:nvPr>
        </p:nvSpPr>
        <p:spPr/>
        <p:txBody>
          <a:bodyPr/>
          <a:lstStyle/>
          <a:p>
            <a:r>
              <a:rPr lang="sv-SE" dirty="0"/>
              <a:t>Testa, testa, vad funkar vad funkar inte</a:t>
            </a:r>
          </a:p>
          <a:p>
            <a:r>
              <a:rPr lang="sv-SE" dirty="0"/>
              <a:t>Försäkringskassan - Arbetsförmedlingen</a:t>
            </a:r>
          </a:p>
          <a:p>
            <a:r>
              <a:rPr lang="sv-SE" dirty="0"/>
              <a:t>Engagerad ledning, personal, handledare/metodutvecklare</a:t>
            </a:r>
          </a:p>
          <a:p>
            <a:r>
              <a:rPr lang="sv-SE" dirty="0"/>
              <a:t>Tydlig plan med ansvarsfördelning</a:t>
            </a:r>
          </a:p>
          <a:p>
            <a:r>
              <a:rPr lang="sv-SE" dirty="0"/>
              <a:t>Mer information, </a:t>
            </a:r>
            <a:r>
              <a:rPr lang="sv-SE" dirty="0" err="1"/>
              <a:t>nätverka</a:t>
            </a:r>
            <a:endParaRPr lang="sv-SE" dirty="0"/>
          </a:p>
          <a:p>
            <a:pPr marL="0" indent="0">
              <a:buNone/>
            </a:pPr>
            <a:endParaRPr lang="sv-SE" dirty="0"/>
          </a:p>
        </p:txBody>
      </p:sp>
    </p:spTree>
    <p:extLst>
      <p:ext uri="{BB962C8B-B14F-4D97-AF65-F5344CB8AC3E}">
        <p14:creationId xmlns:p14="http://schemas.microsoft.com/office/powerpoint/2010/main" val="1054244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Reflektioner forts</a:t>
            </a:r>
          </a:p>
        </p:txBody>
      </p:sp>
      <p:sp>
        <p:nvSpPr>
          <p:cNvPr id="3" name="Platshållare för innehåll 2"/>
          <p:cNvSpPr>
            <a:spLocks noGrp="1"/>
          </p:cNvSpPr>
          <p:nvPr>
            <p:ph idx="1"/>
          </p:nvPr>
        </p:nvSpPr>
        <p:spPr/>
        <p:txBody>
          <a:bodyPr/>
          <a:lstStyle/>
          <a:p>
            <a:r>
              <a:rPr lang="sv-SE" dirty="0"/>
              <a:t>I den nya överenskommelsen innefattas inte personer från Habo, Mullsjö och Vaggeryds kommun.</a:t>
            </a:r>
          </a:p>
          <a:p>
            <a:r>
              <a:rPr lang="sv-SE" dirty="0"/>
              <a:t>Förfrågningar från andra huvudmän (FK, </a:t>
            </a:r>
            <a:r>
              <a:rPr lang="sv-SE" dirty="0" err="1"/>
              <a:t>allmänpsyk</a:t>
            </a:r>
            <a:r>
              <a:rPr lang="sv-SE" dirty="0"/>
              <a:t>, </a:t>
            </a:r>
            <a:r>
              <a:rPr lang="sv-SE" dirty="0" err="1"/>
              <a:t>BoP</a:t>
            </a:r>
            <a:r>
              <a:rPr lang="sv-SE" dirty="0"/>
              <a:t> </a:t>
            </a:r>
            <a:r>
              <a:rPr lang="sv-SE" dirty="0" err="1"/>
              <a:t>etc</a:t>
            </a:r>
            <a:r>
              <a:rPr lang="sv-SE" dirty="0"/>
              <a:t>)</a:t>
            </a:r>
          </a:p>
          <a:p>
            <a:r>
              <a:rPr lang="sv-SE" dirty="0"/>
              <a:t>Gemensamt ansvar för målgruppen</a:t>
            </a:r>
          </a:p>
          <a:p>
            <a:endParaRPr lang="sv-SE" dirty="0"/>
          </a:p>
        </p:txBody>
      </p:sp>
    </p:spTree>
    <p:extLst>
      <p:ext uri="{BB962C8B-B14F-4D97-AF65-F5344CB8AC3E}">
        <p14:creationId xmlns:p14="http://schemas.microsoft.com/office/powerpoint/2010/main" val="4186330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Vad är IPS?</a:t>
            </a:r>
            <a:endParaRPr lang="sv-SE" dirty="0"/>
          </a:p>
        </p:txBody>
      </p:sp>
      <p:sp>
        <p:nvSpPr>
          <p:cNvPr id="3" name="Platshållare för innehåll 2"/>
          <p:cNvSpPr>
            <a:spLocks noGrp="1"/>
          </p:cNvSpPr>
          <p:nvPr>
            <p:ph idx="1"/>
          </p:nvPr>
        </p:nvSpPr>
        <p:spPr/>
        <p:txBody>
          <a:bodyPr/>
          <a:lstStyle/>
          <a:p>
            <a:r>
              <a:rPr lang="sv-SE"/>
              <a:t>Evidensbaserad metod från Supported Employment</a:t>
            </a:r>
          </a:p>
          <a:p>
            <a:r>
              <a:rPr lang="sv-SE"/>
              <a:t>IPS har som mål att stötta personer med allvarlig psykisk ohälsa att nå, få och behålla ett arbete på öppna arbetsmarknaden</a:t>
            </a:r>
          </a:p>
          <a:p>
            <a:r>
              <a:rPr lang="sv-SE"/>
              <a:t>”Place then train”</a:t>
            </a:r>
          </a:p>
          <a:p>
            <a:r>
              <a:rPr lang="sv-SE"/>
              <a:t>Tro på personers förmåga till arbete</a:t>
            </a:r>
          </a:p>
          <a:p>
            <a:r>
              <a:rPr lang="sv-SE"/>
              <a:t>Hoppet</a:t>
            </a:r>
            <a:endParaRPr lang="sv-SE" dirty="0"/>
          </a:p>
        </p:txBody>
      </p:sp>
    </p:spTree>
    <p:extLst>
      <p:ext uri="{BB962C8B-B14F-4D97-AF65-F5344CB8AC3E}">
        <p14:creationId xmlns:p14="http://schemas.microsoft.com/office/powerpoint/2010/main" val="3132136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Psykosteamens upplevelse</a:t>
            </a:r>
          </a:p>
        </p:txBody>
      </p:sp>
      <p:sp>
        <p:nvSpPr>
          <p:cNvPr id="3" name="Platshållare för innehåll 2"/>
          <p:cNvSpPr>
            <a:spLocks noGrp="1"/>
          </p:cNvSpPr>
          <p:nvPr>
            <p:ph idx="1"/>
          </p:nvPr>
        </p:nvSpPr>
        <p:spPr>
          <a:xfrm>
            <a:off x="838200" y="1690688"/>
            <a:ext cx="10515600" cy="4351338"/>
          </a:xfrm>
        </p:spPr>
        <p:txBody>
          <a:bodyPr>
            <a:normAutofit/>
          </a:bodyPr>
          <a:lstStyle/>
          <a:p>
            <a:pPr marL="0" indent="0">
              <a:buNone/>
            </a:pPr>
            <a:endParaRPr lang="sv-SE" i="1" dirty="0"/>
          </a:p>
          <a:p>
            <a:pPr marL="0" indent="0">
              <a:buNone/>
            </a:pPr>
            <a:endParaRPr lang="sv-SE" i="1" dirty="0"/>
          </a:p>
          <a:p>
            <a:pPr marL="0" indent="0">
              <a:lnSpc>
                <a:spcPct val="150000"/>
              </a:lnSpc>
              <a:buNone/>
            </a:pPr>
            <a:r>
              <a:rPr lang="sv-SE" i="1" dirty="0"/>
              <a:t>Det har underlättat mycket i min relation till patienten. Att få en resurs som jobbar aktivt med att hitta arbete eller stöd i studier har varit ovärderligt. Jag kan fokusera på mina områden kring psykisk ohälsa och medicin uppföljning medan för patienten är detta är viktig pusselbit för att få en tillhörighet i samhället.</a:t>
            </a:r>
          </a:p>
          <a:p>
            <a:pPr marL="0" indent="0">
              <a:buNone/>
            </a:pPr>
            <a:endParaRPr lang="sv-SE" dirty="0"/>
          </a:p>
          <a:p>
            <a:pPr marL="0" indent="0">
              <a:buNone/>
            </a:pPr>
            <a:endParaRPr lang="sv-SE" dirty="0"/>
          </a:p>
          <a:p>
            <a:endParaRPr lang="sv-SE" dirty="0"/>
          </a:p>
        </p:txBody>
      </p:sp>
    </p:spTree>
    <p:extLst>
      <p:ext uri="{BB962C8B-B14F-4D97-AF65-F5344CB8AC3E}">
        <p14:creationId xmlns:p14="http://schemas.microsoft.com/office/powerpoint/2010/main" val="3089289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endParaRPr lang="sv-SE" i="1" dirty="0"/>
          </a:p>
          <a:p>
            <a:pPr marL="0" indent="0">
              <a:lnSpc>
                <a:spcPct val="150000"/>
              </a:lnSpc>
              <a:buNone/>
            </a:pPr>
            <a:r>
              <a:rPr lang="sv-SE" i="1" dirty="0"/>
              <a:t>Det har underlättat mycket i min relation till patienten. Att få en resurs som jobbar aktivt med att hitta arbete eller stöd i studier har varit ovärderligt. Jag kan fokusera på mina områden kring psykisk ohälsa och medicin uppföljning medan för patienten är detta är viktig pusselbit för att få en tillhörighet i samhället.</a:t>
            </a:r>
          </a:p>
        </p:txBody>
      </p:sp>
    </p:spTree>
    <p:extLst>
      <p:ext uri="{BB962C8B-B14F-4D97-AF65-F5344CB8AC3E}">
        <p14:creationId xmlns:p14="http://schemas.microsoft.com/office/powerpoint/2010/main" val="181740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endParaRPr lang="sv-SE" i="1" dirty="0"/>
          </a:p>
          <a:p>
            <a:pPr marL="0" indent="0">
              <a:buNone/>
            </a:pPr>
            <a:endParaRPr lang="sv-SE" i="1" dirty="0"/>
          </a:p>
          <a:p>
            <a:pPr marL="0" indent="0">
              <a:lnSpc>
                <a:spcPct val="150000"/>
              </a:lnSpc>
              <a:buNone/>
            </a:pPr>
            <a:r>
              <a:rPr lang="sv-SE" i="1" dirty="0"/>
              <a:t>Tycker </a:t>
            </a:r>
            <a:r>
              <a:rPr lang="sv-SE" i="1" dirty="0" err="1"/>
              <a:t>Ips</a:t>
            </a:r>
            <a:r>
              <a:rPr lang="sv-SE" i="1" dirty="0"/>
              <a:t> skulle integreras mer i hela psykiatriska öppenvården men även att arbetskonsulenterna skulle placeras på plats med de teamen de jobbar med. Så att samarbetet blir ännu mer naturligt.</a:t>
            </a:r>
          </a:p>
          <a:p>
            <a:pPr marL="0" indent="0">
              <a:buNone/>
            </a:pPr>
            <a:endParaRPr lang="sv-SE" dirty="0"/>
          </a:p>
        </p:txBody>
      </p:sp>
    </p:spTree>
    <p:extLst>
      <p:ext uri="{BB962C8B-B14F-4D97-AF65-F5344CB8AC3E}">
        <p14:creationId xmlns:p14="http://schemas.microsoft.com/office/powerpoint/2010/main" val="316304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endParaRPr lang="sv-SE" dirty="0"/>
          </a:p>
          <a:p>
            <a:pPr marL="0" indent="0">
              <a:buNone/>
            </a:pPr>
            <a:endParaRPr lang="sv-SE" i="1" dirty="0"/>
          </a:p>
          <a:p>
            <a:pPr marL="0" indent="0">
              <a:lnSpc>
                <a:spcPct val="150000"/>
              </a:lnSpc>
              <a:buNone/>
            </a:pPr>
            <a:r>
              <a:rPr lang="sv-SE" i="1" dirty="0"/>
              <a:t>Mycket bra! Engagerad arbetskonsulent, lyhörd för vad pt önskade och kom med bra input vid behandlingskonferenserna. Har varit ett ovärderligt samarbete som verkligen har kommit patienterna till gagn.</a:t>
            </a:r>
            <a:endParaRPr lang="sv-SE" dirty="0"/>
          </a:p>
          <a:p>
            <a:pPr marL="0" indent="0">
              <a:buNone/>
            </a:pPr>
            <a:endParaRPr lang="sv-SE" dirty="0"/>
          </a:p>
        </p:txBody>
      </p:sp>
    </p:spTree>
    <p:extLst>
      <p:ext uri="{BB962C8B-B14F-4D97-AF65-F5344CB8AC3E}">
        <p14:creationId xmlns:p14="http://schemas.microsoft.com/office/powerpoint/2010/main" val="35984057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Arbetskonsulentens upplevelse</a:t>
            </a:r>
          </a:p>
        </p:txBody>
      </p:sp>
      <p:sp>
        <p:nvSpPr>
          <p:cNvPr id="3" name="Platshållare för innehåll 2"/>
          <p:cNvSpPr>
            <a:spLocks noGrp="1"/>
          </p:cNvSpPr>
          <p:nvPr>
            <p:ph idx="1"/>
          </p:nvPr>
        </p:nvSpPr>
        <p:spPr/>
        <p:txBody>
          <a:bodyPr/>
          <a:lstStyle/>
          <a:p>
            <a:pPr marL="0" indent="0">
              <a:buNone/>
            </a:pPr>
            <a:endParaRPr lang="sv-SE" i="1" dirty="0"/>
          </a:p>
          <a:p>
            <a:pPr marL="0" indent="0">
              <a:lnSpc>
                <a:spcPct val="150000"/>
              </a:lnSpc>
              <a:buNone/>
            </a:pPr>
            <a:r>
              <a:rPr lang="sv-SE" i="1" dirty="0"/>
              <a:t>Samarbetet har funkat kanon! Tydlig kommunikation och känt sig som en del av teamet. Hjälpas åt och alla gör sitt bästa för att uppnå gemensamt mål för personerna. Alla är specialister i sitt område, jag som arbetskonsulent och övriga i behandling. Mkt bra combo.</a:t>
            </a:r>
            <a:endParaRPr lang="sv-SE" dirty="0"/>
          </a:p>
          <a:p>
            <a:pPr marL="0" indent="0">
              <a:lnSpc>
                <a:spcPct val="150000"/>
              </a:lnSpc>
              <a:buNone/>
            </a:pPr>
            <a:endParaRPr lang="sv-SE" dirty="0"/>
          </a:p>
        </p:txBody>
      </p:sp>
    </p:spTree>
    <p:extLst>
      <p:ext uri="{BB962C8B-B14F-4D97-AF65-F5344CB8AC3E}">
        <p14:creationId xmlns:p14="http://schemas.microsoft.com/office/powerpoint/2010/main" val="39552669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marL="0" indent="0">
              <a:buNone/>
            </a:pPr>
            <a:endParaRPr lang="sv-SE" dirty="0"/>
          </a:p>
          <a:p>
            <a:pPr marL="0" indent="0">
              <a:buNone/>
            </a:pPr>
            <a:endParaRPr lang="sv-SE" i="1" dirty="0"/>
          </a:p>
          <a:p>
            <a:pPr marL="0" indent="0">
              <a:lnSpc>
                <a:spcPct val="150000"/>
              </a:lnSpc>
              <a:buNone/>
            </a:pPr>
            <a:r>
              <a:rPr lang="sv-SE" i="1" dirty="0"/>
              <a:t>Samarbetet fungerar i helhet bra och haft mer samarbete med några i personalen och några inte alls. Känt att samarbetet har varit lösningsfokuserat och att personalen känner personen väl- tryggt och positivt. </a:t>
            </a:r>
            <a:endParaRPr lang="sv-SE" dirty="0"/>
          </a:p>
          <a:p>
            <a:pPr marL="0" indent="0">
              <a:buNone/>
            </a:pPr>
            <a:endParaRPr lang="sv-SE" dirty="0"/>
          </a:p>
        </p:txBody>
      </p:sp>
    </p:spTree>
    <p:extLst>
      <p:ext uri="{BB962C8B-B14F-4D97-AF65-F5344CB8AC3E}">
        <p14:creationId xmlns:p14="http://schemas.microsoft.com/office/powerpoint/2010/main" val="11020337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Tack för mig!</a:t>
            </a:r>
          </a:p>
        </p:txBody>
      </p:sp>
      <p:sp>
        <p:nvSpPr>
          <p:cNvPr id="3" name="Platshållare för innehåll 2"/>
          <p:cNvSpPr>
            <a:spLocks noGrp="1"/>
          </p:cNvSpPr>
          <p:nvPr>
            <p:ph idx="1"/>
          </p:nvPr>
        </p:nvSpPr>
        <p:spPr/>
        <p:txBody>
          <a:bodyPr/>
          <a:lstStyle/>
          <a:p>
            <a:endParaRPr lang="sv-SE" dirty="0"/>
          </a:p>
          <a:p>
            <a:endParaRPr lang="sv-SE" dirty="0"/>
          </a:p>
          <a:p>
            <a:endParaRPr lang="sv-SE" dirty="0"/>
          </a:p>
          <a:p>
            <a:r>
              <a:rPr lang="sv-SE" dirty="0"/>
              <a:t>Sofie Andersson, projektledare</a:t>
            </a:r>
            <a:br>
              <a:rPr lang="sv-SE" dirty="0"/>
            </a:br>
            <a:r>
              <a:rPr lang="sv-SE" dirty="0">
                <a:hlinkClick r:id="rId2"/>
              </a:rPr>
              <a:t>sofie.andersson@jonkoping.se</a:t>
            </a:r>
            <a:br>
              <a:rPr lang="sv-SE" dirty="0"/>
            </a:br>
            <a:r>
              <a:rPr lang="sv-SE" dirty="0"/>
              <a:t>036-103158</a:t>
            </a:r>
          </a:p>
        </p:txBody>
      </p:sp>
    </p:spTree>
    <p:extLst>
      <p:ext uri="{BB962C8B-B14F-4D97-AF65-F5344CB8AC3E}">
        <p14:creationId xmlns:p14="http://schemas.microsoft.com/office/powerpoint/2010/main" val="230752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8 principer</a:t>
            </a:r>
            <a:endParaRPr lang="sv-SE" dirty="0"/>
          </a:p>
        </p:txBody>
      </p:sp>
      <p:sp>
        <p:nvSpPr>
          <p:cNvPr id="3" name="Platshållare för innehåll 2"/>
          <p:cNvSpPr>
            <a:spLocks noGrp="1"/>
          </p:cNvSpPr>
          <p:nvPr>
            <p:ph idx="1"/>
          </p:nvPr>
        </p:nvSpPr>
        <p:spPr/>
        <p:txBody>
          <a:bodyPr/>
          <a:lstStyle/>
          <a:p>
            <a:r>
              <a:rPr lang="sv-SE"/>
              <a:t>Vanligt arbete är målet</a:t>
            </a:r>
          </a:p>
          <a:p>
            <a:r>
              <a:rPr lang="sv-SE"/>
              <a:t>Lämpligheten baseras på personens vilja att arbeta </a:t>
            </a:r>
          </a:p>
          <a:p>
            <a:r>
              <a:rPr lang="sv-SE"/>
              <a:t>Arbetssökandet inleds tidigt, inom 1 månad</a:t>
            </a:r>
          </a:p>
          <a:p>
            <a:r>
              <a:rPr lang="sv-SE"/>
              <a:t>Integrerat i det psykiatriska teamets arbete</a:t>
            </a:r>
          </a:p>
          <a:p>
            <a:r>
              <a:rPr lang="sv-SE"/>
              <a:t>Klientens preferenser, intresse och val är viktiga</a:t>
            </a:r>
          </a:p>
          <a:p>
            <a:r>
              <a:rPr lang="sv-SE"/>
              <a:t>Bidragsrådgivning och ställningstagande till ekonomi i ett tidigt skede </a:t>
            </a:r>
          </a:p>
          <a:p>
            <a:r>
              <a:rPr lang="sv-SE"/>
              <a:t>Tillgång till kontinuerligt stöd som ej är tidsbegränsat </a:t>
            </a:r>
          </a:p>
          <a:p>
            <a:r>
              <a:rPr lang="sv-SE"/>
              <a:t>Systematiskt etablera kontakt med arbetsgivare och rekrytera arbetstillfällen</a:t>
            </a:r>
          </a:p>
          <a:p>
            <a:endParaRPr lang="sv-SE" dirty="0"/>
          </a:p>
        </p:txBody>
      </p:sp>
    </p:spTree>
    <p:extLst>
      <p:ext uri="{BB962C8B-B14F-4D97-AF65-F5344CB8AC3E}">
        <p14:creationId xmlns:p14="http://schemas.microsoft.com/office/powerpoint/2010/main" val="403354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IPS i Jönköpings kommun</a:t>
            </a:r>
            <a:endParaRPr lang="sv-SE" dirty="0"/>
          </a:p>
        </p:txBody>
      </p:sp>
      <p:sp>
        <p:nvSpPr>
          <p:cNvPr id="3" name="Platshållare för innehåll 2"/>
          <p:cNvSpPr>
            <a:spLocks noGrp="1"/>
          </p:cNvSpPr>
          <p:nvPr>
            <p:ph idx="1"/>
          </p:nvPr>
        </p:nvSpPr>
        <p:spPr/>
        <p:txBody>
          <a:bodyPr/>
          <a:lstStyle/>
          <a:p>
            <a:r>
              <a:rPr lang="sv-SE"/>
              <a:t>Arbetat med IPS sedan 2013 inom ramen för daglig verksamhet (LSS el SoL)</a:t>
            </a:r>
          </a:p>
          <a:p>
            <a:r>
              <a:rPr lang="sv-SE"/>
              <a:t>Målgrupp, personer med hel aktivitets eller sjukersättning</a:t>
            </a:r>
          </a:p>
          <a:p>
            <a:r>
              <a:rPr lang="sv-SE"/>
              <a:t>Ersatte befintlig verksamhet 2014</a:t>
            </a:r>
          </a:p>
          <a:p>
            <a:r>
              <a:rPr lang="sv-SE"/>
              <a:t>9 arbetskonsulenter, 1 samordnare, 1 näringslivskontakt, 1 medborgarombud</a:t>
            </a:r>
          </a:p>
          <a:p>
            <a:endParaRPr lang="sv-SE" dirty="0"/>
          </a:p>
        </p:txBody>
      </p:sp>
    </p:spTree>
    <p:extLst>
      <p:ext uri="{BB962C8B-B14F-4D97-AF65-F5344CB8AC3E}">
        <p14:creationId xmlns:p14="http://schemas.microsoft.com/office/powerpoint/2010/main" val="1917768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Vägen till projektet</a:t>
            </a:r>
          </a:p>
        </p:txBody>
      </p:sp>
      <p:sp>
        <p:nvSpPr>
          <p:cNvPr id="3" name="Platshållare för innehåll 2"/>
          <p:cNvSpPr>
            <a:spLocks noGrp="1"/>
          </p:cNvSpPr>
          <p:nvPr>
            <p:ph idx="1"/>
          </p:nvPr>
        </p:nvSpPr>
        <p:spPr/>
        <p:txBody>
          <a:bodyPr>
            <a:normAutofit lnSpcReduction="10000"/>
          </a:bodyPr>
          <a:lstStyle/>
          <a:p>
            <a:r>
              <a:rPr lang="sv-SE" dirty="0"/>
              <a:t>Uppmärksammat en rad hinder</a:t>
            </a:r>
            <a:br>
              <a:rPr lang="sv-SE" dirty="0"/>
            </a:br>
            <a:r>
              <a:rPr lang="sv-SE" dirty="0">
                <a:solidFill>
                  <a:srgbClr val="00B050"/>
                </a:solidFill>
              </a:rPr>
              <a:t> - Icke tidsbegränsat stöd </a:t>
            </a:r>
            <a:br>
              <a:rPr lang="sv-SE" dirty="0"/>
            </a:br>
            <a:r>
              <a:rPr lang="sv-SE" dirty="0"/>
              <a:t> - Uteslutningskriterier</a:t>
            </a:r>
            <a:br>
              <a:rPr lang="sv-SE" dirty="0"/>
            </a:br>
            <a:r>
              <a:rPr lang="sv-SE" dirty="0"/>
              <a:t> - Behov av samverkan</a:t>
            </a:r>
            <a:br>
              <a:rPr lang="sv-SE" dirty="0"/>
            </a:br>
            <a:r>
              <a:rPr lang="sv-SE" dirty="0"/>
              <a:t> - Metodutveckling</a:t>
            </a:r>
          </a:p>
          <a:p>
            <a:r>
              <a:rPr lang="sv-SE" dirty="0"/>
              <a:t>Dialogen startade i ett befintligt nätverk, AAS</a:t>
            </a:r>
          </a:p>
          <a:p>
            <a:r>
              <a:rPr lang="sv-SE" dirty="0"/>
              <a:t>Pilotprojekt, målgrupp psykos, utan biståndsbeslut</a:t>
            </a:r>
          </a:p>
          <a:p>
            <a:r>
              <a:rPr lang="sv-SE" dirty="0"/>
              <a:t>Goda resultat både för personer och personal</a:t>
            </a:r>
          </a:p>
          <a:p>
            <a:endParaRPr lang="sv-SE" dirty="0"/>
          </a:p>
          <a:p>
            <a:endParaRPr lang="sv-SE" dirty="0"/>
          </a:p>
          <a:p>
            <a:r>
              <a:rPr lang="sv-SE" dirty="0"/>
              <a:t>Projektansökan beviljades 1 juni 2017 av Samordningsförbundet Södra Vätterbygden</a:t>
            </a:r>
          </a:p>
          <a:p>
            <a:endParaRPr lang="sv-SE" dirty="0"/>
          </a:p>
        </p:txBody>
      </p:sp>
    </p:spTree>
    <p:extLst>
      <p:ext uri="{BB962C8B-B14F-4D97-AF65-F5344CB8AC3E}">
        <p14:creationId xmlns:p14="http://schemas.microsoft.com/office/powerpoint/2010/main" val="3776452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Målsättningar projektansökan</a:t>
            </a:r>
          </a:p>
        </p:txBody>
      </p:sp>
      <p:sp>
        <p:nvSpPr>
          <p:cNvPr id="3" name="Platshållare för innehåll 2"/>
          <p:cNvSpPr>
            <a:spLocks noGrp="1"/>
          </p:cNvSpPr>
          <p:nvPr>
            <p:ph idx="1"/>
          </p:nvPr>
        </p:nvSpPr>
        <p:spPr/>
        <p:txBody>
          <a:bodyPr>
            <a:noAutofit/>
          </a:bodyPr>
          <a:lstStyle/>
          <a:p>
            <a:r>
              <a:rPr lang="sv-SE" sz="1600" dirty="0"/>
              <a:t>30 % av personerna som får IPS-stöd ska komma ut i anställning eller studier som leder till arbete på minst 25% under 2018. Målet kan komma att ändras allt eftersom projektet är igång. Under projektettiden ska arbetskonsulenterna kunna arbeta löpande med 30 personer. Under 2018 ska minst 10 personer skrivas in i projektet. </a:t>
            </a:r>
          </a:p>
          <a:p>
            <a:r>
              <a:rPr lang="sv-SE" sz="1600" dirty="0"/>
              <a:t>Projektet ska hitta former för hur varje deltagare som så önskar ska få fortsatt stöd efter anställning, utan tidsbegränsning.  </a:t>
            </a:r>
          </a:p>
          <a:p>
            <a:r>
              <a:rPr lang="sv-SE" sz="1600" dirty="0"/>
              <a:t>Projektet ska uppnå en programtrohet på 100/125 poäng vid halvårsskiftet 2018. Målet kan komma att ändras allt eftersom projektet är igång. </a:t>
            </a:r>
          </a:p>
          <a:p>
            <a:r>
              <a:rPr lang="sv-SE" sz="1600" dirty="0"/>
              <a:t>Kvinnor och män i målgruppen ska ges samma möjligheter till stöd genom projektet. Yrkesinriktning ska utgå från individens preferenser oavsett kön.  </a:t>
            </a:r>
          </a:p>
          <a:p>
            <a:r>
              <a:rPr lang="sv-SE" sz="1600" dirty="0"/>
              <a:t>Projektet ska arbeta aktivt för att hitta former för en implementering efter projekttidens slut. </a:t>
            </a:r>
          </a:p>
        </p:txBody>
      </p:sp>
    </p:spTree>
    <p:extLst>
      <p:ext uri="{BB962C8B-B14F-4D97-AF65-F5344CB8AC3E}">
        <p14:creationId xmlns:p14="http://schemas.microsoft.com/office/powerpoint/2010/main" val="34473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Upplägg</a:t>
            </a:r>
          </a:p>
        </p:txBody>
      </p:sp>
      <p:sp>
        <p:nvSpPr>
          <p:cNvPr id="3" name="Platshållare för innehåll 2"/>
          <p:cNvSpPr>
            <a:spLocks noGrp="1"/>
          </p:cNvSpPr>
          <p:nvPr>
            <p:ph idx="1"/>
          </p:nvPr>
        </p:nvSpPr>
        <p:spPr/>
        <p:txBody>
          <a:bodyPr>
            <a:normAutofit fontScale="92500" lnSpcReduction="20000"/>
          </a:bodyPr>
          <a:lstStyle/>
          <a:p>
            <a:r>
              <a:rPr lang="sv-SE" dirty="0"/>
              <a:t>Kommunen: arbetskonsulent 50% projektledare/handledare 25%</a:t>
            </a:r>
            <a:br>
              <a:rPr lang="sv-SE" dirty="0"/>
            </a:br>
            <a:br>
              <a:rPr lang="sv-SE" dirty="0"/>
            </a:br>
            <a:r>
              <a:rPr lang="sv-SE" dirty="0"/>
              <a:t>Regionen: teamen 25%</a:t>
            </a:r>
            <a:br>
              <a:rPr lang="sv-SE" dirty="0"/>
            </a:br>
            <a:br>
              <a:rPr lang="sv-SE" dirty="0"/>
            </a:br>
            <a:r>
              <a:rPr lang="sv-SE" dirty="0"/>
              <a:t>Samordningsförbundet: arbetskonsulent 100%</a:t>
            </a:r>
          </a:p>
          <a:p>
            <a:r>
              <a:rPr lang="sv-SE" dirty="0"/>
              <a:t>3 arbetskonsulenter fördelade på fem team</a:t>
            </a:r>
          </a:p>
          <a:p>
            <a:r>
              <a:rPr lang="sv-SE" dirty="0"/>
              <a:t>Behandlingskonferenser, IPS på agendan</a:t>
            </a:r>
          </a:p>
          <a:p>
            <a:r>
              <a:rPr lang="sv-SE" dirty="0"/>
              <a:t>Inga biståndsbeslut, inga uteslutningskriterier</a:t>
            </a:r>
          </a:p>
          <a:p>
            <a:r>
              <a:rPr lang="sv-SE" dirty="0"/>
              <a:t>Informationsmöte; person, kontaktperson och arbetskonsulent</a:t>
            </a:r>
          </a:p>
          <a:p>
            <a:r>
              <a:rPr lang="sv-SE" dirty="0"/>
              <a:t>Tät samverkan emellan behandlingskonferenser</a:t>
            </a:r>
          </a:p>
          <a:p>
            <a:r>
              <a:rPr lang="sv-SE" dirty="0"/>
              <a:t>Styrgrupp 4 ggr/år</a:t>
            </a:r>
          </a:p>
          <a:p>
            <a:endParaRPr lang="sv-SE" dirty="0"/>
          </a:p>
          <a:p>
            <a:r>
              <a:rPr lang="sv-SE" dirty="0"/>
              <a:t>Samverkan med AF och FK</a:t>
            </a:r>
          </a:p>
          <a:p>
            <a:endParaRPr lang="sv-SE" dirty="0"/>
          </a:p>
        </p:txBody>
      </p:sp>
    </p:spTree>
    <p:extLst>
      <p:ext uri="{BB962C8B-B14F-4D97-AF65-F5344CB8AC3E}">
        <p14:creationId xmlns:p14="http://schemas.microsoft.com/office/powerpoint/2010/main" val="63069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a:t>
            </a:r>
          </a:p>
        </p:txBody>
      </p:sp>
      <p:sp>
        <p:nvSpPr>
          <p:cNvPr id="3" name="Platshållare för innehåll 2"/>
          <p:cNvSpPr>
            <a:spLocks noGrp="1"/>
          </p:cNvSpPr>
          <p:nvPr>
            <p:ph idx="1"/>
          </p:nvPr>
        </p:nvSpPr>
        <p:spPr/>
        <p:txBody>
          <a:bodyPr>
            <a:normAutofit fontScale="92500" lnSpcReduction="20000"/>
          </a:bodyPr>
          <a:lstStyle/>
          <a:p>
            <a:r>
              <a:rPr lang="sv-SE" dirty="0"/>
              <a:t>Under 2017-2019 har 33 personer fått stöd av projektet varav 13 kvinnor och 20 män</a:t>
            </a:r>
          </a:p>
          <a:p>
            <a:pPr marL="0" indent="0">
              <a:buNone/>
            </a:pPr>
            <a:r>
              <a:rPr lang="sv-SE" dirty="0"/>
              <a:t>-14 personer har fått anställning eller påbörjat studier på minst 25%</a:t>
            </a:r>
          </a:p>
          <a:p>
            <a:pPr marL="0" indent="0">
              <a:buNone/>
            </a:pPr>
            <a:endParaRPr lang="sv-SE" dirty="0"/>
          </a:p>
          <a:p>
            <a:r>
              <a:rPr lang="sv-SE" dirty="0"/>
              <a:t>6 personer är fortfarande i anställning</a:t>
            </a:r>
          </a:p>
          <a:p>
            <a:r>
              <a:rPr lang="sv-SE" dirty="0"/>
              <a:t>1 person är fortfarande i studier</a:t>
            </a:r>
          </a:p>
          <a:p>
            <a:r>
              <a:rPr lang="sv-SE" dirty="0"/>
              <a:t>1 person har avslutat en anställning och studier</a:t>
            </a:r>
          </a:p>
          <a:p>
            <a:r>
              <a:rPr lang="sv-SE" dirty="0"/>
              <a:t>2 personer har avslutat studier</a:t>
            </a:r>
          </a:p>
          <a:p>
            <a:r>
              <a:rPr lang="sv-SE" dirty="0"/>
              <a:t>4 personer ingen info om de har kvar sin anställning/studier</a:t>
            </a:r>
          </a:p>
          <a:p>
            <a:pPr marL="0" indent="0">
              <a:buNone/>
            </a:pPr>
            <a:endParaRPr lang="sv-SE" dirty="0"/>
          </a:p>
          <a:p>
            <a:pPr marL="0" indent="0">
              <a:buNone/>
            </a:pPr>
            <a:br>
              <a:rPr lang="sv-SE" dirty="0"/>
            </a:br>
            <a:endParaRPr lang="sv-SE" dirty="0"/>
          </a:p>
          <a:p>
            <a:pPr marL="0" indent="0">
              <a:buNone/>
            </a:pPr>
            <a:endParaRPr lang="sv-SE" dirty="0"/>
          </a:p>
          <a:p>
            <a:endParaRPr lang="sv-SE" dirty="0"/>
          </a:p>
          <a:p>
            <a:endParaRPr lang="sv-SE" dirty="0"/>
          </a:p>
        </p:txBody>
      </p:sp>
    </p:spTree>
    <p:extLst>
      <p:ext uri="{BB962C8B-B14F-4D97-AF65-F5344CB8AC3E}">
        <p14:creationId xmlns:p14="http://schemas.microsoft.com/office/powerpoint/2010/main" val="6586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forts</a:t>
            </a:r>
          </a:p>
        </p:txBody>
      </p:sp>
      <p:sp>
        <p:nvSpPr>
          <p:cNvPr id="3" name="Platshållare för innehåll 2"/>
          <p:cNvSpPr>
            <a:spLocks noGrp="1"/>
          </p:cNvSpPr>
          <p:nvPr>
            <p:ph idx="1"/>
          </p:nvPr>
        </p:nvSpPr>
        <p:spPr/>
        <p:txBody>
          <a:bodyPr/>
          <a:lstStyle/>
          <a:p>
            <a:r>
              <a:rPr lang="sv-SE" dirty="0"/>
              <a:t>Programtrohetsmätning; 98p </a:t>
            </a:r>
            <a:r>
              <a:rPr lang="sv-SE" dirty="0" err="1"/>
              <a:t>resp</a:t>
            </a:r>
            <a:r>
              <a:rPr lang="sv-SE" dirty="0"/>
              <a:t> 109p</a:t>
            </a:r>
          </a:p>
          <a:p>
            <a:r>
              <a:rPr lang="sv-SE" dirty="0"/>
              <a:t>MANSA – livskvalitet, Hur tillfredsställd är du med ditt arbete?</a:t>
            </a:r>
          </a:p>
          <a:p>
            <a:r>
              <a:rPr lang="sv-SE" dirty="0"/>
              <a:t>Indikatorer - majoriteten mycket nöjda</a:t>
            </a:r>
          </a:p>
          <a:p>
            <a:pPr marL="0" indent="0">
              <a:buNone/>
            </a:pPr>
            <a:endParaRPr lang="sv-SE" dirty="0"/>
          </a:p>
          <a:p>
            <a:r>
              <a:rPr lang="sv-SE" dirty="0"/>
              <a:t>Fråga om arbete finns nu med i vårdplanen och tas upp med samtliga personer som skrivs in</a:t>
            </a:r>
          </a:p>
          <a:p>
            <a:r>
              <a:rPr lang="sv-SE" dirty="0"/>
              <a:t>Efterfrågan på IPS sprider sig</a:t>
            </a:r>
          </a:p>
        </p:txBody>
      </p:sp>
    </p:spTree>
    <p:extLst>
      <p:ext uri="{BB962C8B-B14F-4D97-AF65-F5344CB8AC3E}">
        <p14:creationId xmlns:p14="http://schemas.microsoft.com/office/powerpoint/2010/main" val="2710676199"/>
      </p:ext>
    </p:extLst>
  </p:cSld>
  <p:clrMapOvr>
    <a:masterClrMapping/>
  </p:clrMapOvr>
</p:sld>
</file>

<file path=ppt/theme/theme1.xml><?xml version="1.0" encoding="utf-8"?>
<a:theme xmlns:a="http://schemas.openxmlformats.org/drawingml/2006/main" name="View">
  <a:themeElements>
    <a:clrScheme name="Remsa">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TM03457515[[fn=Vy]]</Template>
  <TotalTime>12543</TotalTime>
  <Words>1319</Words>
  <Application>Microsoft Office PowerPoint</Application>
  <PresentationFormat>Bredbild</PresentationFormat>
  <Paragraphs>193</Paragraphs>
  <Slides>26</Slides>
  <Notes>4</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26</vt:i4>
      </vt:variant>
    </vt:vector>
  </HeadingPairs>
  <TitlesOfParts>
    <vt:vector size="32" baseType="lpstr">
      <vt:lpstr>Arial</vt:lpstr>
      <vt:lpstr>Calibri</vt:lpstr>
      <vt:lpstr>Century Schoolbook</vt:lpstr>
      <vt:lpstr>Times New Roman</vt:lpstr>
      <vt:lpstr>Wingdings 2</vt:lpstr>
      <vt:lpstr>View</vt:lpstr>
      <vt:lpstr>IPS – Stöd till arbete</vt:lpstr>
      <vt:lpstr>Vad är IPS?</vt:lpstr>
      <vt:lpstr>8 principer</vt:lpstr>
      <vt:lpstr>IPS i Jönköpings kommun</vt:lpstr>
      <vt:lpstr>Vägen till projektet</vt:lpstr>
      <vt:lpstr>Målsättningar projektansökan</vt:lpstr>
      <vt:lpstr>Upplägg</vt:lpstr>
      <vt:lpstr>Resultat </vt:lpstr>
      <vt:lpstr>Resultat forts</vt:lpstr>
      <vt:lpstr>Resultat ekonomi</vt:lpstr>
      <vt:lpstr>Övriga aktiviteter</vt:lpstr>
      <vt:lpstr>Framgångsfaktorer</vt:lpstr>
      <vt:lpstr>Hinder</vt:lpstr>
      <vt:lpstr>Framtid</vt:lpstr>
      <vt:lpstr>Överenskommelse Jönköpings kommun och Region Jönköpings län</vt:lpstr>
      <vt:lpstr>Överenskommelse forts</vt:lpstr>
      <vt:lpstr>PowerPoint-presentation</vt:lpstr>
      <vt:lpstr>Reflektioner</vt:lpstr>
      <vt:lpstr>Reflektioner forts</vt:lpstr>
      <vt:lpstr>Psykosteamens upplevelse</vt:lpstr>
      <vt:lpstr>PowerPoint-presentation</vt:lpstr>
      <vt:lpstr>PowerPoint-presentation</vt:lpstr>
      <vt:lpstr>PowerPoint-presentation</vt:lpstr>
      <vt:lpstr>Arbetskonsulentens upplevelse</vt:lpstr>
      <vt:lpstr>PowerPoint-presentation</vt:lpstr>
      <vt:lpstr>Tack för mig!</vt:lpstr>
    </vt:vector>
  </TitlesOfParts>
  <Company>Jönköping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 – Stöd till arbete</dc:title>
  <dc:creator>Sofie Andersson</dc:creator>
  <cp:lastModifiedBy>Peter Hedfors</cp:lastModifiedBy>
  <cp:revision>56</cp:revision>
  <dcterms:created xsi:type="dcterms:W3CDTF">2020-01-10T10:14:21Z</dcterms:created>
  <dcterms:modified xsi:type="dcterms:W3CDTF">2020-02-18T06:51:24Z</dcterms:modified>
</cp:coreProperties>
</file>