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7.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60" r:id="rId3"/>
    <p:sldId id="259" r:id="rId4"/>
    <p:sldId id="261" r:id="rId5"/>
    <p:sldId id="262" r:id="rId6"/>
    <p:sldId id="263" r:id="rId7"/>
    <p:sldId id="264" r:id="rId8"/>
    <p:sldId id="265" r:id="rId9"/>
    <p:sldId id="266" r:id="rId10"/>
    <p:sldId id="267" r:id="rId11"/>
    <p:sldId id="268" r:id="rId12"/>
    <p:sldId id="269" r:id="rId13"/>
    <p:sldId id="270" r:id="rId14"/>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62" d="100"/>
          <a:sy n="62" d="100"/>
        </p:scale>
        <p:origin x="792"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Bok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HK-PROF1\Home\CHA064\Samordningsf&#246;rbundet%20-%20S&#246;dra%20V&#228;tterbygdnen\ARCH\statisik.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HK-PROF1\Home\CHA064\Samordningsf&#246;rbundet%20-%20S&#246;dra%20V&#228;tterbygdnen\ARCH\statisik.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sv-SE"/>
              <a:t>DELTAGARE</a:t>
            </a:r>
            <a:r>
              <a:rPr lang="sv-SE" baseline="0"/>
              <a:t> KVINNOR/MÄN - ARCH 2020-2022</a:t>
            </a:r>
            <a:endParaRPr lang="sv-SE"/>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sv-SE"/>
        </a:p>
      </c:txPr>
    </c:title>
    <c:autoTitleDeleted val="0"/>
    <c:plotArea>
      <c:layout/>
      <c:pieChart>
        <c:varyColors val="1"/>
        <c:ser>
          <c:idx val="0"/>
          <c:order val="0"/>
          <c:dPt>
            <c:idx val="0"/>
            <c:bubble3D val="0"/>
            <c:spPr>
              <a:solidFill>
                <a:schemeClr val="accent1">
                  <a:shade val="76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B3DC-4CC5-9C85-47DC2E61303E}"/>
              </c:ext>
            </c:extLst>
          </c:dPt>
          <c:dPt>
            <c:idx val="1"/>
            <c:bubble3D val="0"/>
            <c:spPr>
              <a:solidFill>
                <a:schemeClr val="accent1">
                  <a:tint val="77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B3DC-4CC5-9C85-47DC2E61303E}"/>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sv-SE"/>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Blad1!$A$3:$A$4</c:f>
              <c:strCache>
                <c:ptCount val="2"/>
                <c:pt idx="0">
                  <c:v>Män </c:v>
                </c:pt>
                <c:pt idx="1">
                  <c:v>Kvinnor </c:v>
                </c:pt>
              </c:strCache>
            </c:strRef>
          </c:cat>
          <c:val>
            <c:numRef>
              <c:f>Blad1!$B$3:$B$4</c:f>
              <c:numCache>
                <c:formatCode>General</c:formatCode>
                <c:ptCount val="2"/>
                <c:pt idx="0">
                  <c:v>20</c:v>
                </c:pt>
                <c:pt idx="1">
                  <c:v>5</c:v>
                </c:pt>
              </c:numCache>
            </c:numRef>
          </c:val>
          <c:extLst>
            <c:ext xmlns:c16="http://schemas.microsoft.com/office/drawing/2014/chart" uri="{C3380CC4-5D6E-409C-BE32-E72D297353CC}">
              <c16:uniqueId val="{00000004-B3DC-4CC5-9C85-47DC2E61303E}"/>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sv-SE"/>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sv-S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v-SE" baseline="0"/>
              <a:t>Avslut ARCH 2020-2022 (n=28)</a:t>
            </a:r>
            <a:endParaRPr lang="sv-SE"/>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Blad1!$A$9</c:f>
              <c:strCache>
                <c:ptCount val="1"/>
                <c:pt idx="0">
                  <c:v>Kvinnor</c:v>
                </c:pt>
              </c:strCache>
            </c:strRef>
          </c:tx>
          <c:spPr>
            <a:solidFill>
              <a:schemeClr val="accent1"/>
            </a:solidFill>
            <a:ln>
              <a:noFill/>
            </a:ln>
            <a:effectLst/>
          </c:spPr>
          <c:invertIfNegative val="0"/>
          <c:cat>
            <c:strRef>
              <c:f>Blad1!$B$8:$H$8</c:f>
              <c:strCache>
                <c:ptCount val="7"/>
                <c:pt idx="0">
                  <c:v>Arbete utan subv</c:v>
                </c:pt>
                <c:pt idx="1">
                  <c:v>Arbete med subv</c:v>
                </c:pt>
                <c:pt idx="2">
                  <c:v>Studier</c:v>
                </c:pt>
                <c:pt idx="3">
                  <c:v>Aktivt arbetssök</c:v>
                </c:pt>
                <c:pt idx="4">
                  <c:v>Fortsatt rehab</c:v>
                </c:pt>
                <c:pt idx="5">
                  <c:v>Sjukdom </c:v>
                </c:pt>
                <c:pt idx="6">
                  <c:v>Andra skäl</c:v>
                </c:pt>
              </c:strCache>
            </c:strRef>
          </c:cat>
          <c:val>
            <c:numRef>
              <c:f>Blad1!$B$9:$H$9</c:f>
              <c:numCache>
                <c:formatCode>General</c:formatCode>
                <c:ptCount val="7"/>
                <c:pt idx="0">
                  <c:v>0</c:v>
                </c:pt>
                <c:pt idx="1">
                  <c:v>2</c:v>
                </c:pt>
                <c:pt idx="2">
                  <c:v>0</c:v>
                </c:pt>
                <c:pt idx="3">
                  <c:v>0</c:v>
                </c:pt>
                <c:pt idx="4">
                  <c:v>3</c:v>
                </c:pt>
                <c:pt idx="5">
                  <c:v>0</c:v>
                </c:pt>
                <c:pt idx="6">
                  <c:v>0</c:v>
                </c:pt>
              </c:numCache>
            </c:numRef>
          </c:val>
          <c:extLst>
            <c:ext xmlns:c16="http://schemas.microsoft.com/office/drawing/2014/chart" uri="{C3380CC4-5D6E-409C-BE32-E72D297353CC}">
              <c16:uniqueId val="{00000000-D68E-45FC-828A-64F76792C46E}"/>
            </c:ext>
          </c:extLst>
        </c:ser>
        <c:ser>
          <c:idx val="1"/>
          <c:order val="1"/>
          <c:tx>
            <c:strRef>
              <c:f>Blad1!$A$10</c:f>
              <c:strCache>
                <c:ptCount val="1"/>
                <c:pt idx="0">
                  <c:v>Män </c:v>
                </c:pt>
              </c:strCache>
            </c:strRef>
          </c:tx>
          <c:spPr>
            <a:solidFill>
              <a:schemeClr val="accent2"/>
            </a:solidFill>
            <a:ln>
              <a:noFill/>
            </a:ln>
            <a:effectLst/>
          </c:spPr>
          <c:invertIfNegative val="0"/>
          <c:cat>
            <c:strRef>
              <c:f>Blad1!$B$8:$H$8</c:f>
              <c:strCache>
                <c:ptCount val="7"/>
                <c:pt idx="0">
                  <c:v>Arbete utan subv</c:v>
                </c:pt>
                <c:pt idx="1">
                  <c:v>Arbete med subv</c:v>
                </c:pt>
                <c:pt idx="2">
                  <c:v>Studier</c:v>
                </c:pt>
                <c:pt idx="3">
                  <c:v>Aktivt arbetssök</c:v>
                </c:pt>
                <c:pt idx="4">
                  <c:v>Fortsatt rehab</c:v>
                </c:pt>
                <c:pt idx="5">
                  <c:v>Sjukdom </c:v>
                </c:pt>
                <c:pt idx="6">
                  <c:v>Andra skäl</c:v>
                </c:pt>
              </c:strCache>
            </c:strRef>
          </c:cat>
          <c:val>
            <c:numRef>
              <c:f>Blad1!$B$10:$H$10</c:f>
              <c:numCache>
                <c:formatCode>General</c:formatCode>
                <c:ptCount val="7"/>
                <c:pt idx="0">
                  <c:v>4</c:v>
                </c:pt>
                <c:pt idx="1">
                  <c:v>4</c:v>
                </c:pt>
                <c:pt idx="2">
                  <c:v>1</c:v>
                </c:pt>
                <c:pt idx="3">
                  <c:v>2</c:v>
                </c:pt>
                <c:pt idx="4">
                  <c:v>8</c:v>
                </c:pt>
                <c:pt idx="5">
                  <c:v>1</c:v>
                </c:pt>
                <c:pt idx="6">
                  <c:v>3</c:v>
                </c:pt>
              </c:numCache>
            </c:numRef>
          </c:val>
          <c:extLst>
            <c:ext xmlns:c16="http://schemas.microsoft.com/office/drawing/2014/chart" uri="{C3380CC4-5D6E-409C-BE32-E72D297353CC}">
              <c16:uniqueId val="{00000001-D68E-45FC-828A-64F76792C46E}"/>
            </c:ext>
          </c:extLst>
        </c:ser>
        <c:dLbls>
          <c:showLegendKey val="0"/>
          <c:showVal val="0"/>
          <c:showCatName val="0"/>
          <c:showSerName val="0"/>
          <c:showPercent val="0"/>
          <c:showBubbleSize val="0"/>
        </c:dLbls>
        <c:gapWidth val="219"/>
        <c:overlap val="-27"/>
        <c:axId val="2070442656"/>
        <c:axId val="1815940256"/>
      </c:barChart>
      <c:catAx>
        <c:axId val="20704426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1815940256"/>
        <c:crosses val="autoZero"/>
        <c:auto val="1"/>
        <c:lblAlgn val="ctr"/>
        <c:lblOffset val="100"/>
        <c:noMultiLvlLbl val="0"/>
      </c:catAx>
      <c:valAx>
        <c:axId val="181594025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20704426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v-SE"/>
              <a:t>Försörjning före och efter insats (en deltagare kan ha flera försörjningsstödskällor vid inskrivnings- och utskrivningstillfället)</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bar"/>
        <c:grouping val="clustered"/>
        <c:varyColors val="0"/>
        <c:ser>
          <c:idx val="0"/>
          <c:order val="0"/>
          <c:tx>
            <c:strRef>
              <c:f>Blad1!$B$23</c:f>
              <c:strCache>
                <c:ptCount val="1"/>
                <c:pt idx="0">
                  <c:v>Innan insats</c:v>
                </c:pt>
              </c:strCache>
            </c:strRef>
          </c:tx>
          <c:spPr>
            <a:solidFill>
              <a:schemeClr val="accent1"/>
            </a:solidFill>
            <a:ln>
              <a:noFill/>
            </a:ln>
            <a:effectLst/>
          </c:spPr>
          <c:invertIfNegative val="0"/>
          <c:cat>
            <c:strRef>
              <c:f>Blad1!$A$24:$A$30</c:f>
              <c:strCache>
                <c:ptCount val="7"/>
                <c:pt idx="0">
                  <c:v>A-kassa</c:v>
                </c:pt>
                <c:pt idx="1">
                  <c:v>Aktivitetserättning</c:v>
                </c:pt>
                <c:pt idx="2">
                  <c:v>Aktivitetsstöd </c:v>
                </c:pt>
                <c:pt idx="3">
                  <c:v>Annan offentlig försörjning</c:v>
                </c:pt>
                <c:pt idx="4">
                  <c:v>Försörjningsstöd</c:v>
                </c:pt>
                <c:pt idx="5">
                  <c:v>Ingen offentlig försörjning</c:v>
                </c:pt>
                <c:pt idx="6">
                  <c:v>Studiestöd/Studiemedel</c:v>
                </c:pt>
              </c:strCache>
            </c:strRef>
          </c:cat>
          <c:val>
            <c:numRef>
              <c:f>Blad1!$B$24:$B$30</c:f>
              <c:numCache>
                <c:formatCode>General</c:formatCode>
                <c:ptCount val="7"/>
                <c:pt idx="0">
                  <c:v>0</c:v>
                </c:pt>
                <c:pt idx="1">
                  <c:v>3</c:v>
                </c:pt>
                <c:pt idx="2">
                  <c:v>1</c:v>
                </c:pt>
                <c:pt idx="3">
                  <c:v>1</c:v>
                </c:pt>
                <c:pt idx="4">
                  <c:v>23</c:v>
                </c:pt>
                <c:pt idx="5">
                  <c:v>4</c:v>
                </c:pt>
                <c:pt idx="6">
                  <c:v>1</c:v>
                </c:pt>
              </c:numCache>
            </c:numRef>
          </c:val>
          <c:extLst>
            <c:ext xmlns:c16="http://schemas.microsoft.com/office/drawing/2014/chart" uri="{C3380CC4-5D6E-409C-BE32-E72D297353CC}">
              <c16:uniqueId val="{00000000-0EBD-4C4E-984F-FA75C4F42A71}"/>
            </c:ext>
          </c:extLst>
        </c:ser>
        <c:ser>
          <c:idx val="1"/>
          <c:order val="1"/>
          <c:tx>
            <c:strRef>
              <c:f>Blad1!$C$23</c:f>
              <c:strCache>
                <c:ptCount val="1"/>
                <c:pt idx="0">
                  <c:v>Efter insats</c:v>
                </c:pt>
              </c:strCache>
            </c:strRef>
          </c:tx>
          <c:spPr>
            <a:solidFill>
              <a:schemeClr val="accent2"/>
            </a:solidFill>
            <a:ln>
              <a:noFill/>
            </a:ln>
            <a:effectLst/>
          </c:spPr>
          <c:invertIfNegative val="0"/>
          <c:cat>
            <c:strRef>
              <c:f>Blad1!$A$24:$A$30</c:f>
              <c:strCache>
                <c:ptCount val="7"/>
                <c:pt idx="0">
                  <c:v>A-kassa</c:v>
                </c:pt>
                <c:pt idx="1">
                  <c:v>Aktivitetserättning</c:v>
                </c:pt>
                <c:pt idx="2">
                  <c:v>Aktivitetsstöd </c:v>
                </c:pt>
                <c:pt idx="3">
                  <c:v>Annan offentlig försörjning</c:v>
                </c:pt>
                <c:pt idx="4">
                  <c:v>Försörjningsstöd</c:v>
                </c:pt>
                <c:pt idx="5">
                  <c:v>Ingen offentlig försörjning</c:v>
                </c:pt>
                <c:pt idx="6">
                  <c:v>Studiestöd/Studiemedel</c:v>
                </c:pt>
              </c:strCache>
            </c:strRef>
          </c:cat>
          <c:val>
            <c:numRef>
              <c:f>Blad1!$C$24:$C$30</c:f>
              <c:numCache>
                <c:formatCode>General</c:formatCode>
                <c:ptCount val="7"/>
                <c:pt idx="0">
                  <c:v>1</c:v>
                </c:pt>
                <c:pt idx="1">
                  <c:v>0</c:v>
                </c:pt>
                <c:pt idx="2">
                  <c:v>1</c:v>
                </c:pt>
                <c:pt idx="3">
                  <c:v>1</c:v>
                </c:pt>
                <c:pt idx="4">
                  <c:v>14</c:v>
                </c:pt>
                <c:pt idx="5">
                  <c:v>11</c:v>
                </c:pt>
                <c:pt idx="6">
                  <c:v>1</c:v>
                </c:pt>
              </c:numCache>
            </c:numRef>
          </c:val>
          <c:extLst>
            <c:ext xmlns:c16="http://schemas.microsoft.com/office/drawing/2014/chart" uri="{C3380CC4-5D6E-409C-BE32-E72D297353CC}">
              <c16:uniqueId val="{00000001-0EBD-4C4E-984F-FA75C4F42A71}"/>
            </c:ext>
          </c:extLst>
        </c:ser>
        <c:dLbls>
          <c:showLegendKey val="0"/>
          <c:showVal val="0"/>
          <c:showCatName val="0"/>
          <c:showSerName val="0"/>
          <c:showPercent val="0"/>
          <c:showBubbleSize val="0"/>
        </c:dLbls>
        <c:gapWidth val="182"/>
        <c:axId val="1158163488"/>
        <c:axId val="1158164320"/>
      </c:barChart>
      <c:catAx>
        <c:axId val="115816348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1158164320"/>
        <c:crosses val="autoZero"/>
        <c:auto val="1"/>
        <c:lblAlgn val="ctr"/>
        <c:lblOffset val="100"/>
        <c:noMultiLvlLbl val="0"/>
      </c:catAx>
      <c:valAx>
        <c:axId val="115816432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11581634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olors1.xml><?xml version="1.0" encoding="utf-8"?>
<cs:colorStyle xmlns:cs="http://schemas.microsoft.com/office/drawing/2012/chartStyle" xmlns:a="http://schemas.openxmlformats.org/drawingml/2006/main" meth="withinLinear" id="14">
  <a:schemeClr val="accent1"/>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57432A-A769-46C0-8BB4-75890E2030CB}" type="datetimeFigureOut">
              <a:rPr lang="sv-SE" smtClean="0"/>
              <a:t>2023-03-27</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3DD35B-FC50-4A19-A4C6-A76822210E9A}" type="slidenum">
              <a:rPr lang="sv-SE" smtClean="0"/>
              <a:t>‹#›</a:t>
            </a:fld>
            <a:endParaRPr lang="sv-SE"/>
          </a:p>
        </p:txBody>
      </p:sp>
    </p:spTree>
    <p:extLst>
      <p:ext uri="{BB962C8B-B14F-4D97-AF65-F5344CB8AC3E}">
        <p14:creationId xmlns:p14="http://schemas.microsoft.com/office/powerpoint/2010/main" val="34556128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Habo kommun har inte någon arbetsmarknadsenhet och individ- och familjeomsorgen (IFO) har under lång tid belyst ett behov av att kunna arbeta mer intensifierat med målgruppen som har eller riskerar att hamna i långvarigt ekonomiskt bistånd. Arbetet med att stötta den enskilde arbetslöse/långvariga försörjningsstödstagaren ligger hos försörjningsstödshandläggarna. Beroende på arbetsuppgifter och den ärendetyngd som ligger på varje handläggare är det svårt att få tiden att räcka till att stötta varje individ på ett tillräckligt sätt. I detta arbete ligger även mycket ansvar att stötta i kontakt med andra aktörer som Arbetsförmedlingen, Försäkringskassan, vården samt arbetsmarknadsprojekt som Enter. </a:t>
            </a:r>
          </a:p>
          <a:p>
            <a:r>
              <a:rPr lang="sv-SE" sz="1200" kern="1200" dirty="0">
                <a:solidFill>
                  <a:schemeClr val="tx1"/>
                </a:solidFill>
                <a:effectLst/>
                <a:latin typeface="+mn-lt"/>
                <a:ea typeface="+mn-ea"/>
                <a:cs typeface="+mn-cs"/>
              </a:rPr>
              <a:t>Dåvarande integrationsenheten, ligger numera under IFO, har inrättat en arbetsmarknadsfunktion, integrationscoach, som arbetar med de nyanlända under tre år från mottagandet i kommunen med att stötta dem till att komma till självförsörjning. Detta har visat sig vara mycket effektivt då flertalet av de nyanlända inom de tre åren är självförsörjande. Habo kommun ser ett behov av rehabiliteringsinsatser och behov i att även stötta de arbetssökande som inte ingår i målgruppen nyanmälda att närma sig arbetsmarknaden eller till rätt försörjning. </a:t>
            </a:r>
          </a:p>
          <a:p>
            <a:r>
              <a:rPr lang="sv-SE" sz="1200" kern="1200" dirty="0">
                <a:solidFill>
                  <a:schemeClr val="tx1"/>
                </a:solidFill>
                <a:effectLst/>
                <a:latin typeface="+mn-lt"/>
                <a:ea typeface="+mn-ea"/>
                <a:cs typeface="+mn-cs"/>
              </a:rPr>
              <a:t>På grund av nya restriktioner runt Corona-pandemin pausades projektet i november 2020 och startade igen februari 2021. Under stor del av 2021 gick projektet på sparlåga på grund av pandemin under våren startades arbetet upp igen men det fanns svårigheter att komma igång med någon större aktivitet. Tjänsten blev vakant under juni 2021 och en ny arbets- och </a:t>
            </a:r>
            <a:r>
              <a:rPr lang="sv-SE" sz="1200" kern="1200" dirty="0" err="1">
                <a:solidFill>
                  <a:schemeClr val="tx1"/>
                </a:solidFill>
                <a:effectLst/>
                <a:latin typeface="+mn-lt"/>
                <a:ea typeface="+mn-ea"/>
                <a:cs typeface="+mn-cs"/>
              </a:rPr>
              <a:t>rehabcoach</a:t>
            </a:r>
            <a:r>
              <a:rPr lang="sv-SE" sz="1200" kern="1200" dirty="0">
                <a:solidFill>
                  <a:schemeClr val="tx1"/>
                </a:solidFill>
                <a:effectLst/>
                <a:latin typeface="+mn-lt"/>
                <a:ea typeface="+mn-ea"/>
                <a:cs typeface="+mn-cs"/>
              </a:rPr>
              <a:t> startade igång under september 2021. </a:t>
            </a:r>
          </a:p>
          <a:p>
            <a:r>
              <a:rPr lang="sv-SE" sz="1200" kern="1200" dirty="0">
                <a:solidFill>
                  <a:schemeClr val="tx1"/>
                </a:solidFill>
                <a:effectLst/>
                <a:latin typeface="+mn-lt"/>
                <a:ea typeface="+mn-ea"/>
                <a:cs typeface="+mn-cs"/>
              </a:rPr>
              <a:t>Habo kommun beviljades projektmedel från Samordningsförbundet Södra Vätterbygden för perioden 2020-08---2022-12. </a:t>
            </a:r>
          </a:p>
          <a:p>
            <a:endParaRPr lang="sv-SE" dirty="0"/>
          </a:p>
        </p:txBody>
      </p:sp>
      <p:sp>
        <p:nvSpPr>
          <p:cNvPr id="4" name="Platshållare för bildnummer 3"/>
          <p:cNvSpPr>
            <a:spLocks noGrp="1"/>
          </p:cNvSpPr>
          <p:nvPr>
            <p:ph type="sldNum" sz="quarter" idx="10"/>
          </p:nvPr>
        </p:nvSpPr>
        <p:spPr/>
        <p:txBody>
          <a:bodyPr/>
          <a:lstStyle/>
          <a:p>
            <a:fld id="{9E3DD35B-FC50-4A19-A4C6-A76822210E9A}" type="slidenum">
              <a:rPr lang="sv-SE" smtClean="0"/>
              <a:t>2</a:t>
            </a:fld>
            <a:endParaRPr lang="sv-SE"/>
          </a:p>
        </p:txBody>
      </p:sp>
    </p:spTree>
    <p:extLst>
      <p:ext uri="{BB962C8B-B14F-4D97-AF65-F5344CB8AC3E}">
        <p14:creationId xmlns:p14="http://schemas.microsoft.com/office/powerpoint/2010/main" val="3211347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lvl="0"/>
            <a:r>
              <a:rPr lang="sv-SE" sz="1200" kern="1200" dirty="0">
                <a:solidFill>
                  <a:schemeClr val="tx1"/>
                </a:solidFill>
                <a:effectLst/>
                <a:latin typeface="+mn-lt"/>
                <a:ea typeface="+mn-ea"/>
                <a:cs typeface="+mn-cs"/>
              </a:rPr>
              <a:t>Unga under 29 år som varken arbetar eller studerar och som uppbär ekonomiskt bistånd och/eller är aktuella inom det kommunala aktivitetsansvaret (KAA). </a:t>
            </a:r>
          </a:p>
          <a:p>
            <a:pPr lvl="0"/>
            <a:r>
              <a:rPr lang="sv-SE" sz="1200" kern="1200" dirty="0">
                <a:solidFill>
                  <a:schemeClr val="tx1"/>
                </a:solidFill>
                <a:effectLst/>
                <a:latin typeface="+mn-lt"/>
                <a:ea typeface="+mn-ea"/>
                <a:cs typeface="+mn-cs"/>
              </a:rPr>
              <a:t>Barnfamiljer som uppbär långvarigt ekonomiskt bistånd eller riskerar ett långvarigt ekonomiskt bistånd.</a:t>
            </a:r>
          </a:p>
          <a:p>
            <a:pPr lvl="0"/>
            <a:r>
              <a:rPr lang="sv-SE" sz="1200" kern="1200" dirty="0">
                <a:solidFill>
                  <a:schemeClr val="tx1"/>
                </a:solidFill>
                <a:effectLst/>
                <a:latin typeface="+mn-lt"/>
                <a:ea typeface="+mn-ea"/>
                <a:cs typeface="+mn-cs"/>
              </a:rPr>
              <a:t>Personer med psykisk ohälsa (gruppen inkluderar även de som har fått avslag från Försäkringskassan på den ersättning de haft tidigare), och som inte står till arbetsmarknadens förfogande. </a:t>
            </a:r>
          </a:p>
          <a:p>
            <a:pPr lvl="0"/>
            <a:r>
              <a:rPr lang="sv-SE" sz="1200" kern="1200" dirty="0">
                <a:solidFill>
                  <a:schemeClr val="tx1"/>
                </a:solidFill>
                <a:effectLst/>
                <a:latin typeface="+mn-lt"/>
                <a:ea typeface="+mn-ea"/>
                <a:cs typeface="+mn-cs"/>
              </a:rPr>
              <a:t>Personer med missbruksproblematik.</a:t>
            </a:r>
          </a:p>
          <a:p>
            <a:pPr lvl="0"/>
            <a:r>
              <a:rPr lang="sv-SE" sz="1200" kern="1200" dirty="0">
                <a:solidFill>
                  <a:schemeClr val="tx1"/>
                </a:solidFill>
                <a:effectLst/>
                <a:latin typeface="+mn-lt"/>
                <a:ea typeface="+mn-ea"/>
                <a:cs typeface="+mn-cs"/>
              </a:rPr>
              <a:t>Gruppen före detta nyanlända efter tre år från uppehållstillstånd. </a:t>
            </a:r>
          </a:p>
          <a:p>
            <a:endParaRPr lang="sv-SE" dirty="0"/>
          </a:p>
        </p:txBody>
      </p:sp>
      <p:sp>
        <p:nvSpPr>
          <p:cNvPr id="4" name="Platshållare för bildnummer 3"/>
          <p:cNvSpPr>
            <a:spLocks noGrp="1"/>
          </p:cNvSpPr>
          <p:nvPr>
            <p:ph type="sldNum" sz="quarter" idx="10"/>
          </p:nvPr>
        </p:nvSpPr>
        <p:spPr/>
        <p:txBody>
          <a:bodyPr/>
          <a:lstStyle/>
          <a:p>
            <a:fld id="{9E3DD35B-FC50-4A19-A4C6-A76822210E9A}" type="slidenum">
              <a:rPr lang="sv-SE" smtClean="0"/>
              <a:t>3</a:t>
            </a:fld>
            <a:endParaRPr lang="sv-SE"/>
          </a:p>
        </p:txBody>
      </p:sp>
    </p:spTree>
    <p:extLst>
      <p:ext uri="{BB962C8B-B14F-4D97-AF65-F5344CB8AC3E}">
        <p14:creationId xmlns:p14="http://schemas.microsoft.com/office/powerpoint/2010/main" val="7467674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I form av individuella insatser utifrån individens behov med fokus på att komma till rätt försörjning, stödja deltagarna till och in i insatser som finansieras av samordningsförbundet och även insatser inom den kommunala verksamheten.       Ett syfte med projektet var att se om dessa insatser leder till ett minskat antalet långvariga ekonomiska biståndstagare, och att färre individer skulle komma in i långvarigt försörjningsstöd, genom att deltagarna blev självförsörjande och eller kom i rätt försörjning och fått ett bättre mående. </a:t>
            </a:r>
          </a:p>
        </p:txBody>
      </p:sp>
      <p:sp>
        <p:nvSpPr>
          <p:cNvPr id="4" name="Platshållare för bildnummer 3"/>
          <p:cNvSpPr>
            <a:spLocks noGrp="1"/>
          </p:cNvSpPr>
          <p:nvPr>
            <p:ph type="sldNum" sz="quarter" idx="10"/>
          </p:nvPr>
        </p:nvSpPr>
        <p:spPr/>
        <p:txBody>
          <a:bodyPr/>
          <a:lstStyle/>
          <a:p>
            <a:fld id="{9E3DD35B-FC50-4A19-A4C6-A76822210E9A}" type="slidenum">
              <a:rPr lang="sv-SE" smtClean="0"/>
              <a:t>4</a:t>
            </a:fld>
            <a:endParaRPr lang="sv-SE"/>
          </a:p>
        </p:txBody>
      </p:sp>
    </p:spTree>
    <p:extLst>
      <p:ext uri="{BB962C8B-B14F-4D97-AF65-F5344CB8AC3E}">
        <p14:creationId xmlns:p14="http://schemas.microsoft.com/office/powerpoint/2010/main" val="33877597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Arbetet har börjat med individuella kartläggningar med stöd av Instrument X</a:t>
            </a:r>
            <a:r>
              <a:rPr lang="sv-SE" sz="1200" kern="1200" baseline="30000" dirty="0">
                <a:solidFill>
                  <a:schemeClr val="tx1"/>
                </a:solidFill>
                <a:effectLst/>
                <a:latin typeface="+mn-lt"/>
                <a:ea typeface="+mn-ea"/>
                <a:cs typeface="+mn-cs"/>
              </a:rPr>
              <a:t>©</a:t>
            </a:r>
            <a:r>
              <a:rPr lang="sv-SE" sz="1200" kern="1200" dirty="0">
                <a:solidFill>
                  <a:schemeClr val="tx1"/>
                </a:solidFill>
                <a:effectLst/>
                <a:latin typeface="+mn-lt"/>
                <a:ea typeface="+mn-ea"/>
                <a:cs typeface="+mn-cs"/>
              </a:rPr>
              <a:t>. Sedan har individuella planeringar gjorts med respektive deltagare som har mynnat ut i en utförlig handlingsplan. Metoder som har använts har varit inspirerade av bland annat SE</a:t>
            </a:r>
            <a:r>
              <a:rPr lang="sv-SE" sz="1200" kern="1200" baseline="30000" dirty="0">
                <a:solidFill>
                  <a:schemeClr val="tx1"/>
                </a:solidFill>
                <a:effectLst/>
                <a:latin typeface="+mn-lt"/>
                <a:ea typeface="+mn-ea"/>
                <a:cs typeface="+mn-cs"/>
              </a:rPr>
              <a:t>2</a:t>
            </a:r>
            <a:r>
              <a:rPr lang="sv-SE" sz="1200" kern="1200" dirty="0">
                <a:solidFill>
                  <a:schemeClr val="tx1"/>
                </a:solidFill>
                <a:effectLst/>
                <a:latin typeface="+mn-lt"/>
                <a:ea typeface="+mn-ea"/>
                <a:cs typeface="+mn-cs"/>
              </a:rPr>
              <a:t>, Sed</a:t>
            </a:r>
            <a:r>
              <a:rPr lang="sv-SE" sz="1200" kern="1200" baseline="30000" dirty="0">
                <a:solidFill>
                  <a:schemeClr val="tx1"/>
                </a:solidFill>
                <a:effectLst/>
                <a:latin typeface="+mn-lt"/>
                <a:ea typeface="+mn-ea"/>
                <a:cs typeface="+mn-cs"/>
              </a:rPr>
              <a:t>3</a:t>
            </a:r>
            <a:r>
              <a:rPr lang="sv-SE" sz="1200" kern="1200" dirty="0">
                <a:solidFill>
                  <a:schemeClr val="tx1"/>
                </a:solidFill>
                <a:effectLst/>
                <a:latin typeface="+mn-lt"/>
                <a:ea typeface="+mn-ea"/>
                <a:cs typeface="+mn-cs"/>
              </a:rPr>
              <a:t>, MIX</a:t>
            </a:r>
            <a:r>
              <a:rPr lang="sv-SE" sz="1200" kern="1200" baseline="30000" dirty="0">
                <a:solidFill>
                  <a:schemeClr val="tx1"/>
                </a:solidFill>
                <a:effectLst/>
                <a:latin typeface="+mn-lt"/>
                <a:ea typeface="+mn-ea"/>
                <a:cs typeface="+mn-cs"/>
              </a:rPr>
              <a:t>1</a:t>
            </a:r>
            <a:r>
              <a:rPr lang="sv-SE" sz="1200" kern="1200" dirty="0">
                <a:solidFill>
                  <a:schemeClr val="tx1"/>
                </a:solidFill>
                <a:effectLst/>
                <a:latin typeface="+mn-lt"/>
                <a:ea typeface="+mn-ea"/>
                <a:cs typeface="+mn-cs"/>
              </a:rPr>
              <a:t>, BIP/SKAPA</a:t>
            </a:r>
            <a:r>
              <a:rPr lang="sv-SE" sz="1200" kern="1200" baseline="30000" dirty="0">
                <a:solidFill>
                  <a:schemeClr val="tx1"/>
                </a:solidFill>
                <a:effectLst/>
                <a:latin typeface="+mn-lt"/>
                <a:ea typeface="+mn-ea"/>
                <a:cs typeface="+mn-cs"/>
              </a:rPr>
              <a:t>4</a:t>
            </a:r>
            <a:r>
              <a:rPr lang="sv-SE" sz="1200" kern="1200" dirty="0">
                <a:solidFill>
                  <a:schemeClr val="tx1"/>
                </a:solidFill>
                <a:effectLst/>
                <a:latin typeface="+mn-lt"/>
                <a:ea typeface="+mn-ea"/>
                <a:cs typeface="+mn-cs"/>
              </a:rPr>
              <a:t> och MI</a:t>
            </a:r>
            <a:r>
              <a:rPr lang="sv-SE" sz="1200" kern="1200" baseline="30000" dirty="0">
                <a:solidFill>
                  <a:schemeClr val="tx1"/>
                </a:solidFill>
                <a:effectLst/>
                <a:latin typeface="+mn-lt"/>
                <a:ea typeface="+mn-ea"/>
                <a:cs typeface="+mn-cs"/>
              </a:rPr>
              <a:t>5</a:t>
            </a:r>
            <a:r>
              <a:rPr lang="sv-SE" sz="1200" kern="1200" dirty="0">
                <a:solidFill>
                  <a:schemeClr val="tx1"/>
                </a:solidFill>
                <a:effectLst/>
                <a:latin typeface="+mn-lt"/>
                <a:ea typeface="+mn-ea"/>
                <a:cs typeface="+mn-cs"/>
              </a:rPr>
              <a:t>.</a:t>
            </a:r>
          </a:p>
          <a:p>
            <a:r>
              <a:rPr lang="sv-SE" sz="1200" kern="1200" dirty="0">
                <a:solidFill>
                  <a:schemeClr val="tx1"/>
                </a:solidFill>
                <a:effectLst/>
                <a:latin typeface="+mn-lt"/>
                <a:ea typeface="+mn-ea"/>
                <a:cs typeface="+mn-cs"/>
              </a:rPr>
              <a:t>För många deltagare har ett delmål varit att få ny kontakt med Arbetsförmedlingen. Flera deltagare befinner sig i en ställning långt ifrån arbetsmarknaden och där det varit stora svårigheter att klara av att hålla kontakt med Arbetsförmedlingen och att kvarstå som aktivt arbetssökande, detta är en effekt av en mer digitaliserad och centraliserad Arbetsförmedling där de som behöver stöd behöver vara kunniga i att använda digitala hjälpmedel i stor utsträckning då kontakten med arbetsförmedlingen sker digitalt. Mycket stöd har även lagts i att upprätthålla kontakt med Arbetsförmedlingen över tid och att stötta deltagarna i att lyfta fram de stödbehov som de har. </a:t>
            </a:r>
          </a:p>
          <a:p>
            <a:r>
              <a:rPr lang="sv-SE" sz="1200" kern="1200" dirty="0">
                <a:solidFill>
                  <a:schemeClr val="tx1"/>
                </a:solidFill>
                <a:effectLst/>
                <a:latin typeface="+mn-lt"/>
                <a:ea typeface="+mn-ea"/>
                <a:cs typeface="+mn-cs"/>
              </a:rPr>
              <a:t>Andra delar som insatsen fokuserat på har varit arbetsträning och arbetspraktik. Samarbete har skett med andra insatser som förbundet finansierar, som Enter och NOVA. Deltagare har också slussats till projektet ”Koll på förmåga” i Jönköping. </a:t>
            </a:r>
          </a:p>
          <a:p>
            <a:r>
              <a:rPr lang="sv-SE" sz="1200" kern="1200" dirty="0">
                <a:solidFill>
                  <a:schemeClr val="tx1"/>
                </a:solidFill>
                <a:effectLst/>
                <a:latin typeface="+mn-lt"/>
                <a:ea typeface="+mn-ea"/>
                <a:cs typeface="+mn-cs"/>
              </a:rPr>
              <a:t>Övriga delar som coachen stöttat i har varit kontakter med vårdcentralen, psykiatrin och beroendevården. Mycket tid har tagits till att finnas till stöd på deltagarens villkor och utifrån dennes förutsättningar. Det har även varit mycket kontakter med individuella arbetsgivare och uppföljningar både under praktik men även efterkontakt vid anställning. Det har i många fall varit långvariga kontakter med deltagaren, både i syfte att bygga en relation och att kunna finnas kvar och stötta vid motgångar och vid misslyckanden. </a:t>
            </a:r>
          </a:p>
          <a:p>
            <a:r>
              <a:rPr lang="sv-SE" sz="1200" kern="1200" dirty="0">
                <a:solidFill>
                  <a:schemeClr val="tx1"/>
                </a:solidFill>
                <a:effectLst/>
                <a:latin typeface="+mn-lt"/>
                <a:ea typeface="+mn-ea"/>
                <a:cs typeface="+mn-cs"/>
              </a:rPr>
              <a:t>Detta arbetssätt skiljer sig i stora delar mot det som tidigare har kunnat erbjudas för målgruppen i Habo kommun, försörjningsstödshandläggarna har inte utrymme i sitt arbete att på individnivå genomföra dessa fördjupade kartläggningar, stödja individerna i att skriva en detaljerad handlingsplan och stötta dem i att fullfölja den, de har enbart kunnat stötta i korta punktinsatser. </a:t>
            </a:r>
          </a:p>
          <a:p>
            <a:r>
              <a:rPr lang="sv-SE" sz="1200" kern="1200" dirty="0">
                <a:solidFill>
                  <a:schemeClr val="tx1"/>
                </a:solidFill>
                <a:effectLst/>
                <a:latin typeface="+mn-lt"/>
                <a:ea typeface="+mn-ea"/>
                <a:cs typeface="+mn-cs"/>
              </a:rPr>
              <a:t> </a:t>
            </a:r>
          </a:p>
          <a:p>
            <a:r>
              <a:rPr lang="sv-SE" sz="1200" kern="1200" dirty="0">
                <a:solidFill>
                  <a:schemeClr val="tx1"/>
                </a:solidFill>
                <a:effectLst/>
                <a:latin typeface="+mn-lt"/>
                <a:ea typeface="+mn-ea"/>
                <a:cs typeface="+mn-cs"/>
              </a:rPr>
              <a:t> </a:t>
            </a:r>
          </a:p>
          <a:p>
            <a:r>
              <a:rPr lang="sv-SE" sz="1200" kern="1200" dirty="0">
                <a:solidFill>
                  <a:schemeClr val="tx1"/>
                </a:solidFill>
                <a:effectLst/>
                <a:latin typeface="+mn-lt"/>
                <a:ea typeface="+mn-ea"/>
                <a:cs typeface="+mn-cs"/>
              </a:rPr>
              <a:t> </a:t>
            </a:r>
          </a:p>
          <a:p>
            <a:r>
              <a:rPr lang="sv-SE" sz="1200" kern="1200" baseline="30000" dirty="0">
                <a:solidFill>
                  <a:schemeClr val="tx1"/>
                </a:solidFill>
                <a:effectLst/>
                <a:latin typeface="+mn-lt"/>
                <a:ea typeface="+mn-ea"/>
                <a:cs typeface="+mn-cs"/>
              </a:rPr>
              <a:t>1 </a:t>
            </a:r>
            <a:r>
              <a:rPr lang="sv-SE" sz="1200" kern="1200" dirty="0">
                <a:solidFill>
                  <a:schemeClr val="tx1"/>
                </a:solidFill>
                <a:effectLst/>
                <a:latin typeface="+mn-lt"/>
                <a:ea typeface="+mn-ea"/>
                <a:cs typeface="+mn-cs"/>
              </a:rPr>
              <a:t>Instrument X</a:t>
            </a:r>
            <a:r>
              <a:rPr lang="sv-SE" sz="1200" kern="1200" baseline="30000" dirty="0">
                <a:solidFill>
                  <a:schemeClr val="tx1"/>
                </a:solidFill>
                <a:effectLst/>
                <a:latin typeface="+mn-lt"/>
                <a:ea typeface="+mn-ea"/>
                <a:cs typeface="+mn-cs"/>
              </a:rPr>
              <a:t>© </a:t>
            </a:r>
            <a:r>
              <a:rPr lang="sv-SE" sz="1200" kern="1200" dirty="0">
                <a:solidFill>
                  <a:schemeClr val="tx1"/>
                </a:solidFill>
                <a:effectLst/>
                <a:latin typeface="+mn-lt"/>
                <a:ea typeface="+mn-ea"/>
                <a:cs typeface="+mn-cs"/>
              </a:rPr>
              <a:t>- kartläggningsinstrument i fyra delar (MIX), för att hantera behov kring ekonomiskt bistånd</a:t>
            </a:r>
          </a:p>
          <a:p>
            <a:r>
              <a:rPr lang="sv-SE" sz="1200" kern="1200" baseline="30000" dirty="0">
                <a:solidFill>
                  <a:schemeClr val="tx1"/>
                </a:solidFill>
                <a:effectLst/>
                <a:latin typeface="+mn-lt"/>
                <a:ea typeface="+mn-ea"/>
                <a:cs typeface="+mn-cs"/>
              </a:rPr>
              <a:t>2</a:t>
            </a:r>
            <a:r>
              <a:rPr lang="sv-SE" sz="1200" kern="1200" dirty="0">
                <a:solidFill>
                  <a:schemeClr val="tx1"/>
                </a:solidFill>
                <a:effectLst/>
                <a:latin typeface="+mn-lt"/>
                <a:ea typeface="+mn-ea"/>
                <a:cs typeface="+mn-cs"/>
              </a:rPr>
              <a:t> SE – </a:t>
            </a:r>
            <a:r>
              <a:rPr lang="sv-SE" sz="1200" kern="1200" dirty="0" err="1">
                <a:solidFill>
                  <a:schemeClr val="tx1"/>
                </a:solidFill>
                <a:effectLst/>
                <a:latin typeface="+mn-lt"/>
                <a:ea typeface="+mn-ea"/>
                <a:cs typeface="+mn-cs"/>
              </a:rPr>
              <a:t>Supported</a:t>
            </a:r>
            <a:r>
              <a:rPr lang="sv-SE" sz="1200" kern="1200" dirty="0">
                <a:solidFill>
                  <a:schemeClr val="tx1"/>
                </a:solidFill>
                <a:effectLst/>
                <a:latin typeface="+mn-lt"/>
                <a:ea typeface="+mn-ea"/>
                <a:cs typeface="+mn-cs"/>
              </a:rPr>
              <a:t> </a:t>
            </a:r>
            <a:r>
              <a:rPr lang="sv-SE" sz="1200" kern="1200" dirty="0" err="1">
                <a:solidFill>
                  <a:schemeClr val="tx1"/>
                </a:solidFill>
                <a:effectLst/>
                <a:latin typeface="+mn-lt"/>
                <a:ea typeface="+mn-ea"/>
                <a:cs typeface="+mn-cs"/>
              </a:rPr>
              <a:t>Employment</a:t>
            </a:r>
            <a:endParaRPr lang="sv-SE" sz="1200" kern="1200" dirty="0">
              <a:solidFill>
                <a:schemeClr val="tx1"/>
              </a:solidFill>
              <a:effectLst/>
              <a:latin typeface="+mn-lt"/>
              <a:ea typeface="+mn-ea"/>
              <a:cs typeface="+mn-cs"/>
            </a:endParaRPr>
          </a:p>
          <a:p>
            <a:r>
              <a:rPr lang="sv-SE" sz="1200" kern="1200" baseline="30000" dirty="0">
                <a:solidFill>
                  <a:schemeClr val="tx1"/>
                </a:solidFill>
                <a:effectLst/>
                <a:latin typeface="+mn-lt"/>
                <a:ea typeface="+mn-ea"/>
                <a:cs typeface="+mn-cs"/>
              </a:rPr>
              <a:t>3</a:t>
            </a:r>
            <a:r>
              <a:rPr lang="sv-SE" sz="1200" kern="1200" dirty="0">
                <a:solidFill>
                  <a:schemeClr val="tx1"/>
                </a:solidFill>
                <a:effectLst/>
                <a:latin typeface="+mn-lt"/>
                <a:ea typeface="+mn-ea"/>
                <a:cs typeface="+mn-cs"/>
              </a:rPr>
              <a:t> Sed – </a:t>
            </a:r>
            <a:r>
              <a:rPr lang="sv-SE" sz="1200" kern="1200" dirty="0" err="1">
                <a:solidFill>
                  <a:schemeClr val="tx1"/>
                </a:solidFill>
                <a:effectLst/>
                <a:latin typeface="+mn-lt"/>
                <a:ea typeface="+mn-ea"/>
                <a:cs typeface="+mn-cs"/>
              </a:rPr>
              <a:t>Supported</a:t>
            </a:r>
            <a:r>
              <a:rPr lang="sv-SE" sz="1200" kern="1200" dirty="0">
                <a:solidFill>
                  <a:schemeClr val="tx1"/>
                </a:solidFill>
                <a:effectLst/>
                <a:latin typeface="+mn-lt"/>
                <a:ea typeface="+mn-ea"/>
                <a:cs typeface="+mn-cs"/>
              </a:rPr>
              <a:t> </a:t>
            </a:r>
            <a:r>
              <a:rPr lang="sv-SE" sz="1200" kern="1200" dirty="0" err="1">
                <a:solidFill>
                  <a:schemeClr val="tx1"/>
                </a:solidFill>
                <a:effectLst/>
                <a:latin typeface="+mn-lt"/>
                <a:ea typeface="+mn-ea"/>
                <a:cs typeface="+mn-cs"/>
              </a:rPr>
              <a:t>Education</a:t>
            </a:r>
            <a:endParaRPr lang="sv-SE" sz="1200" kern="1200" dirty="0">
              <a:solidFill>
                <a:schemeClr val="tx1"/>
              </a:solidFill>
              <a:effectLst/>
              <a:latin typeface="+mn-lt"/>
              <a:ea typeface="+mn-ea"/>
              <a:cs typeface="+mn-cs"/>
            </a:endParaRPr>
          </a:p>
          <a:p>
            <a:r>
              <a:rPr lang="sv-SE" sz="1200" kern="1200" baseline="30000" dirty="0">
                <a:solidFill>
                  <a:schemeClr val="tx1"/>
                </a:solidFill>
                <a:effectLst/>
                <a:latin typeface="+mn-lt"/>
                <a:ea typeface="+mn-ea"/>
                <a:cs typeface="+mn-cs"/>
              </a:rPr>
              <a:t>4</a:t>
            </a:r>
            <a:r>
              <a:rPr lang="sv-SE" sz="1200" kern="1200" dirty="0">
                <a:solidFill>
                  <a:schemeClr val="tx1"/>
                </a:solidFill>
                <a:effectLst/>
                <a:latin typeface="+mn-lt"/>
                <a:ea typeface="+mn-ea"/>
                <a:cs typeface="+mn-cs"/>
              </a:rPr>
              <a:t> BIP – förkortning av danskans </a:t>
            </a:r>
            <a:r>
              <a:rPr lang="sv-SE" sz="1200" kern="1200" dirty="0" err="1">
                <a:solidFill>
                  <a:schemeClr val="tx1"/>
                </a:solidFill>
                <a:effectLst/>
                <a:latin typeface="+mn-lt"/>
                <a:ea typeface="+mn-ea"/>
                <a:cs typeface="+mn-cs"/>
              </a:rPr>
              <a:t>Beskæftigelses</a:t>
            </a:r>
            <a:r>
              <a:rPr lang="sv-SE" sz="1200" kern="1200" dirty="0">
                <a:solidFill>
                  <a:schemeClr val="tx1"/>
                </a:solidFill>
                <a:effectLst/>
                <a:latin typeface="+mn-lt"/>
                <a:ea typeface="+mn-ea"/>
                <a:cs typeface="+mn-cs"/>
              </a:rPr>
              <a:t> Indikator Projektet, SKAPA ett verktyg (skattning av progression mot arbete) </a:t>
            </a:r>
          </a:p>
          <a:p>
            <a:r>
              <a:rPr lang="sv-SE" sz="1200" kern="1200" baseline="30000" dirty="0">
                <a:solidFill>
                  <a:schemeClr val="tx1"/>
                </a:solidFill>
                <a:effectLst/>
                <a:latin typeface="+mn-lt"/>
                <a:ea typeface="+mn-ea"/>
                <a:cs typeface="+mn-cs"/>
              </a:rPr>
              <a:t>5</a:t>
            </a:r>
            <a:r>
              <a:rPr lang="sv-SE" sz="1200" kern="1200" dirty="0">
                <a:solidFill>
                  <a:schemeClr val="tx1"/>
                </a:solidFill>
                <a:effectLst/>
                <a:latin typeface="+mn-lt"/>
                <a:ea typeface="+mn-ea"/>
                <a:cs typeface="+mn-cs"/>
              </a:rPr>
              <a:t> MI – Motiverande samtal </a:t>
            </a:r>
          </a:p>
          <a:p>
            <a:endParaRPr lang="sv-SE" dirty="0"/>
          </a:p>
        </p:txBody>
      </p:sp>
      <p:sp>
        <p:nvSpPr>
          <p:cNvPr id="4" name="Platshållare för bildnummer 3"/>
          <p:cNvSpPr>
            <a:spLocks noGrp="1"/>
          </p:cNvSpPr>
          <p:nvPr>
            <p:ph type="sldNum" sz="quarter" idx="10"/>
          </p:nvPr>
        </p:nvSpPr>
        <p:spPr/>
        <p:txBody>
          <a:bodyPr/>
          <a:lstStyle/>
          <a:p>
            <a:fld id="{9E3DD35B-FC50-4A19-A4C6-A76822210E9A}" type="slidenum">
              <a:rPr lang="sv-SE" smtClean="0"/>
              <a:t>6</a:t>
            </a:fld>
            <a:endParaRPr lang="sv-SE"/>
          </a:p>
        </p:txBody>
      </p:sp>
    </p:spTree>
    <p:extLst>
      <p:ext uri="{BB962C8B-B14F-4D97-AF65-F5344CB8AC3E}">
        <p14:creationId xmlns:p14="http://schemas.microsoft.com/office/powerpoint/2010/main" val="27461830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När det gäller de mer övergripande målen är det rimligt att påstå att projektet har lyckats väl, se bilaga 1 och 2.  </a:t>
            </a:r>
          </a:p>
          <a:p>
            <a:r>
              <a:rPr lang="sv-SE" sz="1200" kern="1200" dirty="0">
                <a:solidFill>
                  <a:schemeClr val="tx1"/>
                </a:solidFill>
                <a:effectLst/>
                <a:latin typeface="+mn-lt"/>
                <a:ea typeface="+mn-ea"/>
                <a:cs typeface="+mn-cs"/>
              </a:rPr>
              <a:t>Totalt har 25 personer deltagit i ARCH. </a:t>
            </a:r>
          </a:p>
          <a:p>
            <a:endParaRPr lang="sv-SE" sz="1200" kern="1200" dirty="0">
              <a:solidFill>
                <a:schemeClr val="tx1"/>
              </a:solidFill>
              <a:effectLst/>
              <a:latin typeface="+mn-lt"/>
              <a:ea typeface="+mn-ea"/>
              <a:cs typeface="+mn-cs"/>
            </a:endParaRPr>
          </a:p>
          <a:p>
            <a:endParaRPr lang="sv-SE" dirty="0"/>
          </a:p>
        </p:txBody>
      </p:sp>
      <p:sp>
        <p:nvSpPr>
          <p:cNvPr id="4" name="Platshållare för bildnummer 3"/>
          <p:cNvSpPr>
            <a:spLocks noGrp="1"/>
          </p:cNvSpPr>
          <p:nvPr>
            <p:ph type="sldNum" sz="quarter" idx="10"/>
          </p:nvPr>
        </p:nvSpPr>
        <p:spPr/>
        <p:txBody>
          <a:bodyPr/>
          <a:lstStyle/>
          <a:p>
            <a:fld id="{9E3DD35B-FC50-4A19-A4C6-A76822210E9A}" type="slidenum">
              <a:rPr lang="sv-SE" smtClean="0"/>
              <a:t>7</a:t>
            </a:fld>
            <a:endParaRPr lang="sv-SE"/>
          </a:p>
        </p:txBody>
      </p:sp>
    </p:spTree>
    <p:extLst>
      <p:ext uri="{BB962C8B-B14F-4D97-AF65-F5344CB8AC3E}">
        <p14:creationId xmlns:p14="http://schemas.microsoft.com/office/powerpoint/2010/main" val="18854148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a:p>
            <a:r>
              <a:rPr lang="sv-SE" sz="1200" kern="1200" dirty="0">
                <a:solidFill>
                  <a:schemeClr val="tx1"/>
                </a:solidFill>
                <a:effectLst/>
                <a:latin typeface="+mn-lt"/>
                <a:ea typeface="+mn-ea"/>
                <a:cs typeface="+mn-cs"/>
              </a:rPr>
              <a:t>Tre av männen behövde stöd i två perioder, så i statistiken finns det 28 inskrivna. Åldern på de inskrivna var mellan 19 och 58 år. 19 av dem hade enbart fullföljd grundskoleutbildning, eller ännu kortare utbildning. 12 av dem hade haft offentlig försörjning sammanhängande i tre år eller mer. </a:t>
            </a:r>
          </a:p>
          <a:p>
            <a:r>
              <a:rPr lang="sv-SE" sz="1200" kern="1200" dirty="0">
                <a:solidFill>
                  <a:schemeClr val="tx1"/>
                </a:solidFill>
                <a:effectLst/>
                <a:latin typeface="+mn-lt"/>
                <a:ea typeface="+mn-ea"/>
                <a:cs typeface="+mn-cs"/>
              </a:rPr>
              <a:t>Tio avslutades till arbete och en till studier. Flera av avsluten till fortsatt rehabilitering skedde på grund av att projekttiden tog slut. </a:t>
            </a:r>
          </a:p>
          <a:p>
            <a:endParaRPr lang="sv-SE" dirty="0"/>
          </a:p>
          <a:p>
            <a:endParaRPr lang="sv-SE" dirty="0"/>
          </a:p>
        </p:txBody>
      </p:sp>
      <p:sp>
        <p:nvSpPr>
          <p:cNvPr id="4" name="Platshållare för bildnummer 3"/>
          <p:cNvSpPr>
            <a:spLocks noGrp="1"/>
          </p:cNvSpPr>
          <p:nvPr>
            <p:ph type="sldNum" sz="quarter" idx="10"/>
          </p:nvPr>
        </p:nvSpPr>
        <p:spPr/>
        <p:txBody>
          <a:bodyPr/>
          <a:lstStyle/>
          <a:p>
            <a:fld id="{9E3DD35B-FC50-4A19-A4C6-A76822210E9A}" type="slidenum">
              <a:rPr lang="sv-SE" smtClean="0"/>
              <a:t>8</a:t>
            </a:fld>
            <a:endParaRPr lang="sv-SE"/>
          </a:p>
        </p:txBody>
      </p:sp>
    </p:spTree>
    <p:extLst>
      <p:ext uri="{BB962C8B-B14F-4D97-AF65-F5344CB8AC3E}">
        <p14:creationId xmlns:p14="http://schemas.microsoft.com/office/powerpoint/2010/main" val="34044645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aseline="0" dirty="0"/>
              <a:t>50 % av deltagarna</a:t>
            </a:r>
          </a:p>
          <a:p>
            <a:pPr marL="171450" indent="-171450">
              <a:buFontTx/>
              <a:buChar char="-"/>
            </a:pPr>
            <a:r>
              <a:rPr lang="sv-SE" baseline="0" dirty="0"/>
              <a:t>Flera av avsluten där individ behövde fortsatt försörjningsstöd skedde </a:t>
            </a:r>
            <a:r>
              <a:rPr lang="sv-SE" baseline="0" dirty="0" err="1"/>
              <a:t>pga</a:t>
            </a:r>
            <a:r>
              <a:rPr lang="sv-SE" baseline="0" dirty="0"/>
              <a:t> projekttiden tog slut. För dem finns en planering hur de ska fortsätta sin process mot arbete. Även om projektmålet inte uppfyllts formellt. </a:t>
            </a:r>
          </a:p>
          <a:p>
            <a:pPr marL="0" indent="0">
              <a:buFontTx/>
              <a:buNone/>
            </a:pPr>
            <a:r>
              <a:rPr lang="sv-SE" baseline="0" dirty="0"/>
              <a:t>Sista punkten:</a:t>
            </a:r>
          </a:p>
          <a:p>
            <a:pPr marL="0" indent="0">
              <a:buFontTx/>
              <a:buNone/>
            </a:pPr>
            <a:r>
              <a:rPr lang="sv-SE" baseline="0" dirty="0"/>
              <a:t>- </a:t>
            </a:r>
          </a:p>
        </p:txBody>
      </p:sp>
      <p:sp>
        <p:nvSpPr>
          <p:cNvPr id="4" name="Platshållare för bildnummer 3"/>
          <p:cNvSpPr>
            <a:spLocks noGrp="1"/>
          </p:cNvSpPr>
          <p:nvPr>
            <p:ph type="sldNum" sz="quarter" idx="10"/>
          </p:nvPr>
        </p:nvSpPr>
        <p:spPr/>
        <p:txBody>
          <a:bodyPr/>
          <a:lstStyle/>
          <a:p>
            <a:fld id="{9E3DD35B-FC50-4A19-A4C6-A76822210E9A}" type="slidenum">
              <a:rPr lang="sv-SE" smtClean="0"/>
              <a:t>9</a:t>
            </a:fld>
            <a:endParaRPr lang="sv-SE"/>
          </a:p>
        </p:txBody>
      </p:sp>
    </p:spTree>
    <p:extLst>
      <p:ext uri="{BB962C8B-B14F-4D97-AF65-F5344CB8AC3E}">
        <p14:creationId xmlns:p14="http://schemas.microsoft.com/office/powerpoint/2010/main" val="8634950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Det är en målgrupp som har stora utmaningar och som har behov av mycket individuellt stöd för att kunna ta del av insatser som erbjuds och som även är obligatoriska. Projektet har visat att för de deltagare som varit aktuella i projektet har insatserna varit positiva och att de har hjälpt dem vidare i arbete, studier eller närmat sig arbetsmarknaden. </a:t>
            </a:r>
          </a:p>
          <a:p>
            <a:r>
              <a:rPr lang="sv-SE" sz="1200" kern="1200" dirty="0">
                <a:solidFill>
                  <a:schemeClr val="tx1"/>
                </a:solidFill>
                <a:effectLst/>
                <a:latin typeface="+mn-lt"/>
                <a:ea typeface="+mn-ea"/>
                <a:cs typeface="+mn-cs"/>
              </a:rPr>
              <a:t>En annan viktig slutsats att dra är utifrån de socioekonomiska effekterna</a:t>
            </a:r>
            <a:r>
              <a:rPr lang="sv-SE" sz="1200" kern="1200" baseline="30000" dirty="0">
                <a:solidFill>
                  <a:schemeClr val="tx1"/>
                </a:solidFill>
                <a:effectLst/>
                <a:latin typeface="+mn-lt"/>
                <a:ea typeface="+mn-ea"/>
                <a:cs typeface="+mn-cs"/>
              </a:rPr>
              <a:t>6</a:t>
            </a:r>
            <a:r>
              <a:rPr lang="sv-SE" sz="1200" kern="1200" dirty="0">
                <a:solidFill>
                  <a:schemeClr val="tx1"/>
                </a:solidFill>
                <a:effectLst/>
                <a:latin typeface="+mn-lt"/>
                <a:ea typeface="+mn-ea"/>
                <a:cs typeface="+mn-cs"/>
              </a:rPr>
              <a:t>. Ovan redovisas att 10 deltagare avslutas till arbete i projektet. Jämfört med om dessa hade fortsatt med offentlig försörjning så gör samhället tack varje projektets insatser en besparing/vinst på 10 x 16 200 kr x 12 mån, totalt 1 944 000 kronor. De flesta av dessa deltagare var eller riskerade att hamna i ett långvarigt försörjningsstöd. </a:t>
            </a:r>
          </a:p>
          <a:p>
            <a:endParaRPr lang="sv-SE" dirty="0"/>
          </a:p>
          <a:p>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baseline="30000" dirty="0">
                <a:solidFill>
                  <a:schemeClr val="tx1"/>
                </a:solidFill>
                <a:effectLst/>
                <a:latin typeface="+mn-lt"/>
                <a:ea typeface="+mn-ea"/>
                <a:cs typeface="+mn-cs"/>
              </a:rPr>
              <a:t>6</a:t>
            </a:r>
            <a:r>
              <a:rPr lang="sv-SE" sz="1200" kern="1200" dirty="0">
                <a:solidFill>
                  <a:schemeClr val="tx1"/>
                </a:solidFill>
                <a:effectLst/>
                <a:latin typeface="+mn-lt"/>
                <a:ea typeface="+mn-ea"/>
                <a:cs typeface="+mn-cs"/>
              </a:rPr>
              <a:t>Beräkningsmodell som har tagits fram genom Samordningsförbundet Göteborg Centrum. </a:t>
            </a:r>
            <a:r>
              <a:rPr lang="sv-SE" sz="1200" kern="1200">
                <a:solidFill>
                  <a:schemeClr val="tx1"/>
                </a:solidFill>
                <a:effectLst/>
                <a:latin typeface="+mn-lt"/>
                <a:ea typeface="+mn-ea"/>
                <a:cs typeface="+mn-cs"/>
              </a:rPr>
              <a:t>Medlemsrådet i Samordningsförbundet i länet fattade beslut 2019 att använda sig av denna beräkningsmodell för att beräkna effekterna av insats inom förbundet. </a:t>
            </a:r>
          </a:p>
          <a:p>
            <a:endParaRPr lang="sv-SE"/>
          </a:p>
        </p:txBody>
      </p:sp>
      <p:sp>
        <p:nvSpPr>
          <p:cNvPr id="4" name="Platshållare för bildnummer 3"/>
          <p:cNvSpPr>
            <a:spLocks noGrp="1"/>
          </p:cNvSpPr>
          <p:nvPr>
            <p:ph type="sldNum" sz="quarter" idx="10"/>
          </p:nvPr>
        </p:nvSpPr>
        <p:spPr/>
        <p:txBody>
          <a:bodyPr/>
          <a:lstStyle/>
          <a:p>
            <a:fld id="{9E3DD35B-FC50-4A19-A4C6-A76822210E9A}" type="slidenum">
              <a:rPr lang="sv-SE" smtClean="0"/>
              <a:t>11</a:t>
            </a:fld>
            <a:endParaRPr lang="sv-SE"/>
          </a:p>
        </p:txBody>
      </p:sp>
    </p:spTree>
    <p:extLst>
      <p:ext uri="{BB962C8B-B14F-4D97-AF65-F5344CB8AC3E}">
        <p14:creationId xmlns:p14="http://schemas.microsoft.com/office/powerpoint/2010/main" val="10649671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a:t>Klicka här för att ändra format</a:t>
            </a:r>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om du vill redigera mall för underrubrikformat</a:t>
            </a:r>
          </a:p>
        </p:txBody>
      </p:sp>
      <p:sp>
        <p:nvSpPr>
          <p:cNvPr id="4" name="Platshållare för datum 3"/>
          <p:cNvSpPr>
            <a:spLocks noGrp="1"/>
          </p:cNvSpPr>
          <p:nvPr>
            <p:ph type="dt" sz="half" idx="10"/>
          </p:nvPr>
        </p:nvSpPr>
        <p:spPr/>
        <p:txBody>
          <a:bodyPr/>
          <a:lstStyle/>
          <a:p>
            <a:fld id="{7102EC78-C6B0-4748-B328-759394E791F0}" type="datetimeFigureOut">
              <a:rPr lang="sv-SE" smtClean="0"/>
              <a:t>2023-03-27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0F4F812-39F9-434C-9E1C-64F8E38511F6}" type="slidenum">
              <a:rPr lang="sv-SE" smtClean="0"/>
              <a:t>‹#›</a:t>
            </a:fld>
            <a:endParaRPr lang="sv-SE"/>
          </a:p>
        </p:txBody>
      </p:sp>
    </p:spTree>
    <p:extLst>
      <p:ext uri="{BB962C8B-B14F-4D97-AF65-F5344CB8AC3E}">
        <p14:creationId xmlns:p14="http://schemas.microsoft.com/office/powerpoint/2010/main" val="3130561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7102EC78-C6B0-4748-B328-759394E791F0}" type="datetimeFigureOut">
              <a:rPr lang="sv-SE" smtClean="0"/>
              <a:t>2023-03-27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0F4F812-39F9-434C-9E1C-64F8E38511F6}" type="slidenum">
              <a:rPr lang="sv-SE" smtClean="0"/>
              <a:t>‹#›</a:t>
            </a:fld>
            <a:endParaRPr lang="sv-SE"/>
          </a:p>
        </p:txBody>
      </p:sp>
    </p:spTree>
    <p:extLst>
      <p:ext uri="{BB962C8B-B14F-4D97-AF65-F5344CB8AC3E}">
        <p14:creationId xmlns:p14="http://schemas.microsoft.com/office/powerpoint/2010/main" val="542672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7102EC78-C6B0-4748-B328-759394E791F0}" type="datetimeFigureOut">
              <a:rPr lang="sv-SE" smtClean="0"/>
              <a:t>2023-03-27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0F4F812-39F9-434C-9E1C-64F8E38511F6}" type="slidenum">
              <a:rPr lang="sv-SE" smtClean="0"/>
              <a:t>‹#›</a:t>
            </a:fld>
            <a:endParaRPr lang="sv-SE"/>
          </a:p>
        </p:txBody>
      </p:sp>
    </p:spTree>
    <p:extLst>
      <p:ext uri="{BB962C8B-B14F-4D97-AF65-F5344CB8AC3E}">
        <p14:creationId xmlns:p14="http://schemas.microsoft.com/office/powerpoint/2010/main" val="3277810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7102EC78-C6B0-4748-B328-759394E791F0}" type="datetimeFigureOut">
              <a:rPr lang="sv-SE" smtClean="0"/>
              <a:t>2023-03-27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0F4F812-39F9-434C-9E1C-64F8E38511F6}" type="slidenum">
              <a:rPr lang="sv-SE" smtClean="0"/>
              <a:t>‹#›</a:t>
            </a:fld>
            <a:endParaRPr lang="sv-SE"/>
          </a:p>
        </p:txBody>
      </p:sp>
    </p:spTree>
    <p:extLst>
      <p:ext uri="{BB962C8B-B14F-4D97-AF65-F5344CB8AC3E}">
        <p14:creationId xmlns:p14="http://schemas.microsoft.com/office/powerpoint/2010/main" val="505639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a:t>Klicka här för att ändra format</a:t>
            </a:r>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a:t>
            </a:r>
          </a:p>
        </p:txBody>
      </p:sp>
      <p:sp>
        <p:nvSpPr>
          <p:cNvPr id="4" name="Platshållare för datum 3"/>
          <p:cNvSpPr>
            <a:spLocks noGrp="1"/>
          </p:cNvSpPr>
          <p:nvPr>
            <p:ph type="dt" sz="half" idx="10"/>
          </p:nvPr>
        </p:nvSpPr>
        <p:spPr/>
        <p:txBody>
          <a:bodyPr/>
          <a:lstStyle/>
          <a:p>
            <a:fld id="{7102EC78-C6B0-4748-B328-759394E791F0}" type="datetimeFigureOut">
              <a:rPr lang="sv-SE" smtClean="0"/>
              <a:t>2023-03-27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0F4F812-39F9-434C-9E1C-64F8E38511F6}" type="slidenum">
              <a:rPr lang="sv-SE" smtClean="0"/>
              <a:t>‹#›</a:t>
            </a:fld>
            <a:endParaRPr lang="sv-SE"/>
          </a:p>
        </p:txBody>
      </p:sp>
    </p:spTree>
    <p:extLst>
      <p:ext uri="{BB962C8B-B14F-4D97-AF65-F5344CB8AC3E}">
        <p14:creationId xmlns:p14="http://schemas.microsoft.com/office/powerpoint/2010/main" val="187378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838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72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7102EC78-C6B0-4748-B328-759394E791F0}" type="datetimeFigureOut">
              <a:rPr lang="sv-SE" smtClean="0"/>
              <a:t>2023-03-27</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20F4F812-39F9-434C-9E1C-64F8E38511F6}" type="slidenum">
              <a:rPr lang="sv-SE" smtClean="0"/>
              <a:t>‹#›</a:t>
            </a:fld>
            <a:endParaRPr lang="sv-SE"/>
          </a:p>
        </p:txBody>
      </p:sp>
    </p:spTree>
    <p:extLst>
      <p:ext uri="{BB962C8B-B14F-4D97-AF65-F5344CB8AC3E}">
        <p14:creationId xmlns:p14="http://schemas.microsoft.com/office/powerpoint/2010/main" val="549947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a:t>Klicka här för att ändra format</a:t>
            </a:r>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p:cNvSpPr>
            <a:spLocks noGrp="1"/>
          </p:cNvSpPr>
          <p:nvPr>
            <p:ph sz="half" idx="2"/>
          </p:nvPr>
        </p:nvSpPr>
        <p:spPr>
          <a:xfrm>
            <a:off x="839788" y="2505075"/>
            <a:ext cx="5157787"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7102EC78-C6B0-4748-B328-759394E791F0}" type="datetimeFigureOut">
              <a:rPr lang="sv-SE" smtClean="0"/>
              <a:t>2023-03-27</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20F4F812-39F9-434C-9E1C-64F8E38511F6}" type="slidenum">
              <a:rPr lang="sv-SE" smtClean="0"/>
              <a:t>‹#›</a:t>
            </a:fld>
            <a:endParaRPr lang="sv-SE"/>
          </a:p>
        </p:txBody>
      </p:sp>
    </p:spTree>
    <p:extLst>
      <p:ext uri="{BB962C8B-B14F-4D97-AF65-F5344CB8AC3E}">
        <p14:creationId xmlns:p14="http://schemas.microsoft.com/office/powerpoint/2010/main" val="3919330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7102EC78-C6B0-4748-B328-759394E791F0}" type="datetimeFigureOut">
              <a:rPr lang="sv-SE" smtClean="0"/>
              <a:t>2023-03-27</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20F4F812-39F9-434C-9E1C-64F8E38511F6}" type="slidenum">
              <a:rPr lang="sv-SE" smtClean="0"/>
              <a:t>‹#›</a:t>
            </a:fld>
            <a:endParaRPr lang="sv-SE"/>
          </a:p>
        </p:txBody>
      </p:sp>
    </p:spTree>
    <p:extLst>
      <p:ext uri="{BB962C8B-B14F-4D97-AF65-F5344CB8AC3E}">
        <p14:creationId xmlns:p14="http://schemas.microsoft.com/office/powerpoint/2010/main" val="2239967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7102EC78-C6B0-4748-B328-759394E791F0}" type="datetimeFigureOut">
              <a:rPr lang="sv-SE" smtClean="0"/>
              <a:t>2023-03-27</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20F4F812-39F9-434C-9E1C-64F8E38511F6}" type="slidenum">
              <a:rPr lang="sv-SE" smtClean="0"/>
              <a:t>‹#›</a:t>
            </a:fld>
            <a:endParaRPr lang="sv-SE"/>
          </a:p>
        </p:txBody>
      </p:sp>
    </p:spTree>
    <p:extLst>
      <p:ext uri="{BB962C8B-B14F-4D97-AF65-F5344CB8AC3E}">
        <p14:creationId xmlns:p14="http://schemas.microsoft.com/office/powerpoint/2010/main" val="596975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p:cNvSpPr>
            <a:spLocks noGrp="1"/>
          </p:cNvSpPr>
          <p:nvPr>
            <p:ph type="dt" sz="half" idx="10"/>
          </p:nvPr>
        </p:nvSpPr>
        <p:spPr/>
        <p:txBody>
          <a:bodyPr/>
          <a:lstStyle/>
          <a:p>
            <a:fld id="{7102EC78-C6B0-4748-B328-759394E791F0}" type="datetimeFigureOut">
              <a:rPr lang="sv-SE" smtClean="0"/>
              <a:t>2023-03-27</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20F4F812-39F9-434C-9E1C-64F8E38511F6}" type="slidenum">
              <a:rPr lang="sv-SE" smtClean="0"/>
              <a:t>‹#›</a:t>
            </a:fld>
            <a:endParaRPr lang="sv-SE"/>
          </a:p>
        </p:txBody>
      </p:sp>
    </p:spTree>
    <p:extLst>
      <p:ext uri="{BB962C8B-B14F-4D97-AF65-F5344CB8AC3E}">
        <p14:creationId xmlns:p14="http://schemas.microsoft.com/office/powerpoint/2010/main" val="3123865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p:cNvSpPr>
            <a:spLocks noGrp="1"/>
          </p:cNvSpPr>
          <p:nvPr>
            <p:ph type="dt" sz="half" idx="10"/>
          </p:nvPr>
        </p:nvSpPr>
        <p:spPr/>
        <p:txBody>
          <a:bodyPr/>
          <a:lstStyle/>
          <a:p>
            <a:fld id="{7102EC78-C6B0-4748-B328-759394E791F0}" type="datetimeFigureOut">
              <a:rPr lang="sv-SE" smtClean="0"/>
              <a:t>2023-03-27</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20F4F812-39F9-434C-9E1C-64F8E38511F6}" type="slidenum">
              <a:rPr lang="sv-SE" smtClean="0"/>
              <a:t>‹#›</a:t>
            </a:fld>
            <a:endParaRPr lang="sv-SE"/>
          </a:p>
        </p:txBody>
      </p:sp>
    </p:spTree>
    <p:extLst>
      <p:ext uri="{BB962C8B-B14F-4D97-AF65-F5344CB8AC3E}">
        <p14:creationId xmlns:p14="http://schemas.microsoft.com/office/powerpoint/2010/main" val="857150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02EC78-C6B0-4748-B328-759394E791F0}" type="datetimeFigureOut">
              <a:rPr lang="sv-SE" smtClean="0"/>
              <a:t>2023-03-27</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F4F812-39F9-434C-9E1C-64F8E38511F6}" type="slidenum">
              <a:rPr lang="sv-SE" smtClean="0"/>
              <a:t>‹#›</a:t>
            </a:fld>
            <a:endParaRPr lang="sv-SE"/>
          </a:p>
        </p:txBody>
      </p:sp>
    </p:spTree>
    <p:extLst>
      <p:ext uri="{BB962C8B-B14F-4D97-AF65-F5344CB8AC3E}">
        <p14:creationId xmlns:p14="http://schemas.microsoft.com/office/powerpoint/2010/main" val="37944300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8.xml"/><Relationship Id="rId5" Type="http://schemas.openxmlformats.org/officeDocument/2006/relationships/chart" Target="../charts/chart3.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8.xml"/><Relationship Id="rId5" Type="http://schemas.openxmlformats.org/officeDocument/2006/relationships/image" Target="../media/image3.png"/><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8.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8.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3.pn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8.xml"/><Relationship Id="rId5" Type="http://schemas.openxmlformats.org/officeDocument/2006/relationships/image" Target="../media/image3.pn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8.xml"/><Relationship Id="rId5" Type="http://schemas.openxmlformats.org/officeDocument/2006/relationships/image" Target="../media/image3.pn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8.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8.xml"/><Relationship Id="rId5" Type="http://schemas.openxmlformats.org/officeDocument/2006/relationships/image" Target="../media/image3.png"/><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8.xml"/><Relationship Id="rId6" Type="http://schemas.openxmlformats.org/officeDocument/2006/relationships/chart" Target="../charts/chart1.xml"/><Relationship Id="rId5" Type="http://schemas.openxmlformats.org/officeDocument/2006/relationships/image" Target="../media/image3.png"/><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8.xml"/><Relationship Id="rId6" Type="http://schemas.openxmlformats.org/officeDocument/2006/relationships/chart" Target="../charts/chart2.xml"/><Relationship Id="rId5" Type="http://schemas.openxmlformats.org/officeDocument/2006/relationships/image" Target="../media/image3.png"/><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8.xml"/><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32536" y="0"/>
            <a:ext cx="9144000" cy="2387600"/>
          </a:xfrm>
        </p:spPr>
        <p:txBody>
          <a:bodyPr/>
          <a:lstStyle/>
          <a:p>
            <a:r>
              <a:rPr lang="sv-SE" dirty="0"/>
              <a:t>Slutrapport – ARCH </a:t>
            </a:r>
          </a:p>
        </p:txBody>
      </p:sp>
      <p:sp>
        <p:nvSpPr>
          <p:cNvPr id="3" name="Underrubrik 2"/>
          <p:cNvSpPr>
            <a:spLocks noGrp="1"/>
          </p:cNvSpPr>
          <p:nvPr>
            <p:ph type="subTitle" idx="1"/>
          </p:nvPr>
        </p:nvSpPr>
        <p:spPr>
          <a:xfrm>
            <a:off x="1532536" y="2387600"/>
            <a:ext cx="9144000" cy="1655762"/>
          </a:xfrm>
        </p:spPr>
        <p:txBody>
          <a:bodyPr>
            <a:normAutofit fontScale="92500" lnSpcReduction="20000"/>
          </a:bodyPr>
          <a:lstStyle/>
          <a:p>
            <a:r>
              <a:rPr lang="sv-SE" sz="6000" dirty="0"/>
              <a:t> </a:t>
            </a:r>
            <a:br>
              <a:rPr lang="sv-SE" dirty="0"/>
            </a:br>
            <a:r>
              <a:rPr lang="sv-SE" dirty="0"/>
              <a:t>Arbetsmarknad – Rehab – Coach – Habo</a:t>
            </a:r>
          </a:p>
          <a:p>
            <a:endParaRPr lang="sv-SE" dirty="0"/>
          </a:p>
          <a:p>
            <a:r>
              <a:rPr lang="sv-SE" sz="1800" dirty="0"/>
              <a:t>”Att arbeta tillsammans med individen mot rätt försörjning och självständighet”</a:t>
            </a:r>
            <a:r>
              <a:rPr lang="sv-SE" dirty="0"/>
              <a:t> </a:t>
            </a:r>
          </a:p>
        </p:txBody>
      </p:sp>
      <p:pic>
        <p:nvPicPr>
          <p:cNvPr id="4" name="Bildobjekt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976014"/>
            <a:ext cx="12209072" cy="1613393"/>
          </a:xfrm>
          <a:prstGeom prst="rect">
            <a:avLst/>
          </a:prstGeom>
        </p:spPr>
      </p:pic>
      <p:pic>
        <p:nvPicPr>
          <p:cNvPr id="5" name="Bildobjekt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42536" y="5349875"/>
            <a:ext cx="1028902" cy="853989"/>
          </a:xfrm>
          <a:prstGeom prst="rect">
            <a:avLst/>
          </a:prstGeom>
        </p:spPr>
      </p:pic>
      <p:pic>
        <p:nvPicPr>
          <p:cNvPr id="6" name="Bildobjekt 5" descr="Södra Vätterbygdens samordningsförbunds logga"/>
          <p:cNvPicPr/>
          <p:nvPr/>
        </p:nvPicPr>
        <p:blipFill>
          <a:blip r:embed="rId4">
            <a:extLst>
              <a:ext uri="{28A0092B-C50C-407E-A947-70E740481C1C}">
                <a14:useLocalDpi xmlns:a14="http://schemas.microsoft.com/office/drawing/2010/main" val="0"/>
              </a:ext>
            </a:extLst>
          </a:blip>
          <a:srcRect/>
          <a:stretch>
            <a:fillRect/>
          </a:stretch>
        </p:blipFill>
        <p:spPr bwMode="auto">
          <a:xfrm>
            <a:off x="747885" y="5387037"/>
            <a:ext cx="2333625" cy="459740"/>
          </a:xfrm>
          <a:prstGeom prst="rect">
            <a:avLst/>
          </a:prstGeom>
          <a:noFill/>
          <a:ln>
            <a:noFill/>
          </a:ln>
        </p:spPr>
      </p:pic>
    </p:spTree>
    <p:extLst>
      <p:ext uri="{BB962C8B-B14F-4D97-AF65-F5344CB8AC3E}">
        <p14:creationId xmlns:p14="http://schemas.microsoft.com/office/powerpoint/2010/main" val="30670355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072" y="5918027"/>
            <a:ext cx="12209072" cy="1613393"/>
          </a:xfrm>
          <a:prstGeom prst="rect">
            <a:avLst/>
          </a:prstGeom>
        </p:spPr>
      </p:pic>
      <p:pic>
        <p:nvPicPr>
          <p:cNvPr id="6" name="Bildobjekt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42536" y="5349875"/>
            <a:ext cx="1028902" cy="853989"/>
          </a:xfrm>
          <a:prstGeom prst="rect">
            <a:avLst/>
          </a:prstGeom>
        </p:spPr>
      </p:pic>
      <p:pic>
        <p:nvPicPr>
          <p:cNvPr id="7" name="Bildobjekt 6" descr="Södra Vätterbygdens samordningsförbunds logga"/>
          <p:cNvPicPr/>
          <p:nvPr/>
        </p:nvPicPr>
        <p:blipFill>
          <a:blip r:embed="rId4">
            <a:extLst>
              <a:ext uri="{28A0092B-C50C-407E-A947-70E740481C1C}">
                <a14:useLocalDpi xmlns:a14="http://schemas.microsoft.com/office/drawing/2010/main" val="0"/>
              </a:ext>
            </a:extLst>
          </a:blip>
          <a:srcRect/>
          <a:stretch>
            <a:fillRect/>
          </a:stretch>
        </p:blipFill>
        <p:spPr bwMode="auto">
          <a:xfrm>
            <a:off x="747885" y="5387037"/>
            <a:ext cx="2333625" cy="459740"/>
          </a:xfrm>
          <a:prstGeom prst="rect">
            <a:avLst/>
          </a:prstGeom>
          <a:noFill/>
          <a:ln>
            <a:noFill/>
          </a:ln>
        </p:spPr>
      </p:pic>
      <p:graphicFrame>
        <p:nvGraphicFramePr>
          <p:cNvPr id="8" name="Diagram 7"/>
          <p:cNvGraphicFramePr>
            <a:graphicFrameLocks/>
          </p:cNvGraphicFramePr>
          <p:nvPr>
            <p:extLst>
              <p:ext uri="{D42A27DB-BD31-4B8C-83A1-F6EECF244321}">
                <p14:modId xmlns:p14="http://schemas.microsoft.com/office/powerpoint/2010/main" val="1461562041"/>
              </p:ext>
            </p:extLst>
          </p:nvPr>
        </p:nvGraphicFramePr>
        <p:xfrm>
          <a:off x="3195077" y="1519151"/>
          <a:ext cx="6147459" cy="27432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41889381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341919" y="-61913"/>
            <a:ext cx="3932237" cy="1600200"/>
          </a:xfrm>
        </p:spPr>
        <p:txBody>
          <a:bodyPr/>
          <a:lstStyle/>
          <a:p>
            <a:r>
              <a:rPr lang="sv-SE" dirty="0"/>
              <a:t>Slutsatser   </a:t>
            </a:r>
          </a:p>
        </p:txBody>
      </p:sp>
      <p:sp>
        <p:nvSpPr>
          <p:cNvPr id="4" name="Platshållare för text 3"/>
          <p:cNvSpPr>
            <a:spLocks noGrp="1"/>
          </p:cNvSpPr>
          <p:nvPr>
            <p:ph type="body" sz="half" idx="2"/>
          </p:nvPr>
        </p:nvSpPr>
        <p:spPr>
          <a:xfrm>
            <a:off x="3341919" y="1575881"/>
            <a:ext cx="5937347" cy="3811588"/>
          </a:xfrm>
        </p:spPr>
        <p:txBody>
          <a:bodyPr/>
          <a:lstStyle/>
          <a:p>
            <a:pPr marL="285750" indent="-285750">
              <a:buFont typeface="Arial" panose="020B0604020202020204" pitchFamily="34" charset="0"/>
              <a:buChar char="•"/>
            </a:pPr>
            <a:r>
              <a:rPr lang="sv-SE" dirty="0"/>
              <a:t>Målgrupp med stora utmaningar och behov </a:t>
            </a:r>
          </a:p>
          <a:p>
            <a:pPr marL="285750" indent="-285750">
              <a:buFont typeface="Arial" panose="020B0604020202020204" pitchFamily="34" charset="0"/>
              <a:buChar char="•"/>
            </a:pPr>
            <a:r>
              <a:rPr lang="sv-SE" dirty="0"/>
              <a:t>Socioekonomiska effekterna </a:t>
            </a:r>
          </a:p>
          <a:p>
            <a:pPr marL="742950" lvl="1" indent="-285750">
              <a:buFont typeface="Arial" panose="020B0604020202020204" pitchFamily="34" charset="0"/>
              <a:buChar char="•"/>
            </a:pPr>
            <a:r>
              <a:rPr lang="sv-SE" dirty="0"/>
              <a:t>Av de 10 deltagarna som avslutade still arbete i projektet jämfört med om dessa hade fortsatt med offentlig försörjning så gör samhället tack varje projektets insatser en besparing/vinst på 10 x 16 200 kr x 12 månader, totalt 1 944 000 kronor. </a:t>
            </a:r>
          </a:p>
          <a:p>
            <a:pPr marL="742950" lvl="1" indent="-285750">
              <a:buFont typeface="Arial" panose="020B0604020202020204" pitchFamily="34" charset="0"/>
              <a:buChar char="•"/>
            </a:pPr>
            <a:r>
              <a:rPr lang="sv-SE" dirty="0"/>
              <a:t>De flesta av dessa deltagarna var eller riskerade att hamna i ett långvarigt försörjningsstöd.   </a:t>
            </a:r>
          </a:p>
          <a:p>
            <a:endParaRPr lang="sv-SE" dirty="0"/>
          </a:p>
        </p:txBody>
      </p:sp>
      <p:pic>
        <p:nvPicPr>
          <p:cNvPr id="5" name="Bildobjekt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072" y="5918027"/>
            <a:ext cx="12209072" cy="1613393"/>
          </a:xfrm>
          <a:prstGeom prst="rect">
            <a:avLst/>
          </a:prstGeom>
        </p:spPr>
      </p:pic>
      <p:pic>
        <p:nvPicPr>
          <p:cNvPr id="6" name="Bildobjekt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342536" y="5349875"/>
            <a:ext cx="1028902" cy="853989"/>
          </a:xfrm>
          <a:prstGeom prst="rect">
            <a:avLst/>
          </a:prstGeom>
        </p:spPr>
      </p:pic>
      <p:pic>
        <p:nvPicPr>
          <p:cNvPr id="7" name="Bildobjekt 6" descr="Södra Vätterbygdens samordningsförbunds logga"/>
          <p:cNvPicPr/>
          <p:nvPr/>
        </p:nvPicPr>
        <p:blipFill>
          <a:blip r:embed="rId5">
            <a:extLst>
              <a:ext uri="{28A0092B-C50C-407E-A947-70E740481C1C}">
                <a14:useLocalDpi xmlns:a14="http://schemas.microsoft.com/office/drawing/2010/main" val="0"/>
              </a:ext>
            </a:extLst>
          </a:blip>
          <a:srcRect/>
          <a:stretch>
            <a:fillRect/>
          </a:stretch>
        </p:blipFill>
        <p:spPr bwMode="auto">
          <a:xfrm>
            <a:off x="747885" y="5387037"/>
            <a:ext cx="2333625" cy="459740"/>
          </a:xfrm>
          <a:prstGeom prst="rect">
            <a:avLst/>
          </a:prstGeom>
          <a:noFill/>
          <a:ln>
            <a:noFill/>
          </a:ln>
        </p:spPr>
      </p:pic>
    </p:spTree>
    <p:extLst>
      <p:ext uri="{BB962C8B-B14F-4D97-AF65-F5344CB8AC3E}">
        <p14:creationId xmlns:p14="http://schemas.microsoft.com/office/powerpoint/2010/main" val="22986607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072" y="5918027"/>
            <a:ext cx="12209072" cy="1613393"/>
          </a:xfrm>
          <a:prstGeom prst="rect">
            <a:avLst/>
          </a:prstGeom>
        </p:spPr>
      </p:pic>
      <p:pic>
        <p:nvPicPr>
          <p:cNvPr id="6" name="Bildobjekt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42536" y="5349875"/>
            <a:ext cx="1028902" cy="853989"/>
          </a:xfrm>
          <a:prstGeom prst="rect">
            <a:avLst/>
          </a:prstGeom>
        </p:spPr>
      </p:pic>
      <p:pic>
        <p:nvPicPr>
          <p:cNvPr id="7" name="Bildobjekt 6" descr="Södra Vätterbygdens samordningsförbunds logga"/>
          <p:cNvPicPr/>
          <p:nvPr/>
        </p:nvPicPr>
        <p:blipFill>
          <a:blip r:embed="rId4">
            <a:extLst>
              <a:ext uri="{28A0092B-C50C-407E-A947-70E740481C1C}">
                <a14:useLocalDpi xmlns:a14="http://schemas.microsoft.com/office/drawing/2010/main" val="0"/>
              </a:ext>
            </a:extLst>
          </a:blip>
          <a:srcRect/>
          <a:stretch>
            <a:fillRect/>
          </a:stretch>
        </p:blipFill>
        <p:spPr bwMode="auto">
          <a:xfrm>
            <a:off x="747885" y="5387037"/>
            <a:ext cx="2333625" cy="459740"/>
          </a:xfrm>
          <a:prstGeom prst="rect">
            <a:avLst/>
          </a:prstGeom>
          <a:noFill/>
          <a:ln>
            <a:noFill/>
          </a:ln>
        </p:spPr>
      </p:pic>
      <p:sp>
        <p:nvSpPr>
          <p:cNvPr id="8" name="Rectangle 2"/>
          <p:cNvSpPr>
            <a:spLocks noChangeArrowheads="1"/>
          </p:cNvSpPr>
          <p:nvPr/>
        </p:nvSpPr>
        <p:spPr bwMode="auto">
          <a:xfrm>
            <a:off x="3081510" y="432351"/>
            <a:ext cx="4834978" cy="14157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Pågående deltagare ARCH 2022</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sv-SE" altLang="sv-SE"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Fråga 1	Får du stöd på ett sätt som är till nytta för dig?</a:t>
            </a:r>
            <a:endParaRPr kumimoji="0" lang="sv-SE" altLang="sv-SE"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Fråga 2	Är du med och bestämmer vilket stöd du skall få?</a:t>
            </a:r>
            <a:endParaRPr kumimoji="0" lang="sv-SE" altLang="sv-SE"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Fråga 3	Får stödet ta den tid du behöver?</a:t>
            </a:r>
            <a:endParaRPr kumimoji="0" lang="sv-SE" altLang="sv-SE"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Fråga 4	Stödjer insatsen dig i kontakten med myndigheterna och vården?</a:t>
            </a:r>
            <a:endParaRPr kumimoji="0" lang="sv-SE" altLang="sv-SE"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sv-SE" altLang="sv-SE" sz="1800" b="0" i="0" u="none" strike="noStrike" cap="none" normalizeH="0" baseline="0" dirty="0">
              <a:ln>
                <a:noFill/>
              </a:ln>
              <a:solidFill>
                <a:schemeClr val="tx1"/>
              </a:solidFill>
              <a:effectLst/>
              <a:latin typeface="Arial" panose="020B0604020202020204" pitchFamily="34" charset="0"/>
            </a:endParaRPr>
          </a:p>
        </p:txBody>
      </p:sp>
      <p:pic>
        <p:nvPicPr>
          <p:cNvPr id="1025" name="Bildobjek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34605" y="1609212"/>
            <a:ext cx="6051550" cy="168910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4"/>
          <p:cNvSpPr>
            <a:spLocks noChangeArrowheads="1"/>
          </p:cNvSpPr>
          <p:nvPr/>
        </p:nvSpPr>
        <p:spPr bwMode="auto">
          <a:xfrm>
            <a:off x="3081510" y="3755867"/>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Fråga 5	Har det stöd du fått hjälpt dig att utveckla sätt att hantera din situation?</a:t>
            </a:r>
            <a:endParaRPr kumimoji="0" lang="sv-SE" altLang="sv-SE"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Fråga 6 	Känner du dig mer redo att arbeta eller studera jämfört med innan du fick kontakt med oss?</a:t>
            </a:r>
            <a:endParaRPr kumimoji="0" lang="sv-SE" altLang="sv-SE"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Fråga 7 	Upplever du att personalen tar tillvara dina erfarenheter, kunskaper och synpunkter?</a:t>
            </a:r>
            <a:endParaRPr kumimoji="0" lang="sv-SE" altLang="sv-SE"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sv-SE" altLang="sv-SE" sz="1800" b="0" i="0" u="none" strike="noStrike" cap="none" normalizeH="0" baseline="0" dirty="0">
              <a:ln>
                <a:noFill/>
              </a:ln>
              <a:solidFill>
                <a:schemeClr val="tx1"/>
              </a:solidFill>
              <a:effectLst/>
              <a:latin typeface="Arial" panose="020B0604020202020204" pitchFamily="34" charset="0"/>
            </a:endParaRPr>
          </a:p>
        </p:txBody>
      </p:sp>
      <p:pic>
        <p:nvPicPr>
          <p:cNvPr id="10" name="Bildobjekt 9"/>
          <p:cNvPicPr/>
          <p:nvPr/>
        </p:nvPicPr>
        <p:blipFill>
          <a:blip r:embed="rId6">
            <a:extLst>
              <a:ext uri="{28A0092B-C50C-407E-A947-70E740481C1C}">
                <a14:useLocalDpi xmlns:a14="http://schemas.microsoft.com/office/drawing/2010/main" val="0"/>
              </a:ext>
            </a:extLst>
          </a:blip>
          <a:srcRect/>
          <a:stretch>
            <a:fillRect/>
          </a:stretch>
        </p:blipFill>
        <p:spPr bwMode="auto">
          <a:xfrm>
            <a:off x="3134605" y="4283349"/>
            <a:ext cx="6108700" cy="1493520"/>
          </a:xfrm>
          <a:prstGeom prst="rect">
            <a:avLst/>
          </a:prstGeom>
          <a:noFill/>
        </p:spPr>
      </p:pic>
    </p:spTree>
    <p:extLst>
      <p:ext uri="{BB962C8B-B14F-4D97-AF65-F5344CB8AC3E}">
        <p14:creationId xmlns:p14="http://schemas.microsoft.com/office/powerpoint/2010/main" val="649580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072" y="5918027"/>
            <a:ext cx="12209072" cy="1613393"/>
          </a:xfrm>
          <a:prstGeom prst="rect">
            <a:avLst/>
          </a:prstGeom>
        </p:spPr>
      </p:pic>
      <p:pic>
        <p:nvPicPr>
          <p:cNvPr id="6" name="Bildobjekt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42536" y="5349875"/>
            <a:ext cx="1028902" cy="853989"/>
          </a:xfrm>
          <a:prstGeom prst="rect">
            <a:avLst/>
          </a:prstGeom>
        </p:spPr>
      </p:pic>
      <p:pic>
        <p:nvPicPr>
          <p:cNvPr id="7" name="Bildobjekt 6" descr="Södra Vätterbygdens samordningsförbunds logga"/>
          <p:cNvPicPr/>
          <p:nvPr/>
        </p:nvPicPr>
        <p:blipFill>
          <a:blip r:embed="rId4">
            <a:extLst>
              <a:ext uri="{28A0092B-C50C-407E-A947-70E740481C1C}">
                <a14:useLocalDpi xmlns:a14="http://schemas.microsoft.com/office/drawing/2010/main" val="0"/>
              </a:ext>
            </a:extLst>
          </a:blip>
          <a:srcRect/>
          <a:stretch>
            <a:fillRect/>
          </a:stretch>
        </p:blipFill>
        <p:spPr bwMode="auto">
          <a:xfrm>
            <a:off x="747885" y="5387037"/>
            <a:ext cx="2333625" cy="459740"/>
          </a:xfrm>
          <a:prstGeom prst="rect">
            <a:avLst/>
          </a:prstGeom>
          <a:noFill/>
          <a:ln>
            <a:noFill/>
          </a:ln>
        </p:spPr>
      </p:pic>
      <p:pic>
        <p:nvPicPr>
          <p:cNvPr id="2052" name="Bildobjek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41798" y="1662006"/>
            <a:ext cx="6038850" cy="1670050"/>
          </a:xfrm>
          <a:prstGeom prst="rect">
            <a:avLst/>
          </a:prstGeom>
          <a:noFill/>
          <a:extLst>
            <a:ext uri="{909E8E84-426E-40DD-AFC4-6F175D3DCCD1}">
              <a14:hiddenFill xmlns:a14="http://schemas.microsoft.com/office/drawing/2010/main">
                <a:solidFill>
                  <a:srgbClr val="FFFFFF"/>
                </a:solidFill>
              </a14:hiddenFill>
            </a:ext>
          </a:extLst>
        </p:spPr>
      </p:pic>
      <p:pic>
        <p:nvPicPr>
          <p:cNvPr id="2051" name="Bildobjek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54498" y="4251239"/>
            <a:ext cx="6026150" cy="147955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5"/>
          <p:cNvSpPr>
            <a:spLocks noChangeArrowheads="1"/>
          </p:cNvSpPr>
          <p:nvPr/>
        </p:nvSpPr>
        <p:spPr bwMode="auto">
          <a:xfrm>
            <a:off x="3141798" y="839556"/>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6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Avslutade deltagare ARCH 2022</a:t>
            </a:r>
            <a:endParaRPr kumimoji="0" lang="sv-SE" altLang="sv-SE"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Fråga 1 	Har du fått stöd på ett sätt som är till stor nytta för dig?</a:t>
            </a:r>
            <a:endParaRPr kumimoji="0" lang="sv-SE" altLang="sv-SE"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Fråga 2 	Har du fått vara med och bestämma vilket stöd du får/har fått?</a:t>
            </a:r>
            <a:endParaRPr kumimoji="0" lang="sv-SE" altLang="sv-SE"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Fråga 3 	Har stödet fått ta den tid du behövt?</a:t>
            </a:r>
            <a:endParaRPr kumimoji="0" lang="sv-SE" altLang="sv-SE"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Fråga 4	Har insatsen stöttat dig i kontakten med myndigheterna och vården?</a:t>
            </a:r>
            <a:endParaRPr kumimoji="0" lang="sv-SE" altLang="sv-SE"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sv-SE" altLang="sv-SE" sz="1800" b="0" i="0" u="none" strike="noStrike" cap="none" normalizeH="0" baseline="0" dirty="0">
              <a:ln>
                <a:noFill/>
              </a:ln>
              <a:solidFill>
                <a:schemeClr val="tx1"/>
              </a:solidFill>
              <a:effectLst/>
              <a:latin typeface="Arial" panose="020B0604020202020204" pitchFamily="34" charset="0"/>
            </a:endParaRPr>
          </a:p>
        </p:txBody>
      </p:sp>
      <p:sp>
        <p:nvSpPr>
          <p:cNvPr id="4" name="Rectangle 6"/>
          <p:cNvSpPr>
            <a:spLocks noChangeArrowheads="1"/>
          </p:cNvSpPr>
          <p:nvPr/>
        </p:nvSpPr>
        <p:spPr bwMode="auto">
          <a:xfrm>
            <a:off x="3154498" y="3687954"/>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Fråga 5	Har det stöd du fått hjälpt dig att utveckla sätt att hantera din situation?</a:t>
            </a:r>
            <a:endParaRPr kumimoji="0" lang="sv-SE" altLang="sv-SE"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Fråga 6 	Känner du dig </a:t>
            </a:r>
            <a:r>
              <a:rPr kumimoji="0" lang="sv-SE" altLang="sv-SE" sz="1200" b="0" i="0" u="sng"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mer</a:t>
            </a:r>
            <a:r>
              <a:rPr kumimoji="0" lang="sv-SE" altLang="sv-SE"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redo att kunna arbeta eller studera jämfört med innan du fick kontakt med oss?</a:t>
            </a:r>
            <a:endParaRPr kumimoji="0" lang="sv-SE" altLang="sv-SE"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Fråga 7	Upplever du att personalen tar tillvara dina erfarenheter, kunskaper och synpunkter?</a:t>
            </a:r>
            <a:endParaRPr kumimoji="0" lang="sv-SE" altLang="sv-SE"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sv-SE" altLang="sv-SE" sz="1800" b="0" i="0" u="none" strike="noStrike" cap="none" normalizeH="0" baseline="0" dirty="0">
              <a:ln>
                <a:noFill/>
              </a:ln>
              <a:solidFill>
                <a:schemeClr val="tx1"/>
              </a:solidFill>
              <a:effectLst/>
              <a:latin typeface="Arial" panose="020B0604020202020204" pitchFamily="34" charset="0"/>
            </a:endParaRPr>
          </a:p>
        </p:txBody>
      </p:sp>
      <p:sp>
        <p:nvSpPr>
          <p:cNvPr id="9" name="Rectangle 7"/>
          <p:cNvSpPr>
            <a:spLocks noChangeArrowheads="1"/>
          </p:cNvSpPr>
          <p:nvPr/>
        </p:nvSpPr>
        <p:spPr bwMode="auto">
          <a:xfrm>
            <a:off x="0" y="40640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v-SE"/>
          </a:p>
        </p:txBody>
      </p:sp>
    </p:spTree>
    <p:extLst>
      <p:ext uri="{BB962C8B-B14F-4D97-AF65-F5344CB8AC3E}">
        <p14:creationId xmlns:p14="http://schemas.microsoft.com/office/powerpoint/2010/main" val="16265913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341919" y="-61913"/>
            <a:ext cx="3932237" cy="1600200"/>
          </a:xfrm>
        </p:spPr>
        <p:txBody>
          <a:bodyPr/>
          <a:lstStyle/>
          <a:p>
            <a:r>
              <a:rPr lang="sv-SE" dirty="0"/>
              <a:t>Bakgrund </a:t>
            </a:r>
          </a:p>
        </p:txBody>
      </p:sp>
      <p:sp>
        <p:nvSpPr>
          <p:cNvPr id="4" name="Platshållare för text 3"/>
          <p:cNvSpPr>
            <a:spLocks noGrp="1"/>
          </p:cNvSpPr>
          <p:nvPr>
            <p:ph type="body" sz="half" idx="2"/>
          </p:nvPr>
        </p:nvSpPr>
        <p:spPr>
          <a:xfrm>
            <a:off x="3341919" y="1575881"/>
            <a:ext cx="3932237" cy="3811588"/>
          </a:xfrm>
        </p:spPr>
        <p:txBody>
          <a:bodyPr/>
          <a:lstStyle/>
          <a:p>
            <a:pPr marL="285750" indent="-285750">
              <a:buFont typeface="Arial" panose="020B0604020202020204" pitchFamily="34" charset="0"/>
              <a:buChar char="•"/>
            </a:pPr>
            <a:r>
              <a:rPr lang="sv-SE" dirty="0"/>
              <a:t>Integrationscoach </a:t>
            </a:r>
          </a:p>
          <a:p>
            <a:pPr marL="285750" indent="-285750">
              <a:buFont typeface="Arial" panose="020B0604020202020204" pitchFamily="34" charset="0"/>
              <a:buChar char="•"/>
            </a:pPr>
            <a:r>
              <a:rPr lang="sv-SE" dirty="0"/>
              <a:t>Försörjningsstödshandläggare </a:t>
            </a:r>
          </a:p>
          <a:p>
            <a:endParaRPr lang="sv-SE" dirty="0"/>
          </a:p>
        </p:txBody>
      </p:sp>
      <p:pic>
        <p:nvPicPr>
          <p:cNvPr id="5" name="Bildobjekt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072" y="5918027"/>
            <a:ext cx="12209072" cy="1613393"/>
          </a:xfrm>
          <a:prstGeom prst="rect">
            <a:avLst/>
          </a:prstGeom>
        </p:spPr>
      </p:pic>
      <p:pic>
        <p:nvPicPr>
          <p:cNvPr id="6" name="Bildobjekt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342536" y="5349875"/>
            <a:ext cx="1028902" cy="853989"/>
          </a:xfrm>
          <a:prstGeom prst="rect">
            <a:avLst/>
          </a:prstGeom>
        </p:spPr>
      </p:pic>
      <p:pic>
        <p:nvPicPr>
          <p:cNvPr id="7" name="Bildobjekt 6" descr="Södra Vätterbygdens samordningsförbunds logga"/>
          <p:cNvPicPr/>
          <p:nvPr/>
        </p:nvPicPr>
        <p:blipFill>
          <a:blip r:embed="rId5">
            <a:extLst>
              <a:ext uri="{28A0092B-C50C-407E-A947-70E740481C1C}">
                <a14:useLocalDpi xmlns:a14="http://schemas.microsoft.com/office/drawing/2010/main" val="0"/>
              </a:ext>
            </a:extLst>
          </a:blip>
          <a:srcRect/>
          <a:stretch>
            <a:fillRect/>
          </a:stretch>
        </p:blipFill>
        <p:spPr bwMode="auto">
          <a:xfrm>
            <a:off x="747885" y="5387037"/>
            <a:ext cx="2333625" cy="459740"/>
          </a:xfrm>
          <a:prstGeom prst="rect">
            <a:avLst/>
          </a:prstGeom>
          <a:noFill/>
          <a:ln>
            <a:noFill/>
          </a:ln>
        </p:spPr>
      </p:pic>
    </p:spTree>
    <p:extLst>
      <p:ext uri="{BB962C8B-B14F-4D97-AF65-F5344CB8AC3E}">
        <p14:creationId xmlns:p14="http://schemas.microsoft.com/office/powerpoint/2010/main" val="2473878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341919" y="-61913"/>
            <a:ext cx="3932237" cy="1600200"/>
          </a:xfrm>
        </p:spPr>
        <p:txBody>
          <a:bodyPr/>
          <a:lstStyle/>
          <a:p>
            <a:r>
              <a:rPr lang="sv-SE" dirty="0"/>
              <a:t>Målgrupp </a:t>
            </a:r>
          </a:p>
        </p:txBody>
      </p:sp>
      <p:sp>
        <p:nvSpPr>
          <p:cNvPr id="4" name="Platshållare för text 3"/>
          <p:cNvSpPr>
            <a:spLocks noGrp="1"/>
          </p:cNvSpPr>
          <p:nvPr>
            <p:ph type="body" sz="half" idx="2"/>
          </p:nvPr>
        </p:nvSpPr>
        <p:spPr>
          <a:xfrm>
            <a:off x="3341919" y="1575881"/>
            <a:ext cx="7029519" cy="3811588"/>
          </a:xfrm>
        </p:spPr>
        <p:txBody>
          <a:bodyPr/>
          <a:lstStyle/>
          <a:p>
            <a:pPr marL="285750" indent="-285750">
              <a:buFont typeface="Arial" panose="020B0604020202020204" pitchFamily="34" charset="0"/>
              <a:buChar char="•"/>
            </a:pPr>
            <a:r>
              <a:rPr lang="sv-SE" dirty="0"/>
              <a:t>Unga under 29 år som varken arbetar eller studerar och som uppbär ekonomiskt bistånd och/eller är aktuella inom det kommunala aktivitetsansvaret </a:t>
            </a:r>
          </a:p>
          <a:p>
            <a:pPr marL="285750" indent="-285750">
              <a:buFont typeface="Arial" panose="020B0604020202020204" pitchFamily="34" charset="0"/>
              <a:buChar char="•"/>
            </a:pPr>
            <a:r>
              <a:rPr lang="sv-SE" dirty="0"/>
              <a:t>Barnfamiljer som uppbär långvarigt ekonomiskt bistånd eller riskerar ett långvarigt ekonomiskt bistånd </a:t>
            </a:r>
          </a:p>
          <a:p>
            <a:pPr marL="285750" indent="-285750">
              <a:buFont typeface="Arial" panose="020B0604020202020204" pitchFamily="34" charset="0"/>
              <a:buChar char="•"/>
            </a:pPr>
            <a:r>
              <a:rPr lang="sv-SE" dirty="0"/>
              <a:t>Personer med psykisk ohälsa och som inte står till arbetsmarknadens förfogande</a:t>
            </a:r>
          </a:p>
          <a:p>
            <a:pPr marL="285750" indent="-285750">
              <a:buFont typeface="Arial" panose="020B0604020202020204" pitchFamily="34" charset="0"/>
              <a:buChar char="•"/>
            </a:pPr>
            <a:r>
              <a:rPr lang="sv-SE" dirty="0"/>
              <a:t>Personer med missbruksproblematik </a:t>
            </a:r>
          </a:p>
          <a:p>
            <a:pPr marL="285750" indent="-285750">
              <a:buFont typeface="Arial" panose="020B0604020202020204" pitchFamily="34" charset="0"/>
              <a:buChar char="•"/>
            </a:pPr>
            <a:r>
              <a:rPr lang="sv-SE" dirty="0"/>
              <a:t>Gruppen före detta nyanlända efter tre år från uppehållstillstånd </a:t>
            </a:r>
          </a:p>
        </p:txBody>
      </p:sp>
      <p:pic>
        <p:nvPicPr>
          <p:cNvPr id="5" name="Bildobjekt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072" y="5918027"/>
            <a:ext cx="12209072" cy="1613393"/>
          </a:xfrm>
          <a:prstGeom prst="rect">
            <a:avLst/>
          </a:prstGeom>
        </p:spPr>
      </p:pic>
      <p:pic>
        <p:nvPicPr>
          <p:cNvPr id="6" name="Bildobjekt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342536" y="5349875"/>
            <a:ext cx="1028902" cy="853989"/>
          </a:xfrm>
          <a:prstGeom prst="rect">
            <a:avLst/>
          </a:prstGeom>
        </p:spPr>
      </p:pic>
      <p:pic>
        <p:nvPicPr>
          <p:cNvPr id="7" name="Bildobjekt 6" descr="Södra Vätterbygdens samordningsförbunds logga"/>
          <p:cNvPicPr/>
          <p:nvPr/>
        </p:nvPicPr>
        <p:blipFill>
          <a:blip r:embed="rId5">
            <a:extLst>
              <a:ext uri="{28A0092B-C50C-407E-A947-70E740481C1C}">
                <a14:useLocalDpi xmlns:a14="http://schemas.microsoft.com/office/drawing/2010/main" val="0"/>
              </a:ext>
            </a:extLst>
          </a:blip>
          <a:srcRect/>
          <a:stretch>
            <a:fillRect/>
          </a:stretch>
        </p:blipFill>
        <p:spPr bwMode="auto">
          <a:xfrm>
            <a:off x="747885" y="5387037"/>
            <a:ext cx="2333625" cy="459740"/>
          </a:xfrm>
          <a:prstGeom prst="rect">
            <a:avLst/>
          </a:prstGeom>
          <a:noFill/>
          <a:ln>
            <a:noFill/>
          </a:ln>
        </p:spPr>
      </p:pic>
    </p:spTree>
    <p:extLst>
      <p:ext uri="{BB962C8B-B14F-4D97-AF65-F5344CB8AC3E}">
        <p14:creationId xmlns:p14="http://schemas.microsoft.com/office/powerpoint/2010/main" val="10024985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341919" y="-61913"/>
            <a:ext cx="3932237" cy="1600200"/>
          </a:xfrm>
        </p:spPr>
        <p:txBody>
          <a:bodyPr/>
          <a:lstStyle/>
          <a:p>
            <a:r>
              <a:rPr lang="sv-SE" dirty="0"/>
              <a:t>Syfte  </a:t>
            </a:r>
          </a:p>
        </p:txBody>
      </p:sp>
      <p:sp>
        <p:nvSpPr>
          <p:cNvPr id="4" name="Platshållare för text 3"/>
          <p:cNvSpPr>
            <a:spLocks noGrp="1"/>
          </p:cNvSpPr>
          <p:nvPr>
            <p:ph type="body" sz="half" idx="2"/>
          </p:nvPr>
        </p:nvSpPr>
        <p:spPr>
          <a:xfrm>
            <a:off x="3341919" y="1575881"/>
            <a:ext cx="3932237" cy="3811588"/>
          </a:xfrm>
        </p:spPr>
        <p:txBody>
          <a:bodyPr/>
          <a:lstStyle/>
          <a:p>
            <a:pPr marL="285750" indent="-285750">
              <a:buFont typeface="Arial" panose="020B0604020202020204" pitchFamily="34" charset="0"/>
              <a:buChar char="•"/>
            </a:pPr>
            <a:r>
              <a:rPr lang="sv-SE" dirty="0"/>
              <a:t>Rätt försörjning</a:t>
            </a:r>
          </a:p>
          <a:p>
            <a:pPr marL="285750" indent="-285750">
              <a:buFont typeface="Arial" panose="020B0604020202020204" pitchFamily="34" charset="0"/>
              <a:buChar char="•"/>
            </a:pPr>
            <a:r>
              <a:rPr lang="sv-SE" dirty="0"/>
              <a:t>Insatser </a:t>
            </a:r>
          </a:p>
          <a:p>
            <a:pPr marL="285750" indent="-285750">
              <a:buFont typeface="Arial" panose="020B0604020202020204" pitchFamily="34" charset="0"/>
              <a:buChar char="•"/>
            </a:pPr>
            <a:r>
              <a:rPr lang="sv-SE" dirty="0"/>
              <a:t>Minskning av antalet långvariga ekonomiska biståndstagare  </a:t>
            </a:r>
          </a:p>
          <a:p>
            <a:pPr marL="285750" indent="-285750">
              <a:buFont typeface="Arial" panose="020B0604020202020204" pitchFamily="34" charset="0"/>
              <a:buChar char="•"/>
            </a:pPr>
            <a:r>
              <a:rPr lang="sv-SE" dirty="0"/>
              <a:t>Färre individer i långvarigt försörjningsstöd </a:t>
            </a:r>
          </a:p>
          <a:p>
            <a:pPr marL="285750" indent="-285750">
              <a:buFont typeface="Arial" panose="020B0604020202020204" pitchFamily="34" charset="0"/>
              <a:buChar char="•"/>
            </a:pPr>
            <a:endParaRPr lang="sv-SE" dirty="0"/>
          </a:p>
          <a:p>
            <a:endParaRPr lang="sv-SE" dirty="0"/>
          </a:p>
        </p:txBody>
      </p:sp>
      <p:pic>
        <p:nvPicPr>
          <p:cNvPr id="5" name="Bildobjekt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072" y="5918027"/>
            <a:ext cx="12209072" cy="1613393"/>
          </a:xfrm>
          <a:prstGeom prst="rect">
            <a:avLst/>
          </a:prstGeom>
        </p:spPr>
      </p:pic>
      <p:pic>
        <p:nvPicPr>
          <p:cNvPr id="6" name="Bildobjekt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342536" y="5349875"/>
            <a:ext cx="1028902" cy="853989"/>
          </a:xfrm>
          <a:prstGeom prst="rect">
            <a:avLst/>
          </a:prstGeom>
        </p:spPr>
      </p:pic>
      <p:pic>
        <p:nvPicPr>
          <p:cNvPr id="7" name="Bildobjekt 6" descr="Södra Vätterbygdens samordningsförbunds logga"/>
          <p:cNvPicPr/>
          <p:nvPr/>
        </p:nvPicPr>
        <p:blipFill>
          <a:blip r:embed="rId5">
            <a:extLst>
              <a:ext uri="{28A0092B-C50C-407E-A947-70E740481C1C}">
                <a14:useLocalDpi xmlns:a14="http://schemas.microsoft.com/office/drawing/2010/main" val="0"/>
              </a:ext>
            </a:extLst>
          </a:blip>
          <a:srcRect/>
          <a:stretch>
            <a:fillRect/>
          </a:stretch>
        </p:blipFill>
        <p:spPr bwMode="auto">
          <a:xfrm>
            <a:off x="747885" y="5387037"/>
            <a:ext cx="2333625" cy="459740"/>
          </a:xfrm>
          <a:prstGeom prst="rect">
            <a:avLst/>
          </a:prstGeom>
          <a:noFill/>
          <a:ln>
            <a:noFill/>
          </a:ln>
        </p:spPr>
      </p:pic>
    </p:spTree>
    <p:extLst>
      <p:ext uri="{BB962C8B-B14F-4D97-AF65-F5344CB8AC3E}">
        <p14:creationId xmlns:p14="http://schemas.microsoft.com/office/powerpoint/2010/main" val="2432442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341919" y="-61913"/>
            <a:ext cx="3932237" cy="1600200"/>
          </a:xfrm>
        </p:spPr>
        <p:txBody>
          <a:bodyPr/>
          <a:lstStyle/>
          <a:p>
            <a:r>
              <a:rPr lang="sv-SE" dirty="0"/>
              <a:t>Mål  </a:t>
            </a:r>
          </a:p>
        </p:txBody>
      </p:sp>
      <p:sp>
        <p:nvSpPr>
          <p:cNvPr id="4" name="Platshållare för text 3"/>
          <p:cNvSpPr>
            <a:spLocks noGrp="1"/>
          </p:cNvSpPr>
          <p:nvPr>
            <p:ph type="body" sz="half" idx="2"/>
          </p:nvPr>
        </p:nvSpPr>
        <p:spPr>
          <a:xfrm>
            <a:off x="3341919" y="1575881"/>
            <a:ext cx="6940925" cy="3811588"/>
          </a:xfrm>
        </p:spPr>
        <p:txBody>
          <a:bodyPr/>
          <a:lstStyle/>
          <a:p>
            <a:pPr marL="285750" indent="-285750">
              <a:buFont typeface="Arial" panose="020B0604020202020204" pitchFamily="34" charset="0"/>
              <a:buChar char="•"/>
            </a:pPr>
            <a:r>
              <a:rPr lang="sv-SE" dirty="0"/>
              <a:t>40 % av deltagarna få tillgång till insatser</a:t>
            </a:r>
          </a:p>
          <a:p>
            <a:pPr marL="285750" indent="-285750">
              <a:buFont typeface="Arial" panose="020B0604020202020204" pitchFamily="34" charset="0"/>
              <a:buChar char="•"/>
            </a:pPr>
            <a:r>
              <a:rPr lang="sv-SE" dirty="0"/>
              <a:t>80 % av deltagarna har deltagit i praktik, arbetsträning eller gått vidare till studier</a:t>
            </a:r>
          </a:p>
          <a:p>
            <a:pPr marL="285750" indent="-285750">
              <a:buFont typeface="Arial" panose="020B0604020202020204" pitchFamily="34" charset="0"/>
              <a:buChar char="•"/>
            </a:pPr>
            <a:r>
              <a:rPr lang="sv-SE" dirty="0"/>
              <a:t>80 % av deltagarna upplever ett markant bättre mående </a:t>
            </a:r>
          </a:p>
          <a:p>
            <a:pPr marL="285750" indent="-285750">
              <a:buFont typeface="Arial" panose="020B0604020202020204" pitchFamily="34" charset="0"/>
              <a:buChar char="•"/>
            </a:pPr>
            <a:r>
              <a:rPr lang="sv-SE" dirty="0"/>
              <a:t>50 % av deltagarna ska vid avslut fått rätt försörjning</a:t>
            </a:r>
          </a:p>
          <a:p>
            <a:pPr marL="285750" indent="-285750">
              <a:buFont typeface="Arial" panose="020B0604020202020204" pitchFamily="34" charset="0"/>
              <a:buChar char="•"/>
            </a:pPr>
            <a:r>
              <a:rPr lang="sv-SE" dirty="0"/>
              <a:t>Att utveckla och om behovet kvarstår, implementera nya arbetsmarknadsinriktade åtgärder i kommunen  </a:t>
            </a:r>
          </a:p>
          <a:p>
            <a:endParaRPr lang="sv-SE" dirty="0"/>
          </a:p>
          <a:p>
            <a:endParaRPr lang="sv-SE" dirty="0"/>
          </a:p>
        </p:txBody>
      </p:sp>
      <p:pic>
        <p:nvPicPr>
          <p:cNvPr id="5" name="Bildobjekt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072" y="5918027"/>
            <a:ext cx="12209072" cy="1613393"/>
          </a:xfrm>
          <a:prstGeom prst="rect">
            <a:avLst/>
          </a:prstGeom>
        </p:spPr>
      </p:pic>
      <p:pic>
        <p:nvPicPr>
          <p:cNvPr id="6" name="Bildobjekt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42536" y="5349875"/>
            <a:ext cx="1028902" cy="853989"/>
          </a:xfrm>
          <a:prstGeom prst="rect">
            <a:avLst/>
          </a:prstGeom>
        </p:spPr>
      </p:pic>
      <p:pic>
        <p:nvPicPr>
          <p:cNvPr id="7" name="Bildobjekt 6" descr="Södra Vätterbygdens samordningsförbunds logga"/>
          <p:cNvPicPr/>
          <p:nvPr/>
        </p:nvPicPr>
        <p:blipFill>
          <a:blip r:embed="rId4">
            <a:extLst>
              <a:ext uri="{28A0092B-C50C-407E-A947-70E740481C1C}">
                <a14:useLocalDpi xmlns:a14="http://schemas.microsoft.com/office/drawing/2010/main" val="0"/>
              </a:ext>
            </a:extLst>
          </a:blip>
          <a:srcRect/>
          <a:stretch>
            <a:fillRect/>
          </a:stretch>
        </p:blipFill>
        <p:spPr bwMode="auto">
          <a:xfrm>
            <a:off x="747885" y="5387037"/>
            <a:ext cx="2333625" cy="459740"/>
          </a:xfrm>
          <a:prstGeom prst="rect">
            <a:avLst/>
          </a:prstGeom>
          <a:noFill/>
          <a:ln>
            <a:noFill/>
          </a:ln>
        </p:spPr>
      </p:pic>
    </p:spTree>
    <p:extLst>
      <p:ext uri="{BB962C8B-B14F-4D97-AF65-F5344CB8AC3E}">
        <p14:creationId xmlns:p14="http://schemas.microsoft.com/office/powerpoint/2010/main" val="1008199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341919" y="-61913"/>
            <a:ext cx="3932237" cy="1600200"/>
          </a:xfrm>
        </p:spPr>
        <p:txBody>
          <a:bodyPr/>
          <a:lstStyle/>
          <a:p>
            <a:r>
              <a:rPr lang="sv-SE" dirty="0"/>
              <a:t>Metod och aktivitet  </a:t>
            </a:r>
          </a:p>
        </p:txBody>
      </p:sp>
      <p:sp>
        <p:nvSpPr>
          <p:cNvPr id="4" name="Platshållare för text 3"/>
          <p:cNvSpPr>
            <a:spLocks noGrp="1"/>
          </p:cNvSpPr>
          <p:nvPr>
            <p:ph type="body" sz="half" idx="2"/>
          </p:nvPr>
        </p:nvSpPr>
        <p:spPr>
          <a:xfrm>
            <a:off x="3341919" y="1575881"/>
            <a:ext cx="5937347" cy="3811588"/>
          </a:xfrm>
        </p:spPr>
        <p:txBody>
          <a:bodyPr/>
          <a:lstStyle/>
          <a:p>
            <a:pPr marL="285750" indent="-285750">
              <a:buFont typeface="Arial" panose="020B0604020202020204" pitchFamily="34" charset="0"/>
              <a:buChar char="•"/>
            </a:pPr>
            <a:r>
              <a:rPr lang="sv-SE" dirty="0"/>
              <a:t>Kartläggningar med stöd av Instrument X</a:t>
            </a:r>
            <a:r>
              <a:rPr lang="sv-SE" baseline="30000" dirty="0"/>
              <a:t>©</a:t>
            </a:r>
          </a:p>
          <a:p>
            <a:pPr marL="285750" indent="-285750">
              <a:buFont typeface="Arial" panose="020B0604020202020204" pitchFamily="34" charset="0"/>
              <a:buChar char="•"/>
            </a:pPr>
            <a:r>
              <a:rPr lang="sv-SE" dirty="0"/>
              <a:t>SE</a:t>
            </a:r>
          </a:p>
          <a:p>
            <a:pPr marL="285750" indent="-285750">
              <a:buFont typeface="Arial" panose="020B0604020202020204" pitchFamily="34" charset="0"/>
              <a:buChar char="•"/>
            </a:pPr>
            <a:r>
              <a:rPr lang="sv-SE" dirty="0" err="1"/>
              <a:t>SEd</a:t>
            </a:r>
            <a:r>
              <a:rPr lang="sv-SE" dirty="0"/>
              <a:t> </a:t>
            </a:r>
          </a:p>
          <a:p>
            <a:pPr marL="285750" indent="-285750">
              <a:buFont typeface="Arial" panose="020B0604020202020204" pitchFamily="34" charset="0"/>
              <a:buChar char="•"/>
            </a:pPr>
            <a:r>
              <a:rPr lang="sv-SE" dirty="0"/>
              <a:t>MI</a:t>
            </a:r>
          </a:p>
          <a:p>
            <a:pPr marL="285750" indent="-285750">
              <a:buFont typeface="Arial" panose="020B0604020202020204" pitchFamily="34" charset="0"/>
              <a:buChar char="•"/>
            </a:pPr>
            <a:r>
              <a:rPr lang="sv-SE" dirty="0"/>
              <a:t>Arbetsträning, praktik   </a:t>
            </a:r>
          </a:p>
          <a:p>
            <a:endParaRPr lang="sv-SE" dirty="0"/>
          </a:p>
        </p:txBody>
      </p:sp>
      <p:pic>
        <p:nvPicPr>
          <p:cNvPr id="5" name="Bildobjekt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072" y="5918027"/>
            <a:ext cx="12209072" cy="1613393"/>
          </a:xfrm>
          <a:prstGeom prst="rect">
            <a:avLst/>
          </a:prstGeom>
        </p:spPr>
      </p:pic>
      <p:pic>
        <p:nvPicPr>
          <p:cNvPr id="6" name="Bildobjekt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342536" y="5349875"/>
            <a:ext cx="1028902" cy="853989"/>
          </a:xfrm>
          <a:prstGeom prst="rect">
            <a:avLst/>
          </a:prstGeom>
        </p:spPr>
      </p:pic>
      <p:pic>
        <p:nvPicPr>
          <p:cNvPr id="7" name="Bildobjekt 6" descr="Södra Vätterbygdens samordningsförbunds logga"/>
          <p:cNvPicPr/>
          <p:nvPr/>
        </p:nvPicPr>
        <p:blipFill>
          <a:blip r:embed="rId5">
            <a:extLst>
              <a:ext uri="{28A0092B-C50C-407E-A947-70E740481C1C}">
                <a14:useLocalDpi xmlns:a14="http://schemas.microsoft.com/office/drawing/2010/main" val="0"/>
              </a:ext>
            </a:extLst>
          </a:blip>
          <a:srcRect/>
          <a:stretch>
            <a:fillRect/>
          </a:stretch>
        </p:blipFill>
        <p:spPr bwMode="auto">
          <a:xfrm>
            <a:off x="747885" y="5387037"/>
            <a:ext cx="2333625" cy="459740"/>
          </a:xfrm>
          <a:prstGeom prst="rect">
            <a:avLst/>
          </a:prstGeom>
          <a:noFill/>
          <a:ln>
            <a:noFill/>
          </a:ln>
        </p:spPr>
      </p:pic>
    </p:spTree>
    <p:extLst>
      <p:ext uri="{BB962C8B-B14F-4D97-AF65-F5344CB8AC3E}">
        <p14:creationId xmlns:p14="http://schemas.microsoft.com/office/powerpoint/2010/main" val="1658122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341919" y="-61913"/>
            <a:ext cx="5645172" cy="1600200"/>
          </a:xfrm>
        </p:spPr>
        <p:txBody>
          <a:bodyPr/>
          <a:lstStyle/>
          <a:p>
            <a:r>
              <a:rPr lang="sv-SE" dirty="0"/>
              <a:t>Mål och måluppfyllelse  </a:t>
            </a:r>
          </a:p>
        </p:txBody>
      </p:sp>
      <p:sp>
        <p:nvSpPr>
          <p:cNvPr id="4" name="Platshållare för text 3"/>
          <p:cNvSpPr>
            <a:spLocks noGrp="1"/>
          </p:cNvSpPr>
          <p:nvPr>
            <p:ph type="body" sz="half" idx="2"/>
          </p:nvPr>
        </p:nvSpPr>
        <p:spPr>
          <a:xfrm>
            <a:off x="3341919" y="1575881"/>
            <a:ext cx="5937347" cy="3811588"/>
          </a:xfrm>
        </p:spPr>
        <p:txBody>
          <a:bodyPr/>
          <a:lstStyle/>
          <a:p>
            <a:pPr marL="285750" indent="-285750">
              <a:buFont typeface="Arial" panose="020B0604020202020204" pitchFamily="34" charset="0"/>
              <a:buChar char="•"/>
            </a:pPr>
            <a:r>
              <a:rPr lang="sv-SE" dirty="0"/>
              <a:t>Totalt har 25 personer deltagit i projektet </a:t>
            </a:r>
          </a:p>
          <a:p>
            <a:pPr marL="285750" indent="-285750">
              <a:buFont typeface="Arial" panose="020B0604020202020204" pitchFamily="34" charset="0"/>
              <a:buChar char="•"/>
            </a:pPr>
            <a:r>
              <a:rPr lang="sv-SE" dirty="0"/>
              <a:t>Tre av männen behövde stöd i två perioder, så i statistiken finns det 28 inskrivna</a:t>
            </a:r>
          </a:p>
          <a:p>
            <a:endParaRPr lang="sv-SE" dirty="0"/>
          </a:p>
        </p:txBody>
      </p:sp>
      <p:pic>
        <p:nvPicPr>
          <p:cNvPr id="5" name="Bildobjekt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072" y="5918027"/>
            <a:ext cx="12209072" cy="1613393"/>
          </a:xfrm>
          <a:prstGeom prst="rect">
            <a:avLst/>
          </a:prstGeom>
        </p:spPr>
      </p:pic>
      <p:pic>
        <p:nvPicPr>
          <p:cNvPr id="6" name="Bildobjekt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342536" y="5349875"/>
            <a:ext cx="1028902" cy="853989"/>
          </a:xfrm>
          <a:prstGeom prst="rect">
            <a:avLst/>
          </a:prstGeom>
        </p:spPr>
      </p:pic>
      <p:pic>
        <p:nvPicPr>
          <p:cNvPr id="7" name="Bildobjekt 6" descr="Södra Vätterbygdens samordningsförbunds logga"/>
          <p:cNvPicPr/>
          <p:nvPr/>
        </p:nvPicPr>
        <p:blipFill>
          <a:blip r:embed="rId5">
            <a:extLst>
              <a:ext uri="{28A0092B-C50C-407E-A947-70E740481C1C}">
                <a14:useLocalDpi xmlns:a14="http://schemas.microsoft.com/office/drawing/2010/main" val="0"/>
              </a:ext>
            </a:extLst>
          </a:blip>
          <a:srcRect/>
          <a:stretch>
            <a:fillRect/>
          </a:stretch>
        </p:blipFill>
        <p:spPr bwMode="auto">
          <a:xfrm>
            <a:off x="747885" y="5387037"/>
            <a:ext cx="2333625" cy="459740"/>
          </a:xfrm>
          <a:prstGeom prst="rect">
            <a:avLst/>
          </a:prstGeom>
          <a:noFill/>
          <a:ln>
            <a:noFill/>
          </a:ln>
        </p:spPr>
      </p:pic>
      <p:graphicFrame>
        <p:nvGraphicFramePr>
          <p:cNvPr id="9" name="Diagram 8"/>
          <p:cNvGraphicFramePr/>
          <p:nvPr>
            <p:extLst>
              <p:ext uri="{D42A27DB-BD31-4B8C-83A1-F6EECF244321}">
                <p14:modId xmlns:p14="http://schemas.microsoft.com/office/powerpoint/2010/main" val="3368678985"/>
              </p:ext>
            </p:extLst>
          </p:nvPr>
        </p:nvGraphicFramePr>
        <p:xfrm>
          <a:off x="3341919" y="3067820"/>
          <a:ext cx="5594350" cy="2139950"/>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24142629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341919" y="-61913"/>
            <a:ext cx="3932237" cy="1600200"/>
          </a:xfrm>
        </p:spPr>
        <p:txBody>
          <a:bodyPr/>
          <a:lstStyle/>
          <a:p>
            <a:endParaRPr lang="sv-SE" dirty="0"/>
          </a:p>
        </p:txBody>
      </p:sp>
      <p:sp>
        <p:nvSpPr>
          <p:cNvPr id="4" name="Platshållare för text 3"/>
          <p:cNvSpPr>
            <a:spLocks noGrp="1"/>
          </p:cNvSpPr>
          <p:nvPr>
            <p:ph type="body" sz="half" idx="2"/>
          </p:nvPr>
        </p:nvSpPr>
        <p:spPr>
          <a:xfrm>
            <a:off x="3341919" y="1575881"/>
            <a:ext cx="5937347" cy="3811588"/>
          </a:xfrm>
        </p:spPr>
        <p:txBody>
          <a:bodyPr/>
          <a:lstStyle/>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p:txBody>
      </p:sp>
      <p:pic>
        <p:nvPicPr>
          <p:cNvPr id="5" name="Bildobjekt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072" y="5918027"/>
            <a:ext cx="12209072" cy="1613393"/>
          </a:xfrm>
          <a:prstGeom prst="rect">
            <a:avLst/>
          </a:prstGeom>
        </p:spPr>
      </p:pic>
      <p:pic>
        <p:nvPicPr>
          <p:cNvPr id="6" name="Bildobjekt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342536" y="5349875"/>
            <a:ext cx="1028902" cy="853989"/>
          </a:xfrm>
          <a:prstGeom prst="rect">
            <a:avLst/>
          </a:prstGeom>
        </p:spPr>
      </p:pic>
      <p:pic>
        <p:nvPicPr>
          <p:cNvPr id="7" name="Bildobjekt 6" descr="Södra Vätterbygdens samordningsförbunds logga"/>
          <p:cNvPicPr/>
          <p:nvPr/>
        </p:nvPicPr>
        <p:blipFill>
          <a:blip r:embed="rId5">
            <a:extLst>
              <a:ext uri="{28A0092B-C50C-407E-A947-70E740481C1C}">
                <a14:useLocalDpi xmlns:a14="http://schemas.microsoft.com/office/drawing/2010/main" val="0"/>
              </a:ext>
            </a:extLst>
          </a:blip>
          <a:srcRect/>
          <a:stretch>
            <a:fillRect/>
          </a:stretch>
        </p:blipFill>
        <p:spPr bwMode="auto">
          <a:xfrm>
            <a:off x="747885" y="5387037"/>
            <a:ext cx="2333625" cy="459740"/>
          </a:xfrm>
          <a:prstGeom prst="rect">
            <a:avLst/>
          </a:prstGeom>
          <a:noFill/>
          <a:ln>
            <a:noFill/>
          </a:ln>
        </p:spPr>
      </p:pic>
      <p:graphicFrame>
        <p:nvGraphicFramePr>
          <p:cNvPr id="8" name="Diagram 7"/>
          <p:cNvGraphicFramePr>
            <a:graphicFrameLocks/>
          </p:cNvGraphicFramePr>
          <p:nvPr>
            <p:extLst>
              <p:ext uri="{D42A27DB-BD31-4B8C-83A1-F6EECF244321}">
                <p14:modId xmlns:p14="http://schemas.microsoft.com/office/powerpoint/2010/main" val="247359685"/>
              </p:ext>
            </p:extLst>
          </p:nvPr>
        </p:nvGraphicFramePr>
        <p:xfrm>
          <a:off x="3810000" y="2057400"/>
          <a:ext cx="4572000" cy="2743200"/>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18041774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341919" y="-61913"/>
            <a:ext cx="6256406" cy="1600200"/>
          </a:xfrm>
        </p:spPr>
        <p:txBody>
          <a:bodyPr/>
          <a:lstStyle/>
          <a:p>
            <a:r>
              <a:rPr lang="sv-SE" dirty="0"/>
              <a:t>Mål och måluppfyllelse  </a:t>
            </a:r>
          </a:p>
        </p:txBody>
      </p:sp>
      <p:sp>
        <p:nvSpPr>
          <p:cNvPr id="4" name="Platshållare för text 3"/>
          <p:cNvSpPr>
            <a:spLocks noGrp="1"/>
          </p:cNvSpPr>
          <p:nvPr>
            <p:ph type="body" sz="half" idx="2"/>
          </p:nvPr>
        </p:nvSpPr>
        <p:spPr>
          <a:xfrm>
            <a:off x="3341919" y="1575881"/>
            <a:ext cx="6940925" cy="4405100"/>
          </a:xfrm>
        </p:spPr>
        <p:txBody>
          <a:bodyPr>
            <a:normAutofit lnSpcReduction="10000"/>
          </a:bodyPr>
          <a:lstStyle/>
          <a:p>
            <a:pPr marL="285750" indent="-285750">
              <a:buFont typeface="Arial" panose="020B0604020202020204" pitchFamily="34" charset="0"/>
              <a:buChar char="•"/>
            </a:pPr>
            <a:r>
              <a:rPr lang="sv-SE" b="1" dirty="0">
                <a:solidFill>
                  <a:schemeClr val="accent6"/>
                </a:solidFill>
              </a:rPr>
              <a:t>40 % av deltagarna få tillgång till insatser</a:t>
            </a:r>
          </a:p>
          <a:p>
            <a:pPr marL="742950" lvl="1" indent="-285750">
              <a:buFont typeface="Arial" panose="020B0604020202020204" pitchFamily="34" charset="0"/>
              <a:buChar char="•"/>
            </a:pPr>
            <a:r>
              <a:rPr lang="sv-SE" dirty="0"/>
              <a:t>Koll på förmåga, Nova, Enter, SIUS-konsulent med mera</a:t>
            </a:r>
          </a:p>
          <a:p>
            <a:pPr marL="742950" lvl="1" indent="-285750">
              <a:buFont typeface="Arial" panose="020B0604020202020204" pitchFamily="34" charset="0"/>
              <a:buChar char="•"/>
            </a:pPr>
            <a:r>
              <a:rPr lang="sv-SE" dirty="0"/>
              <a:t>14 av 28 deltagarna = 50 % </a:t>
            </a:r>
          </a:p>
          <a:p>
            <a:pPr marL="285750" indent="-285750">
              <a:buFont typeface="Arial" panose="020B0604020202020204" pitchFamily="34" charset="0"/>
              <a:buChar char="•"/>
            </a:pPr>
            <a:r>
              <a:rPr lang="sv-SE" b="1" dirty="0">
                <a:solidFill>
                  <a:srgbClr val="FF0000"/>
                </a:solidFill>
              </a:rPr>
              <a:t>80 % av deltagarna har deltagit i praktik, arbetsträning eller gått vidare till studier</a:t>
            </a:r>
          </a:p>
          <a:p>
            <a:pPr marL="742950" lvl="1" indent="-285750">
              <a:buFont typeface="Arial" panose="020B0604020202020204" pitchFamily="34" charset="0"/>
              <a:buChar char="•"/>
            </a:pPr>
            <a:r>
              <a:rPr lang="sv-SE" dirty="0"/>
              <a:t>11 deltagare har varit i praktik eller arbetsträning och en har gått vidare till studier = 43 % </a:t>
            </a:r>
          </a:p>
          <a:p>
            <a:pPr marL="285750" indent="-285750">
              <a:buFont typeface="Arial" panose="020B0604020202020204" pitchFamily="34" charset="0"/>
              <a:buChar char="•"/>
            </a:pPr>
            <a:r>
              <a:rPr lang="sv-SE" b="1" dirty="0">
                <a:solidFill>
                  <a:schemeClr val="accent6"/>
                </a:solidFill>
              </a:rPr>
              <a:t>80 % av deltagarna upplever ett markant bättre mående </a:t>
            </a:r>
          </a:p>
          <a:p>
            <a:pPr marL="742950" lvl="1" indent="-285750">
              <a:buFont typeface="Arial" panose="020B0604020202020204" pitchFamily="34" charset="0"/>
              <a:buChar char="•"/>
            </a:pPr>
            <a:r>
              <a:rPr lang="sv-SE" dirty="0"/>
              <a:t>Alla har deltagarna har inte svarat enkäterna men samtliga som har svarat upplever positiv förändring avseende upplevd smärta, oro, hälsa, livskvalité och/eller arbetsförmåga</a:t>
            </a:r>
          </a:p>
          <a:p>
            <a:pPr marL="285750" indent="-285750">
              <a:buFont typeface="Arial" panose="020B0604020202020204" pitchFamily="34" charset="0"/>
              <a:buChar char="•"/>
            </a:pPr>
            <a:r>
              <a:rPr lang="sv-SE" b="1" dirty="0">
                <a:solidFill>
                  <a:schemeClr val="accent6"/>
                </a:solidFill>
              </a:rPr>
              <a:t>50 % av deltagarna ska vid avslut fått rätt försörjning</a:t>
            </a:r>
          </a:p>
          <a:p>
            <a:pPr marL="742950" lvl="1" indent="-285750">
              <a:buFont typeface="Arial" panose="020B0604020202020204" pitchFamily="34" charset="0"/>
              <a:buChar char="•"/>
            </a:pPr>
            <a:r>
              <a:rPr lang="sv-SE" dirty="0"/>
              <a:t>Av de 28 avsluten skedde 11 av dem till studiemedel eller ingen offentlig försörjning</a:t>
            </a:r>
          </a:p>
          <a:p>
            <a:pPr marL="285750" indent="-285750">
              <a:buFont typeface="Arial" panose="020B0604020202020204" pitchFamily="34" charset="0"/>
              <a:buChar char="•"/>
            </a:pPr>
            <a:r>
              <a:rPr lang="sv-SE" b="1" dirty="0">
                <a:solidFill>
                  <a:srgbClr val="FF0000"/>
                </a:solidFill>
              </a:rPr>
              <a:t>Att utveckla och om behovet kvarstår, implementera nya arbetsmarknadsinriktade åtgärder i kommunen </a:t>
            </a:r>
          </a:p>
          <a:p>
            <a:pPr marL="742950" lvl="1" indent="-285750">
              <a:buFont typeface="Arial" panose="020B0604020202020204" pitchFamily="34" charset="0"/>
              <a:buChar char="•"/>
            </a:pPr>
            <a:r>
              <a:rPr lang="sv-SE" dirty="0"/>
              <a:t> Behovet kvarstår av en arbets- och </a:t>
            </a:r>
            <a:r>
              <a:rPr lang="sv-SE" dirty="0" err="1"/>
              <a:t>rehabcoach</a:t>
            </a:r>
            <a:r>
              <a:rPr lang="sv-SE" dirty="0"/>
              <a:t> </a:t>
            </a:r>
          </a:p>
          <a:p>
            <a:pPr marL="742950" lvl="1" indent="-285750">
              <a:buFont typeface="Arial" panose="020B0604020202020204" pitchFamily="34" charset="0"/>
              <a:buChar char="•"/>
            </a:pPr>
            <a:endParaRPr lang="sv-SE" dirty="0"/>
          </a:p>
          <a:p>
            <a:endParaRPr lang="sv-SE" dirty="0"/>
          </a:p>
          <a:p>
            <a:endParaRPr lang="sv-SE" dirty="0"/>
          </a:p>
        </p:txBody>
      </p:sp>
      <p:pic>
        <p:nvPicPr>
          <p:cNvPr id="5" name="Bildobjekt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072" y="5918027"/>
            <a:ext cx="12209072" cy="1613393"/>
          </a:xfrm>
          <a:prstGeom prst="rect">
            <a:avLst/>
          </a:prstGeom>
        </p:spPr>
      </p:pic>
      <p:pic>
        <p:nvPicPr>
          <p:cNvPr id="6" name="Bildobjekt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342536" y="5349875"/>
            <a:ext cx="1028902" cy="853989"/>
          </a:xfrm>
          <a:prstGeom prst="rect">
            <a:avLst/>
          </a:prstGeom>
        </p:spPr>
      </p:pic>
      <p:pic>
        <p:nvPicPr>
          <p:cNvPr id="7" name="Bildobjekt 6" descr="Södra Vätterbygdens samordningsförbunds logga"/>
          <p:cNvPicPr/>
          <p:nvPr/>
        </p:nvPicPr>
        <p:blipFill>
          <a:blip r:embed="rId5">
            <a:extLst>
              <a:ext uri="{28A0092B-C50C-407E-A947-70E740481C1C}">
                <a14:useLocalDpi xmlns:a14="http://schemas.microsoft.com/office/drawing/2010/main" val="0"/>
              </a:ext>
            </a:extLst>
          </a:blip>
          <a:srcRect/>
          <a:stretch>
            <a:fillRect/>
          </a:stretch>
        </p:blipFill>
        <p:spPr bwMode="auto">
          <a:xfrm>
            <a:off x="747885" y="5387037"/>
            <a:ext cx="2333625" cy="459740"/>
          </a:xfrm>
          <a:prstGeom prst="rect">
            <a:avLst/>
          </a:prstGeom>
          <a:noFill/>
          <a:ln>
            <a:noFill/>
          </a:ln>
        </p:spPr>
      </p:pic>
    </p:spTree>
    <p:extLst>
      <p:ext uri="{BB962C8B-B14F-4D97-AF65-F5344CB8AC3E}">
        <p14:creationId xmlns:p14="http://schemas.microsoft.com/office/powerpoint/2010/main" val="3785554515"/>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3DC7A989-FFBC-4FD7-989B-71DCDF7B5DDC}" vid="{AFCA7B7C-9F88-4C38-9B2B-324EA6834E2C}"/>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Habo kommun PP bred</Template>
  <TotalTime>540</TotalTime>
  <Words>1851</Words>
  <Application>Microsoft Office PowerPoint</Application>
  <PresentationFormat>Bredbild</PresentationFormat>
  <Paragraphs>125</Paragraphs>
  <Slides>13</Slides>
  <Notes>8</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13</vt:i4>
      </vt:variant>
    </vt:vector>
  </HeadingPairs>
  <TitlesOfParts>
    <vt:vector size="16" baseType="lpstr">
      <vt:lpstr>Arial</vt:lpstr>
      <vt:lpstr>Calibri</vt:lpstr>
      <vt:lpstr>Office-tema</vt:lpstr>
      <vt:lpstr>Slutrapport – ARCH </vt:lpstr>
      <vt:lpstr>Bakgrund </vt:lpstr>
      <vt:lpstr>Målgrupp </vt:lpstr>
      <vt:lpstr>Syfte  </vt:lpstr>
      <vt:lpstr>Mål  </vt:lpstr>
      <vt:lpstr>Metod och aktivitet  </vt:lpstr>
      <vt:lpstr>Mål och måluppfyllelse  </vt:lpstr>
      <vt:lpstr>PowerPoint-presentation</vt:lpstr>
      <vt:lpstr>Mål och måluppfyllelse  </vt:lpstr>
      <vt:lpstr>PowerPoint-presentation</vt:lpstr>
      <vt:lpstr>Slutsatser   </vt:lpstr>
      <vt:lpstr>PowerPoint-presentation</vt:lpstr>
      <vt:lpstr>PowerPoint-presentation</vt:lpstr>
    </vt:vector>
  </TitlesOfParts>
  <Company>Habo kommun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Slutrapport</dc:title>
  <dc:creator>Charlotte Knutsson</dc:creator>
  <cp:lastModifiedBy>Peter Hedfors</cp:lastModifiedBy>
  <cp:revision>22</cp:revision>
  <dcterms:created xsi:type="dcterms:W3CDTF">2023-03-15T10:28:48Z</dcterms:created>
  <dcterms:modified xsi:type="dcterms:W3CDTF">2023-03-27T13:40:21Z</dcterms:modified>
</cp:coreProperties>
</file>