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355" r:id="rId3"/>
    <p:sldId id="289" r:id="rId4"/>
    <p:sldId id="336" r:id="rId5"/>
    <p:sldId id="339" r:id="rId6"/>
    <p:sldId id="340" r:id="rId7"/>
    <p:sldId id="354" r:id="rId8"/>
    <p:sldId id="356" r:id="rId9"/>
    <p:sldId id="364" r:id="rId10"/>
    <p:sldId id="366" r:id="rId11"/>
    <p:sldId id="371" r:id="rId12"/>
    <p:sldId id="365" r:id="rId13"/>
    <p:sldId id="367" r:id="rId14"/>
    <p:sldId id="368" r:id="rId15"/>
    <p:sldId id="369" r:id="rId16"/>
    <p:sldId id="362" r:id="rId17"/>
    <p:sldId id="357" r:id="rId18"/>
    <p:sldId id="359" r:id="rId19"/>
    <p:sldId id="325" r:id="rId20"/>
    <p:sldId id="360" r:id="rId21"/>
    <p:sldId id="361" r:id="rId22"/>
    <p:sldId id="358" r:id="rId23"/>
    <p:sldId id="370" r:id="rId24"/>
    <p:sldId id="372" r:id="rId25"/>
    <p:sldId id="373" r:id="rId26"/>
    <p:sldId id="374" r:id="rId27"/>
    <p:sldId id="363" r:id="rId28"/>
    <p:sldId id="375" r:id="rId29"/>
    <p:sldId id="376" r:id="rId30"/>
    <p:sldId id="377" r:id="rId31"/>
    <p:sldId id="378" r:id="rId32"/>
    <p:sldId id="379" r:id="rId33"/>
    <p:sldId id="380" r:id="rId34"/>
    <p:sldId id="381" r:id="rId3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663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2A93F-3138-4839-801C-EC9DC2F37E38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7914-8EB9-41DA-B4D7-F21D915866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94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203A4-5597-4794-961A-890A39BCBF8E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2E92-134F-46F7-AF4D-2354DC1A96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44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37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0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92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84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69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195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23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05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550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32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289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513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252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8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907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415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9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767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711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20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72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14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442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57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11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23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Fortsatt rehabilitering 9 </a:t>
            </a:r>
            <a:r>
              <a:rPr lang="sv-SE" dirty="0" err="1"/>
              <a:t>st</a:t>
            </a:r>
            <a:r>
              <a:rPr lang="sv-SE" dirty="0"/>
              <a:t>, sjukdom 2 </a:t>
            </a:r>
            <a:r>
              <a:rPr lang="sv-SE" dirty="0" err="1"/>
              <a:t>st</a:t>
            </a:r>
            <a:r>
              <a:rPr lang="sv-SE" dirty="0"/>
              <a:t>, föräldraledighet</a:t>
            </a:r>
            <a:r>
              <a:rPr lang="sv-SE" baseline="0" dirty="0"/>
              <a:t> 2 </a:t>
            </a:r>
            <a:r>
              <a:rPr lang="sv-SE" baseline="0" dirty="0" err="1"/>
              <a:t>st</a:t>
            </a:r>
            <a:r>
              <a:rPr lang="sv-SE" baseline="0" dirty="0"/>
              <a:t>, flytt 2 </a:t>
            </a:r>
            <a:r>
              <a:rPr lang="sv-SE" baseline="0" dirty="0" err="1"/>
              <a:t>st</a:t>
            </a:r>
            <a:r>
              <a:rPr lang="sv-SE" baseline="0" dirty="0"/>
              <a:t>, utan mätning och övrigt 2 </a:t>
            </a:r>
            <a:r>
              <a:rPr lang="sv-SE" baseline="0" dirty="0" err="1"/>
              <a:t>st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E92-134F-46F7-AF4D-2354DC1A96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49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4DE7-1BE6-4223-9A7D-127CDB141595}" type="datetime1">
              <a:rPr lang="sv-SE" smtClean="0"/>
              <a:t>2019-12-10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0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5D6C-39C4-42BB-85E6-F4EC451A13F4}" type="datetime1">
              <a:rPr lang="sv-SE" smtClean="0"/>
              <a:t>2019-12-10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03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AEB1-B5A9-4AB0-AD8A-0142D4080700}" type="datetime1">
              <a:rPr lang="sv-SE" smtClean="0"/>
              <a:t>2019-12-10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3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DEFD951-6D85-4094-B88E-A5313EF684A2}"/>
              </a:ext>
            </a:extLst>
          </p:cNvPr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>
                <a:solidFill>
                  <a:srgbClr val="FF0000"/>
                </a:solidFill>
              </a:rPr>
              <a:t>Fin</a:t>
            </a:r>
            <a:r>
              <a:rPr lang="sv-SE" sz="3600" b="1" dirty="0"/>
              <a:t>ansiell </a:t>
            </a:r>
            <a:r>
              <a:rPr lang="sv-SE" sz="3600" b="1" dirty="0">
                <a:solidFill>
                  <a:srgbClr val="FF0000"/>
                </a:solidFill>
              </a:rPr>
              <a:t>sam</a:t>
            </a:r>
            <a:r>
              <a:rPr lang="sv-SE" sz="3600" b="1" dirty="0"/>
              <a:t>ordning inom rehabilitering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51913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FA0D-31EC-4ED8-AC5D-292E650EC8CA}" type="datetime1">
              <a:rPr lang="sv-SE" smtClean="0"/>
              <a:t>2019-12-10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7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7099-534E-4983-BDD9-9C015B86BD20}" type="datetime1">
              <a:rPr lang="sv-SE" smtClean="0"/>
              <a:t>2019-12-10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64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5436-08A1-4677-AE20-DDE43179FC25}" type="datetime1">
              <a:rPr lang="sv-SE" smtClean="0"/>
              <a:t>2019-12-10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10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3F92-E566-48E9-A123-A2D4F792E2F4}" type="datetime1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3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78BB-216F-4997-93B3-AE46BFEB14B3}" type="datetime1">
              <a:rPr lang="sv-SE" smtClean="0"/>
              <a:t>2019-12-10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727280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4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580C-41C2-4785-9F68-1747C76ED3CC}" type="datetime1">
              <a:rPr lang="sv-SE" smtClean="0"/>
              <a:t>2019-12-10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92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3EFB-50F1-4CBC-AA24-F28C56138046}" type="datetime1">
              <a:rPr lang="sv-SE" smtClean="0"/>
              <a:t>2019-12-10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B584F-7CFB-4012-AE45-732E4BF3C2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09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18456" cy="407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A4BC-9D47-45EB-B67E-9A2F62F2FD63}" type="datetime1">
              <a:rPr lang="sv-SE" smtClean="0"/>
              <a:t>2019-12-10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75656" y="6356350"/>
            <a:ext cx="7211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358744"/>
            <a:ext cx="1558479" cy="36033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5EE699F-EEA9-48B3-88EB-05144C8025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41" y="6373439"/>
            <a:ext cx="1638202" cy="32295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3F81F94-2A86-4073-9780-370EDFD13F0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56" y="6366935"/>
            <a:ext cx="1558479" cy="362071"/>
          </a:xfrm>
          <a:prstGeom prst="rect">
            <a:avLst/>
          </a:prstGeom>
        </p:spPr>
      </p:pic>
      <p:sp>
        <p:nvSpPr>
          <p:cNvPr id="24" name="Rubrik 1">
            <a:extLst>
              <a:ext uri="{FF2B5EF4-FFF2-40B4-BE49-F238E27FC236}">
                <a16:creationId xmlns:a16="http://schemas.microsoft.com/office/drawing/2014/main" id="{809566D5-0FBA-472D-8AA9-A7FCBBA279CB}"/>
              </a:ext>
            </a:extLst>
          </p:cNvPr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>
                <a:solidFill>
                  <a:srgbClr val="FF0000"/>
                </a:solidFill>
              </a:rPr>
              <a:t>Fin</a:t>
            </a:r>
            <a:r>
              <a:rPr lang="sv-SE" sz="3600" b="1" dirty="0"/>
              <a:t>ansiell </a:t>
            </a:r>
            <a:r>
              <a:rPr lang="sv-SE" sz="3600" b="1" dirty="0">
                <a:solidFill>
                  <a:srgbClr val="FF0000"/>
                </a:solidFill>
              </a:rPr>
              <a:t>sam</a:t>
            </a:r>
            <a:r>
              <a:rPr lang="sv-SE" sz="3600" b="1" dirty="0"/>
              <a:t>ordning inom rehabilitering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345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amjonkopingslan.se/" TargetMode="External"/><Relationship Id="rId2" Type="http://schemas.openxmlformats.org/officeDocument/2006/relationships/hyperlink" Target="Filmer%202017/Film%20om%20Andreas%20Sandberg_textad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75556" y="227687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Britt-Marie </a:t>
            </a:r>
            <a:r>
              <a:rPr lang="sv-SE" sz="2400" b="1" dirty="0" err="1"/>
              <a:t>Vidhall</a:t>
            </a:r>
            <a:r>
              <a:rPr lang="sv-SE" sz="2400" dirty="0"/>
              <a:t>, </a:t>
            </a:r>
            <a:r>
              <a:rPr lang="sv-SE" sz="2400" dirty="0" err="1"/>
              <a:t>förbundschef</a:t>
            </a:r>
            <a:r>
              <a:rPr lang="sv-SE" sz="2400" dirty="0"/>
              <a:t> </a:t>
            </a:r>
          </a:p>
          <a:p>
            <a:r>
              <a:rPr lang="sv-SE" sz="2400" dirty="0"/>
              <a:t>Höglandets samordningsförbund</a:t>
            </a:r>
          </a:p>
          <a:p>
            <a:endParaRPr lang="sv-SE" sz="2400" dirty="0"/>
          </a:p>
          <a:p>
            <a:r>
              <a:rPr lang="sv-SE" sz="2400" b="1" dirty="0"/>
              <a:t>Peter Hedfors</a:t>
            </a:r>
            <a:r>
              <a:rPr lang="sv-SE" sz="2400" dirty="0"/>
              <a:t>, </a:t>
            </a:r>
            <a:r>
              <a:rPr lang="sv-SE" sz="2400" dirty="0" err="1"/>
              <a:t>förbundschef</a:t>
            </a:r>
            <a:r>
              <a:rPr lang="sv-SE" sz="2400" dirty="0"/>
              <a:t> </a:t>
            </a:r>
          </a:p>
          <a:p>
            <a:r>
              <a:rPr lang="sv-SE" sz="2400" dirty="0"/>
              <a:t>SF Södra Vätterbygden och Finnvedens SF</a:t>
            </a:r>
          </a:p>
        </p:txBody>
      </p:sp>
    </p:spTree>
    <p:extLst>
      <p:ext uri="{BB962C8B-B14F-4D97-AF65-F5344CB8AC3E}">
        <p14:creationId xmlns:p14="http://schemas.microsoft.com/office/powerpoint/2010/main" val="37263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340768"/>
            <a:ext cx="72008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Verksamheten Enter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Långsiktigt, 3-årsbudget ca 3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/år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Team med fem medarbetare, från kommun, AF, FK och Region Jönköpings län. Alla på en plats.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Målgrupp 18 – 64 år som har behov av insatser från flera av parterna och bedöms ha en arbetsförmåga att bygga på inom ett år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Kartläggning, coachning, hälsa, motivation, arbetsträning, matchning till arbete eller rätt försörjning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6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340768"/>
            <a:ext cx="72008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Verksamheten Enter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Statistik 2018</a:t>
            </a: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43 kvinnor och 44 män</a:t>
            </a: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Flest remisser från vårdcentraler (rehabkoordinatorer oftast)</a:t>
            </a: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Sedan starten har 54% av dem som bedömts ha en arbetsförmåga avslutats till arbete eller studier</a:t>
            </a: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84 % har i enkät angett en förbättring på minst ett av områdena fysisk hälsa, psykisk hälsa, generellt hälsotillstånd och livskvalitet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3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340768"/>
            <a:ext cx="72008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Funktionsnedsatta i arbete - FIA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Två coacher 50%, Funktionsrätt Jönköpings län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Inspirerat av Supported Employment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Matchar arbetsgivare och deltagare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Stöd i anpassning och kontakter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Insatsansvarig: Region Jönköpings län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Statistik 2018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28 kvinnor och 9 män fick stöd under året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7 av 10 avslutade gick vidare till jobb eller studier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8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008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IPS i psykosvården</a:t>
            </a:r>
            <a:b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2017-2019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Målgrupp arbetslösa patienter inom psykosvården vid Länssjukhuset Ryhov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Team med IPS-coacher från FH i Jönköpings kommun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Evidensbaserad metod (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/IPS)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Statistik 2018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27 deltagare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8 personer till jobb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8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008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Andra insatser 2018-2019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Hälsoskola – utrikesfödda med ohälsa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Efterstöd – stöd att fullfölja arbete/studier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Partsövergripande kunskapssatsning gällande gemensamt förhållningssätt och bemötande vid stressrelaterad ohälsa och/eller långvarig smärta (2019) Region Jönköpings län ansvariga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Supported Employment för nyanlända (SE-N, start 2019)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57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556792"/>
            <a:ext cx="72008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Andra insatser 2018-2019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SAMS – SAMverkan i Södra Vätterbygden</a:t>
            </a:r>
            <a:b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processutvecklare som arbetar för alla parter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Arenasamverkan</a:t>
            </a:r>
            <a:b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samverkansgrupper på handläggarnivå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Kompetensutveckling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Nätverk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870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124744"/>
            <a:ext cx="7200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Budget SF Södra Vätterbygden 2020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7 466 000 SEK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800" dirty="0">
                <a:latin typeface="+mn-lt"/>
              </a:rPr>
              <a:t>Varav regionen 1 670 000)</a:t>
            </a:r>
          </a:p>
          <a:p>
            <a:pPr marL="0" indent="0">
              <a:buNone/>
            </a:pPr>
            <a:endParaRPr lang="sv-SE" sz="1600" dirty="0">
              <a:latin typeface="+mn-lt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67 % individinriktade insatser </a:t>
            </a:r>
          </a:p>
          <a:p>
            <a:pPr lvl="0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17 % strukturövergripande insatser</a:t>
            </a:r>
          </a:p>
          <a:p>
            <a:pPr lvl="0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3 % gemens kompetensutveckling 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13 % administration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EBA401B-36BB-4639-B484-6D9A11A9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78BB-216F-4997-93B3-AE46BFEB14B3}" type="datetime1">
              <a:rPr lang="sv-SE" smtClean="0"/>
              <a:t>2019-12-10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A1C02C-011D-4ACB-A104-27963968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5" t="23398" r="40201" b="56270"/>
          <a:stretch/>
        </p:blipFill>
        <p:spPr>
          <a:xfrm>
            <a:off x="946632" y="1700808"/>
            <a:ext cx="654513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EBA401B-36BB-4639-B484-6D9A11A9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78BB-216F-4997-93B3-AE46BFEB14B3}" type="datetime1">
              <a:rPr lang="sv-SE" smtClean="0"/>
              <a:t>2019-12-10</a:t>
            </a:fld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00834BE-2898-4819-A78C-57236C6DDE10}"/>
              </a:ext>
            </a:extLst>
          </p:cNvPr>
          <p:cNvSpPr txBox="1"/>
          <p:nvPr/>
        </p:nvSpPr>
        <p:spPr>
          <a:xfrm>
            <a:off x="824998" y="1202981"/>
            <a:ext cx="749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Långsiktig integrerad verksamhet – LIV </a:t>
            </a:r>
            <a:r>
              <a:rPr lang="sv-SE" dirty="0"/>
              <a:t>– nytt från 2020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4E6966-9CB3-4D9D-8456-8B5B3E0C0E10}"/>
              </a:ext>
            </a:extLst>
          </p:cNvPr>
          <p:cNvSpPr txBox="1"/>
          <p:nvPr/>
        </p:nvSpPr>
        <p:spPr>
          <a:xfrm>
            <a:off x="971600" y="1844823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Samverkanskoordinatorer – </a:t>
            </a:r>
            <a:r>
              <a:rPr lang="sv-SE" sz="2000" dirty="0"/>
              <a:t>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En i varje kommunområde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Arbetar för alla fyra parter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”Spindel i nätet” – ledningsgrupper, arbetsgrupper, </a:t>
            </a:r>
            <a:br>
              <a:rPr lang="sv-SE" sz="2000" dirty="0"/>
            </a:br>
            <a:r>
              <a:rPr lang="sv-SE" sz="2000" dirty="0"/>
              <a:t>informations- och inspirationsdagar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Utvecklingsarbeten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Inga individärenden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r>
              <a:rPr lang="sv-SE" sz="2000" b="1" dirty="0"/>
              <a:t>Inspirationsdag 2020 – </a:t>
            </a:r>
            <a:r>
              <a:rPr lang="sv-SE" sz="2000" dirty="0"/>
              <a:t>struktur</a:t>
            </a:r>
          </a:p>
          <a:p>
            <a:r>
              <a:rPr lang="sv-SE" sz="2000" dirty="0"/>
              <a:t>Inspirations- och utbildningsdag under våren</a:t>
            </a:r>
          </a:p>
          <a:p>
            <a:endParaRPr lang="sv-SE" sz="2000" dirty="0"/>
          </a:p>
          <a:p>
            <a:r>
              <a:rPr lang="sv-SE" sz="2000" b="1" dirty="0"/>
              <a:t>Psykiatriveckan</a:t>
            </a:r>
            <a:r>
              <a:rPr lang="sv-SE" sz="2000" dirty="0"/>
              <a:t> – struktur </a:t>
            </a:r>
          </a:p>
          <a:p>
            <a:r>
              <a:rPr lang="sv-SE" sz="2000" dirty="0"/>
              <a:t>3300 besökare under 2019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FA7E23-8321-437C-968F-B713BFE37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67" y="3501008"/>
            <a:ext cx="2613120" cy="17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Supported </a:t>
            </a:r>
            <a:r>
              <a:rPr lang="sv-S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individ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Evidensbaserad metod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Långt från arbetsmarknaden</a:t>
            </a:r>
          </a:p>
          <a:p>
            <a:pPr lvl="1"/>
            <a:r>
              <a:rPr lang="sv-SE" sz="1700" dirty="0">
                <a:latin typeface="Calibri" panose="020F0502020204030204" pitchFamily="34" charset="0"/>
                <a:cs typeface="Calibri" panose="020F0502020204030204" pitchFamily="34" charset="0"/>
              </a:rPr>
              <a:t>Funktionshinder, Psykisk ohälsa, Missbruk, 19 – 29 år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Remittentgrupp – vården, FK, AF och kommuner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Matcha arbetsgivare och deltagare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Efterstöd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Statistik 2018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167 deltagare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49 utskrivna </a:t>
            </a:r>
          </a:p>
          <a:p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32 personer till jobb, studier, arbetssökande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0"/>
          <a:stretch/>
        </p:blipFill>
        <p:spPr bwMode="auto">
          <a:xfrm>
            <a:off x="6132697" y="3717032"/>
            <a:ext cx="2099202" cy="8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CA3BCD-3B9F-4442-A52F-6B42C3B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9861"/>
            <a:ext cx="6948772" cy="5211579"/>
          </a:xfrm>
          <a:prstGeom prst="rect">
            <a:avLst/>
          </a:prstGeom>
        </p:spPr>
      </p:pic>
      <p:pic>
        <p:nvPicPr>
          <p:cNvPr id="1030" name="Picture 6" descr="Lonely, Mannen, Gråt, Enbart, Manliga, Personen, Ledsen">
            <a:extLst>
              <a:ext uri="{FF2B5EF4-FFF2-40B4-BE49-F238E27FC236}">
                <a16:creationId xmlns:a16="http://schemas.microsoft.com/office/drawing/2014/main" id="{2F9E4593-2B91-4DAE-9752-732D0D57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1656184" cy="14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3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IT-spåret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individ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Yrkesinriktad IT-utbildning för personer i </a:t>
            </a:r>
            <a:b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Jönköpings län med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Aspergers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syndrom/ASD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Regionen är värd för utbildning – Campus i12 i Eksjö</a:t>
            </a:r>
            <a:endParaRPr lang="sv-S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Kurser på gymnasie- och högskolenivå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Bryta isolering –&gt; leda till arbete/andra studier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15 platser 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Kontinuerlig antagning och avslutning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Jämställdhet 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5" name="Bild 2" descr="Kod, Kodning, Programmering, Html, Att Skriva, Arbete">
            <a:extLst>
              <a:ext uri="{FF2B5EF4-FFF2-40B4-BE49-F238E27FC236}">
                <a16:creationId xmlns:a16="http://schemas.microsoft.com/office/drawing/2014/main" id="{7D9942FF-F04B-470F-BBA4-678DFC626A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/>
          <a:stretch/>
        </p:blipFill>
        <p:spPr bwMode="auto">
          <a:xfrm>
            <a:off x="7020272" y="1412776"/>
            <a:ext cx="1366428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8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124744"/>
            <a:ext cx="7200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Budget Höglandets samordningsförbund 2020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7 992 000 SEK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800" dirty="0">
                <a:latin typeface="+mn-lt"/>
              </a:rPr>
              <a:t>Varav regionen 1 998 000)</a:t>
            </a:r>
          </a:p>
          <a:p>
            <a:pPr marL="0" indent="0">
              <a:buNone/>
            </a:pPr>
            <a:endParaRPr lang="sv-SE" sz="1600" dirty="0">
              <a:latin typeface="+mn-lt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62 % individinriktade insatser </a:t>
            </a:r>
          </a:p>
          <a:p>
            <a:pPr lvl="0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25 % strukturövergripande insatser 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13 % administration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EBA401B-36BB-4639-B484-6D9A11A9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78BB-216F-4997-93B3-AE46BFEB14B3}" type="datetime1">
              <a:rPr lang="sv-SE" smtClean="0"/>
              <a:t>2019-12-10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A1C02C-011D-4ACB-A104-27963968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34" t="23704" r="19818" b="55316"/>
          <a:stretch/>
        </p:blipFill>
        <p:spPr>
          <a:xfrm>
            <a:off x="1331640" y="1700808"/>
            <a:ext cx="62974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603822"/>
            <a:ext cx="72008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Stöd till arbete – SE/IPS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Målgrupp arbetslösa/funktionsnedsatta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Coacher kopplade till AME, FH eller FST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Evidensbaserad metod (SE/IPS)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Nära samarbete med primärvård/psykiatri, AF och FK</a:t>
            </a:r>
            <a:endParaRPr lang="sv-S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Matchar individ och arbetsgivare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Finna, få, behålla och utveckla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MYCKET goda resultat till arbete (70% 2018)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342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603822"/>
            <a:ext cx="7200800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Nya Vägar</a:t>
            </a:r>
          </a:p>
          <a:p>
            <a:pPr>
              <a:lnSpc>
                <a:spcPct val="90000"/>
              </a:lnSpc>
            </a:pPr>
            <a:r>
              <a:rPr lang="sv-SE" sz="2500" dirty="0">
                <a:latin typeface="Calibri" panose="020F0502020204030204" pitchFamily="34" charset="0"/>
                <a:cs typeface="Calibri" panose="020F0502020204030204" pitchFamily="34" charset="0"/>
              </a:rPr>
              <a:t>Projekt 2019-2021 i Gnosjö och Gislaved </a:t>
            </a:r>
          </a:p>
          <a:p>
            <a:pPr>
              <a:lnSpc>
                <a:spcPct val="90000"/>
              </a:lnSpc>
            </a:pPr>
            <a:r>
              <a:rPr lang="sv-SE" sz="2500" dirty="0">
                <a:latin typeface="Calibri" panose="020F0502020204030204" pitchFamily="34" charset="0"/>
                <a:cs typeface="Calibri" panose="020F0502020204030204" pitchFamily="34" charset="0"/>
              </a:rPr>
              <a:t>Unga med aktivitetsersättning, arbetslösa som riskerar sjukskrivning, helt eller delvis sjukskrivna</a:t>
            </a:r>
          </a:p>
          <a:p>
            <a:pPr>
              <a:lnSpc>
                <a:spcPct val="90000"/>
              </a:lnSpc>
            </a:pPr>
            <a:r>
              <a:rPr lang="sv-SE" sz="2500" dirty="0">
                <a:latin typeface="Calibri" panose="020F0502020204030204" pitchFamily="34" charset="0"/>
                <a:cs typeface="Calibri" panose="020F0502020204030204" pitchFamily="34" charset="0"/>
              </a:rPr>
              <a:t>Ny Kraft – föreläsningar, samtal, inspiration</a:t>
            </a:r>
          </a:p>
          <a:p>
            <a:pPr>
              <a:lnSpc>
                <a:spcPct val="90000"/>
              </a:lnSpc>
            </a:pPr>
            <a:r>
              <a:rPr lang="sv-SE" sz="2500" dirty="0">
                <a:latin typeface="Calibri" panose="020F0502020204030204" pitchFamily="34" charset="0"/>
                <a:cs typeface="Calibri" panose="020F0502020204030204" pitchFamily="34" charset="0"/>
              </a:rPr>
              <a:t>Aktiv Hälsa – fysiska aktiviteter</a:t>
            </a:r>
          </a:p>
          <a:p>
            <a:pPr>
              <a:lnSpc>
                <a:spcPct val="90000"/>
              </a:lnSpc>
            </a:pPr>
            <a:r>
              <a:rPr lang="sv-SE" sz="2500" dirty="0">
                <a:latin typeface="Calibri" panose="020F0502020204030204" pitchFamily="34" charset="0"/>
                <a:cs typeface="Calibri" panose="020F0502020204030204" pitchFamily="34" charset="0"/>
              </a:rPr>
              <a:t>Kreativt skapande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620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603822"/>
            <a:ext cx="72008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Mitt Val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2019-2021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Försäkringskassan och Arbetsförmedlingen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Nedsatt arbetsförmåga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pga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sjukdom eller funktionsnedsättning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Behov av förberedelse innan start i Förstärkta samarbetet/Gemensam kartläggning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4 veckors program, 2 ggr per vecka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Information, styrkor, motivation, vägar mot arbete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Goda erfarenheter från Växjö / SF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Värend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sv-SE" sz="2400" dirty="0"/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91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988840"/>
            <a:ext cx="7200800" cy="4367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Annan samverkan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Samverkan i GGV(V) – processutvecklare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Arenasamverkan i GGVV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Kompetensutveckling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Partsövergripande kunskapssatsning…</a:t>
            </a:r>
          </a:p>
          <a:p>
            <a:endParaRPr lang="sv-SE" sz="2400" dirty="0"/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706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124744"/>
            <a:ext cx="7200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Budget Finnvedens samordningsförbund 2020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6 562 000 SEK 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800" dirty="0">
                <a:latin typeface="+mn-lt"/>
              </a:rPr>
              <a:t>Varav regionen 1 288 000)</a:t>
            </a:r>
          </a:p>
          <a:p>
            <a:pPr marL="0" indent="0">
              <a:buNone/>
            </a:pPr>
            <a:endParaRPr lang="sv-SE" sz="1600" dirty="0">
              <a:latin typeface="+mn-lt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75 % individinriktade insatser </a:t>
            </a:r>
          </a:p>
          <a:p>
            <a:pPr lvl="0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11 % strukturövergripande insatser </a:t>
            </a:r>
          </a:p>
          <a:p>
            <a:pPr lvl="0"/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3 % gemens kompetensutveckling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11 % administration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628801"/>
            <a:ext cx="72008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Vilka effekter ger samverkan?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Mer effektivt stöd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Socialt sammanhang, inkludering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Familjen / anhöriga / vänner / föreningsliv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Bättre privat ekonomi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Livskvalitet 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Mindre ohälsa och behov av vård</a:t>
            </a:r>
          </a:p>
          <a:p>
            <a:pPr marL="0" indent="0"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569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416571"/>
            <a:ext cx="7200800" cy="438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Vilka effekter ger samverkan?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Mindre behov av bidrag från 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stat och kommun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Mindre administration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Arbetsgivare hittar anställda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Tillväxt i samhället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Ökade skatteintäkter</a:t>
            </a: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nely, Mannen, Gråt, Enbart, Manliga, Personen, Ledsen">
            <a:extLst>
              <a:ext uri="{FF2B5EF4-FFF2-40B4-BE49-F238E27FC236}">
                <a16:creationId xmlns:a16="http://schemas.microsoft.com/office/drawing/2014/main" id="{F672ECBF-CCB4-4964-8B2E-EF6F3370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90312"/>
            <a:ext cx="1448290" cy="12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B6D5106-5951-4905-B534-0085687A5BAF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1D4D1803-2432-466C-B974-771E27C06FEA}"/>
              </a:ext>
            </a:extLst>
          </p:cNvPr>
          <p:cNvCxnSpPr/>
          <p:nvPr/>
        </p:nvCxnSpPr>
        <p:spPr>
          <a:xfrm>
            <a:off x="2411760" y="3928430"/>
            <a:ext cx="0" cy="11247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D7F5F5D0-935D-4CB0-BC59-9D2708BCE22B}"/>
              </a:ext>
            </a:extLst>
          </p:cNvPr>
          <p:cNvCxnSpPr/>
          <p:nvPr/>
        </p:nvCxnSpPr>
        <p:spPr>
          <a:xfrm>
            <a:off x="4572000" y="3901310"/>
            <a:ext cx="0" cy="11247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39993FDB-69C1-4EB5-A352-3676513CEA98}"/>
              </a:ext>
            </a:extLst>
          </p:cNvPr>
          <p:cNvCxnSpPr/>
          <p:nvPr/>
        </p:nvCxnSpPr>
        <p:spPr>
          <a:xfrm>
            <a:off x="6660232" y="3864225"/>
            <a:ext cx="0" cy="11247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E8D2935F-C6D5-4A74-91A9-8AABB895A690}"/>
              </a:ext>
            </a:extLst>
          </p:cNvPr>
          <p:cNvSpPr txBox="1"/>
          <p:nvPr/>
        </p:nvSpPr>
        <p:spPr>
          <a:xfrm>
            <a:off x="1819626" y="2113388"/>
            <a:ext cx="212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Ca 300 000 personer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D8092A47-5D93-4A4D-A29C-BC1041A482A1}"/>
              </a:ext>
            </a:extLst>
          </p:cNvPr>
          <p:cNvSpPr/>
          <p:nvPr/>
        </p:nvSpPr>
        <p:spPr>
          <a:xfrm>
            <a:off x="695323" y="1368708"/>
            <a:ext cx="7920879" cy="19645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sv-SE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Samordningsförbund</a:t>
            </a:r>
          </a:p>
          <a:p>
            <a:pPr algn="ctr"/>
            <a:r>
              <a:rPr lang="sv-SE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Lag 2003:1210  </a:t>
            </a:r>
          </a:p>
          <a:p>
            <a:pPr algn="ctr"/>
            <a:endParaRPr lang="sv-SE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9DBF6B4-D10C-41BA-AAC4-E2ECA75D6EEA}"/>
              </a:ext>
            </a:extLst>
          </p:cNvPr>
          <p:cNvGrpSpPr/>
          <p:nvPr/>
        </p:nvGrpSpPr>
        <p:grpSpPr>
          <a:xfrm>
            <a:off x="684784" y="3752974"/>
            <a:ext cx="1448290" cy="1347246"/>
            <a:chOff x="610525" y="4293097"/>
            <a:chExt cx="1448290" cy="1347246"/>
          </a:xfrm>
        </p:grpSpPr>
        <p:pic>
          <p:nvPicPr>
            <p:cNvPr id="29" name="Picture 4" descr="Mynt, Valuta, Finansiera, Finansiella, Guld, Pengar">
              <a:extLst>
                <a:ext uri="{FF2B5EF4-FFF2-40B4-BE49-F238E27FC236}">
                  <a16:creationId xmlns:a16="http://schemas.microsoft.com/office/drawing/2014/main" id="{B18D5194-265A-4D9A-A668-157DC684A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25" y="4293097"/>
              <a:ext cx="1448290" cy="134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AB8CB2DA-8DD4-443D-8308-A499467A3FCD}"/>
                </a:ext>
              </a:extLst>
            </p:cNvPr>
            <p:cNvSpPr txBox="1"/>
            <p:nvPr/>
          </p:nvSpPr>
          <p:spPr>
            <a:xfrm>
              <a:off x="837651" y="4859395"/>
              <a:ext cx="1060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</a:rPr>
                <a:t>Region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BC447571-AE21-4651-BA87-43B3357A0874}"/>
              </a:ext>
            </a:extLst>
          </p:cNvPr>
          <p:cNvGrpSpPr/>
          <p:nvPr/>
        </p:nvGrpSpPr>
        <p:grpSpPr>
          <a:xfrm>
            <a:off x="2620689" y="3717032"/>
            <a:ext cx="1448290" cy="1347246"/>
            <a:chOff x="2467588" y="4314001"/>
            <a:chExt cx="1448290" cy="1347246"/>
          </a:xfrm>
        </p:grpSpPr>
        <p:pic>
          <p:nvPicPr>
            <p:cNvPr id="40" name="Picture 4" descr="Mynt, Valuta, Finansiera, Finansiella, Guld, Pengar">
              <a:extLst>
                <a:ext uri="{FF2B5EF4-FFF2-40B4-BE49-F238E27FC236}">
                  <a16:creationId xmlns:a16="http://schemas.microsoft.com/office/drawing/2014/main" id="{7F94D368-A81F-4EB5-8024-F329732D9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588" y="4314001"/>
              <a:ext cx="1448290" cy="134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AFF90BC-90E2-4BA2-BBA0-DAF06FAE1727}"/>
                </a:ext>
              </a:extLst>
            </p:cNvPr>
            <p:cNvSpPr txBox="1"/>
            <p:nvPr/>
          </p:nvSpPr>
          <p:spPr>
            <a:xfrm>
              <a:off x="2963145" y="492095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</a:rPr>
                <a:t>AF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2711B828-267C-4005-9088-A8310DAE84DC}"/>
              </a:ext>
            </a:extLst>
          </p:cNvPr>
          <p:cNvGrpSpPr/>
          <p:nvPr/>
        </p:nvGrpSpPr>
        <p:grpSpPr>
          <a:xfrm>
            <a:off x="4845255" y="3717032"/>
            <a:ext cx="1448290" cy="1347246"/>
            <a:chOff x="4587640" y="4293097"/>
            <a:chExt cx="1448290" cy="1347246"/>
          </a:xfrm>
        </p:grpSpPr>
        <p:pic>
          <p:nvPicPr>
            <p:cNvPr id="39" name="Picture 4" descr="Mynt, Valuta, Finansiera, Finansiella, Guld, Pengar">
              <a:extLst>
                <a:ext uri="{FF2B5EF4-FFF2-40B4-BE49-F238E27FC236}">
                  <a16:creationId xmlns:a16="http://schemas.microsoft.com/office/drawing/2014/main" id="{8615AE25-94B1-4D66-B59F-0B8BF10C2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640" y="4293097"/>
              <a:ext cx="1448290" cy="134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94C64E60-EC17-4C7E-82D4-E0F9C893C234}"/>
                </a:ext>
              </a:extLst>
            </p:cNvPr>
            <p:cNvSpPr txBox="1"/>
            <p:nvPr/>
          </p:nvSpPr>
          <p:spPr>
            <a:xfrm>
              <a:off x="4646844" y="4848777"/>
              <a:ext cx="1343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</a:rPr>
                <a:t>Kommun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ABB1B7A-2AEC-47BE-B7EA-DEE6950A482B}"/>
              </a:ext>
            </a:extLst>
          </p:cNvPr>
          <p:cNvGrpSpPr/>
          <p:nvPr/>
        </p:nvGrpSpPr>
        <p:grpSpPr>
          <a:xfrm>
            <a:off x="7085185" y="3717032"/>
            <a:ext cx="1448290" cy="1347246"/>
            <a:chOff x="6804248" y="4247327"/>
            <a:chExt cx="1448290" cy="1347246"/>
          </a:xfrm>
        </p:grpSpPr>
        <p:pic>
          <p:nvPicPr>
            <p:cNvPr id="38" name="Picture 4" descr="Mynt, Valuta, Finansiera, Finansiella, Guld, Pengar">
              <a:extLst>
                <a:ext uri="{FF2B5EF4-FFF2-40B4-BE49-F238E27FC236}">
                  <a16:creationId xmlns:a16="http://schemas.microsoft.com/office/drawing/2014/main" id="{3B553110-4C7C-41A0-8E04-D0072462E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247327"/>
              <a:ext cx="1448290" cy="134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57FC594F-522A-4B61-9B35-E3576AC77DBD}"/>
                </a:ext>
              </a:extLst>
            </p:cNvPr>
            <p:cNvSpPr txBox="1"/>
            <p:nvPr/>
          </p:nvSpPr>
          <p:spPr>
            <a:xfrm>
              <a:off x="7294593" y="4848776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</a:rPr>
                <a:t>FK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5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416571"/>
            <a:ext cx="7200800" cy="438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Tillväxt i samhället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Effektutvärdering Försäkringskassan (2017) 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Förstärkta samarbetet AF/FK, Case Management och Supported Employment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Enter - Jönköping University</a:t>
            </a:r>
          </a:p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Värdering av sysselsättning: 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25.000kr/mån för heltid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75% vid anställningsstöd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50% vid studier</a:t>
            </a: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556792"/>
            <a:ext cx="72008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Tillkommer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 ökade skatteintäkter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18.000kr/mån 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11,76% till RJL innebär ca 2.100kr/mån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21,64% till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Jkpg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kommun – 3.900kr/mån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Totalt ökade skatteintäkter 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6.000kr/mån vid heltid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556792"/>
            <a:ext cx="72008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Effekter under 2018 av </a:t>
            </a:r>
            <a:r>
              <a:rPr lang="sv-S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Finsam</a:t>
            </a: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 länet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bland annat</a:t>
            </a:r>
          </a:p>
          <a:p>
            <a:pPr marL="0" indent="0">
              <a:buNone/>
            </a:pPr>
            <a:r>
              <a:rPr lang="sv-SE" sz="2800" i="1" dirty="0">
                <a:latin typeface="Calibri" panose="020F0502020204030204" pitchFamily="34" charset="0"/>
                <a:cs typeface="Calibri" panose="020F0502020204030204" pitchFamily="34" charset="0"/>
              </a:rPr>
              <a:t>Ej subventionerat arbete (ökning):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15 kvinnor, 13 män (17,5 heltider)</a:t>
            </a:r>
          </a:p>
          <a:p>
            <a:pPr marL="0" indent="0">
              <a:buNone/>
            </a:pPr>
            <a:r>
              <a:rPr lang="sv-SE" sz="2800" i="1" dirty="0">
                <a:latin typeface="Calibri" panose="020F0502020204030204" pitchFamily="34" charset="0"/>
                <a:cs typeface="Calibri" panose="020F0502020204030204" pitchFamily="34" charset="0"/>
              </a:rPr>
              <a:t>Subventionerat arbete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29 kvinnor, 41 män (56 heltider)</a:t>
            </a:r>
          </a:p>
          <a:p>
            <a:pPr marL="0" indent="0">
              <a:buNone/>
            </a:pPr>
            <a:r>
              <a:rPr lang="sv-SE" sz="2800" i="1" dirty="0">
                <a:latin typeface="Calibri" panose="020F0502020204030204" pitchFamily="34" charset="0"/>
                <a:cs typeface="Calibri" panose="020F0502020204030204" pitchFamily="34" charset="0"/>
              </a:rPr>
              <a:t>Studier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18 kvinnor, 7 män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556792"/>
            <a:ext cx="7200800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Region Jönköpings läns bidrag 2019: </a:t>
            </a:r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sv-SE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 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Del i verksamheter för 22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kr</a:t>
            </a:r>
          </a:p>
          <a:p>
            <a:pPr marL="0" indent="0">
              <a:buNone/>
            </a:pPr>
            <a:endParaRPr lang="sv-S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Arbete/studier</a:t>
            </a:r>
          </a:p>
          <a:p>
            <a:pPr marL="0" indent="0">
              <a:buNone/>
            </a:pPr>
            <a:r>
              <a:rPr lang="sv-S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Tillväxt, värde av arbetet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17,7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kr under ett år</a:t>
            </a:r>
          </a:p>
          <a:p>
            <a:pPr marL="0" indent="0">
              <a:buNone/>
            </a:pPr>
            <a:r>
              <a:rPr lang="sv-S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Ökad landstingsskatt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1,9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kr</a:t>
            </a:r>
          </a:p>
          <a:p>
            <a:pPr marL="0" indent="0">
              <a:buNone/>
            </a:pPr>
            <a:r>
              <a:rPr lang="sv-S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Ökad kommunal skatt</a:t>
            </a:r>
          </a:p>
          <a:p>
            <a:pPr marL="0" indent="0"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4,8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kr</a:t>
            </a:r>
          </a:p>
          <a:p>
            <a:pPr marL="0" indent="0">
              <a:buNone/>
            </a:pPr>
            <a:r>
              <a:rPr lang="sv-SE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Totalt</a:t>
            </a:r>
          </a:p>
          <a:p>
            <a:pPr marL="0" indent="0">
              <a:buNone/>
            </a:pPr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sv-SE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</a:t>
            </a:r>
            <a:r>
              <a:rPr lang="sv-S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 bara under ETT år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1028" name="Picture 4" descr="Mynt, Valuta, Finansiera, Finansiella, Guld, Pengar">
            <a:extLst>
              <a:ext uri="{FF2B5EF4-FFF2-40B4-BE49-F238E27FC236}">
                <a16:creationId xmlns:a16="http://schemas.microsoft.com/office/drawing/2014/main" id="{2633E6BB-3237-41E7-9B84-2F550F260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3800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6005467-57C9-47D8-9FB9-D3BF8AD2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Filmen om Andreas på IT-spåret</a:t>
            </a:r>
            <a:endParaRPr lang="sv-S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Britt-Marie </a:t>
            </a:r>
            <a:r>
              <a:rPr lang="sv-SE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Vidhall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, förbundschef </a:t>
            </a:r>
          </a:p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Höglandets samordningsförbund</a:t>
            </a:r>
          </a:p>
          <a:p>
            <a:pPr marL="0" indent="0">
              <a:buNone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Peter Hedfors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, förbundschef </a:t>
            </a:r>
          </a:p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SF Södra Vätterbygden och Finnvedens SF</a:t>
            </a:r>
          </a:p>
          <a:p>
            <a:pPr marL="0" indent="0">
              <a:buNone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www.finsamjonkopingslan.se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Foldrar med berättelser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B701FBB-346E-4916-82D6-4D885093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2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2849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Lag 2003:1210</a:t>
            </a:r>
          </a:p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Syfte: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Individen ska uppnå eller förbättra sin förmåga till förvärvsarbete/studier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Undvika onödig rundgång eller gråzon mellan myndigheter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Utveckla fungerande samverkan mellan myndigheter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Effektivare samlad resursanvändning</a:t>
            </a:r>
          </a:p>
          <a:p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/>
          </a:p>
        </p:txBody>
      </p:sp>
      <p:pic>
        <p:nvPicPr>
          <p:cNvPr id="5" name="Bildobjekt 4" descr="Vinnare, FramgÃ¥ng, Hand, Skriva, MarkÃ¶r, Strategi">
            <a:extLst>
              <a:ext uri="{FF2B5EF4-FFF2-40B4-BE49-F238E27FC236}">
                <a16:creationId xmlns:a16="http://schemas.microsoft.com/office/drawing/2014/main" id="{BD83762F-96F0-459A-9E74-7C251D91E30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/>
          <a:stretch/>
        </p:blipFill>
        <p:spPr bwMode="auto">
          <a:xfrm>
            <a:off x="-324544" y="4725144"/>
            <a:ext cx="2071886" cy="1631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2B045F0-2CB5-427E-B6C6-80020061C94C}"/>
              </a:ext>
            </a:extLst>
          </p:cNvPr>
          <p:cNvSpPr txBox="1">
            <a:spLocks/>
          </p:cNvSpPr>
          <p:nvPr/>
        </p:nvSpPr>
        <p:spPr>
          <a:xfrm>
            <a:off x="1727176" y="4925183"/>
            <a:ext cx="7416824" cy="89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Varje individ som ”kommer in” i samhället är en vinst. </a:t>
            </a:r>
            <a:b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Både för den enskilde och för samhället.</a:t>
            </a:r>
          </a:p>
          <a:p>
            <a:endParaRPr lang="sv-SE" sz="2400" dirty="0"/>
          </a:p>
          <a:p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943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2849" y="1484784"/>
            <a:ext cx="8229600" cy="4525963"/>
          </a:xfrm>
        </p:spPr>
        <p:txBody>
          <a:bodyPr>
            <a:normAutofit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83 förbund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 Sverige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lokal förankring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Egen myndighet 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inga individärenden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Styrelse 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politiker och chefer (AF och FK)</a:t>
            </a: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Beredningsgrupp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– tjänstemän från medlemmarna</a:t>
            </a: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Styrgrupper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– för insatser</a:t>
            </a: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Medlemssamråd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1 – 2 ggr/år</a:t>
            </a:r>
          </a:p>
          <a:p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Förbundschef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– kansli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3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8282" y="3284984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50 % AF+FK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25 % regionen</a:t>
            </a:r>
          </a:p>
          <a:p>
            <a:pPr lvl="1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25 % kommunerna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/>
          </a:p>
        </p:txBody>
      </p:sp>
      <p:pic>
        <p:nvPicPr>
          <p:cNvPr id="6" name="Picture 4" descr="Nya svenska sedlar och mynt - detta gÃ¤ller">
            <a:extLst>
              <a:ext uri="{FF2B5EF4-FFF2-40B4-BE49-F238E27FC236}">
                <a16:creationId xmlns:a16="http://schemas.microsoft.com/office/drawing/2014/main" id="{D2B70DF1-3CB4-411A-8395-5FF5521E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05">
            <a:off x="3090301" y="1606780"/>
            <a:ext cx="4132665" cy="19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EBA401B-36BB-4639-B484-6D9A11A9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78BB-216F-4997-93B3-AE46BFEB14B3}" type="datetime1">
              <a:rPr lang="sv-SE" smtClean="0"/>
              <a:t>2019-12-10</a:t>
            </a:fld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FAC7D21-180E-4303-AC9C-17CDAF7EF2C3}"/>
              </a:ext>
            </a:extLst>
          </p:cNvPr>
          <p:cNvSpPr txBox="1"/>
          <p:nvPr/>
        </p:nvSpPr>
        <p:spPr>
          <a:xfrm>
            <a:off x="1619672" y="4509120"/>
            <a:ext cx="6085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www.</a:t>
            </a:r>
            <a:r>
              <a:rPr lang="sv-SE" sz="4000" b="1" dirty="0"/>
              <a:t>finsamjonkopingslan</a:t>
            </a:r>
            <a:r>
              <a:rPr lang="sv-SE" sz="3200" b="1" dirty="0"/>
              <a:t>.se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A1C02C-011D-4ACB-A104-27963968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9401" r="18500" b="51400"/>
          <a:stretch/>
        </p:blipFill>
        <p:spPr>
          <a:xfrm>
            <a:off x="290576" y="1340768"/>
            <a:ext cx="8562848" cy="29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EBA401B-36BB-4639-B484-6D9A11A9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78BB-216F-4997-93B3-AE46BFEB14B3}" type="datetime1">
              <a:rPr lang="sv-SE" smtClean="0"/>
              <a:t>2019-12-10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A1C02C-011D-4ACB-A104-27963968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3" t="23747" r="61273" b="55316"/>
          <a:stretch/>
        </p:blipFill>
        <p:spPr>
          <a:xfrm>
            <a:off x="1403648" y="1628800"/>
            <a:ext cx="61670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93ED-1F3C-4E57-BF77-1A99093BC21A}" type="datetime1">
              <a:rPr lang="sv-SE" smtClean="0"/>
              <a:t>2019-12-10</a:t>
            </a:fld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FD0B8E-BB81-474C-8D17-84C0FE474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556792"/>
            <a:ext cx="7014198" cy="42066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49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9859</TotalTime>
  <Words>1647</Words>
  <Application>Microsoft Office PowerPoint</Application>
  <PresentationFormat>Bildspel på skärmen (4:3)</PresentationFormat>
  <Paragraphs>298</Paragraphs>
  <Slides>34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8" baseType="lpstr">
      <vt:lpstr>Arial</vt:lpstr>
      <vt:lpstr>Calibri</vt:lpstr>
      <vt:lpstr>Century Gothic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ägare</dc:creator>
  <cp:lastModifiedBy>Höglandet Samordningsforbund</cp:lastModifiedBy>
  <cp:revision>199</cp:revision>
  <cp:lastPrinted>2019-11-29T12:17:50Z</cp:lastPrinted>
  <dcterms:created xsi:type="dcterms:W3CDTF">2017-05-02T12:00:33Z</dcterms:created>
  <dcterms:modified xsi:type="dcterms:W3CDTF">2019-12-10T14:52:25Z</dcterms:modified>
</cp:coreProperties>
</file>