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73" r:id="rId2"/>
    <p:sldId id="372" r:id="rId3"/>
    <p:sldId id="369" r:id="rId4"/>
    <p:sldId id="413" r:id="rId5"/>
    <p:sldId id="335" r:id="rId6"/>
    <p:sldId id="381" r:id="rId7"/>
    <p:sldId id="338" r:id="rId8"/>
    <p:sldId id="347" r:id="rId9"/>
    <p:sldId id="390" r:id="rId10"/>
    <p:sldId id="348" r:id="rId11"/>
    <p:sldId id="350" r:id="rId12"/>
    <p:sldId id="403" r:id="rId13"/>
    <p:sldId id="411" r:id="rId14"/>
    <p:sldId id="412" r:id="rId15"/>
    <p:sldId id="410" r:id="rId16"/>
    <p:sldId id="416" r:id="rId17"/>
    <p:sldId id="417" r:id="rId18"/>
    <p:sldId id="409" r:id="rId19"/>
    <p:sldId id="404" r:id="rId20"/>
    <p:sldId id="380" r:id="rId21"/>
    <p:sldId id="392" r:id="rId22"/>
    <p:sldId id="389" r:id="rId23"/>
    <p:sldId id="393" r:id="rId24"/>
    <p:sldId id="394" r:id="rId25"/>
    <p:sldId id="396" r:id="rId26"/>
    <p:sldId id="398" r:id="rId27"/>
    <p:sldId id="399" r:id="rId28"/>
    <p:sldId id="405" r:id="rId29"/>
    <p:sldId id="362" r:id="rId30"/>
    <p:sldId id="388" r:id="rId31"/>
    <p:sldId id="363" r:id="rId32"/>
    <p:sldId id="367" r:id="rId33"/>
    <p:sldId id="365" r:id="rId34"/>
    <p:sldId id="366" r:id="rId35"/>
    <p:sldId id="317" r:id="rId36"/>
    <p:sldId id="327" r:id="rId37"/>
    <p:sldId id="376" r:id="rId38"/>
    <p:sldId id="377" r:id="rId39"/>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land Torbjörn" initials="BT" lastIdx="1" clrIdx="0">
    <p:extLst>
      <p:ext uri="{19B8F6BF-5375-455C-9EA6-DF929625EA0E}">
        <p15:presenceInfo xmlns:p15="http://schemas.microsoft.com/office/powerpoint/2012/main" userId="S-1-5-21-796845957-343818398-839522115-256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2251" autoAdjust="0"/>
  </p:normalViewPr>
  <p:slideViewPr>
    <p:cSldViewPr snapToGrid="0">
      <p:cViewPr varScale="1">
        <p:scale>
          <a:sx n="76" d="100"/>
          <a:sy n="76" d="100"/>
        </p:scale>
        <p:origin x="14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9T11:22:58.404"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C250D27-7A47-4AE2-A990-F62444B792CE}" type="datetimeFigureOut">
              <a:rPr lang="sv-SE" smtClean="0"/>
              <a:t>2023-04-25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AD5BE09-4432-4CFF-B229-30B53FE8944E}" type="slidenum">
              <a:rPr lang="sv-SE" smtClean="0"/>
              <a:t>‹#›</a:t>
            </a:fld>
            <a:endParaRPr lang="sv-SE"/>
          </a:p>
        </p:txBody>
      </p:sp>
    </p:spTree>
    <p:extLst>
      <p:ext uri="{BB962C8B-B14F-4D97-AF65-F5344CB8AC3E}">
        <p14:creationId xmlns:p14="http://schemas.microsoft.com/office/powerpoint/2010/main" val="82860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85D5A-29F7-401C-80B1-1340F70185C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64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2D3503-54DB-4855-867C-93497821360F}" type="slidenum">
              <a:rPr lang="sv-SE" smtClean="0"/>
              <a:t>16</a:t>
            </a:fld>
            <a:endParaRPr lang="sv-SE"/>
          </a:p>
        </p:txBody>
      </p:sp>
    </p:spTree>
    <p:extLst>
      <p:ext uri="{BB962C8B-B14F-4D97-AF65-F5344CB8AC3E}">
        <p14:creationId xmlns:p14="http://schemas.microsoft.com/office/powerpoint/2010/main" val="384722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latin typeface="Garamond" panose="02020404030301010803" pitchFamily="18" charset="0"/>
              </a:rPr>
              <a:t>”Med hänsyn till den bristande evidensen som varje teori uppvisar är allt fler av åsikten att uppkomsten och vidmakthållandet av våld i nära relationer bäst förklaras utifrån en multifaktoriell förklaringsmodell (</a:t>
            </a:r>
            <a:r>
              <a:rPr lang="sv-SE" sz="1200" dirty="0" err="1">
                <a:latin typeface="Garamond" panose="02020404030301010803" pitchFamily="18" charset="0"/>
              </a:rPr>
              <a:t>Woodin</a:t>
            </a:r>
            <a:r>
              <a:rPr lang="sv-SE" sz="1200" dirty="0">
                <a:latin typeface="Garamond" panose="02020404030301010803" pitchFamily="18" charset="0"/>
              </a:rPr>
              <a:t> &amp; </a:t>
            </a:r>
            <a:r>
              <a:rPr lang="sv-SE" sz="1200" dirty="0" err="1">
                <a:latin typeface="Garamond" panose="02020404030301010803" pitchFamily="18" charset="0"/>
              </a:rPr>
              <a:t>O´Leary</a:t>
            </a:r>
            <a:r>
              <a:rPr lang="sv-SE" sz="1200" dirty="0">
                <a:latin typeface="Garamond" panose="02020404030301010803" pitchFamily="18" charset="0"/>
              </a:rPr>
              <a:t>, 2009). Ingen faktor kan ensam förklara allt våldsutövande i nära relationer, utan man måste ta hänsyn till det multifaktoriella samspelet mellan individuella-, familje- och strukturella nivåer. De multifaktoriella förklaringsmodellerna har även de inte fullt stöd, men de anses ha stor potential för att kunna hjälpa till med förståelsen för etiologin av våld i nära relationer (Bell &amp; </a:t>
            </a:r>
            <a:r>
              <a:rPr lang="sv-SE" sz="1200" dirty="0" err="1">
                <a:latin typeface="Garamond" panose="02020404030301010803" pitchFamily="18" charset="0"/>
              </a:rPr>
              <a:t>Naugle</a:t>
            </a:r>
            <a:r>
              <a:rPr lang="sv-SE" sz="1200" dirty="0">
                <a:latin typeface="Garamond" panose="02020404030301010803" pitchFamily="18" charset="0"/>
              </a:rPr>
              <a:t>, 2008”).</a:t>
            </a:r>
          </a:p>
          <a:p>
            <a:pPr marL="0" indent="0">
              <a:buNone/>
            </a:pPr>
            <a:endParaRPr lang="sv-SE" dirty="0">
              <a:latin typeface="Garamond" panose="02020404030301010803" pitchFamily="18" charset="0"/>
            </a:endParaRPr>
          </a:p>
          <a:p>
            <a:pPr marL="0" indent="0">
              <a:buNone/>
            </a:pPr>
            <a:r>
              <a:rPr lang="en-US" sz="800" dirty="0" err="1">
                <a:latin typeface="Garamond" panose="02020404030301010803" pitchFamily="18" charset="0"/>
              </a:rPr>
              <a:t>Woodin</a:t>
            </a:r>
            <a:r>
              <a:rPr lang="en-US" sz="800" dirty="0">
                <a:latin typeface="Garamond" panose="02020404030301010803" pitchFamily="18" charset="0"/>
              </a:rPr>
              <a:t>, E. M., &amp; O´Leary, D. K. (2009). Theoretical approaches to the etiology of partner violence. In D. J. </a:t>
            </a:r>
            <a:r>
              <a:rPr lang="en-US" sz="800" dirty="0" err="1">
                <a:latin typeface="Garamond" panose="02020404030301010803" pitchFamily="18" charset="0"/>
              </a:rPr>
              <a:t>Whitaket</a:t>
            </a:r>
            <a:r>
              <a:rPr lang="en-US" sz="800" dirty="0">
                <a:latin typeface="Garamond" panose="02020404030301010803" pitchFamily="18" charset="0"/>
              </a:rPr>
              <a:t> &amp; J. R. </a:t>
            </a:r>
            <a:r>
              <a:rPr lang="en-US" sz="800" dirty="0" err="1">
                <a:latin typeface="Garamond" panose="02020404030301010803" pitchFamily="18" charset="0"/>
              </a:rPr>
              <a:t>Lutzker</a:t>
            </a:r>
            <a:r>
              <a:rPr lang="en-US" sz="800" dirty="0">
                <a:latin typeface="Garamond" panose="02020404030301010803" pitchFamily="18" charset="0"/>
              </a:rPr>
              <a:t> (Eds.), </a:t>
            </a:r>
            <a:r>
              <a:rPr lang="en-US" sz="800" i="1" dirty="0">
                <a:latin typeface="Garamond" panose="02020404030301010803" pitchFamily="18" charset="0"/>
              </a:rPr>
              <a:t>Preventing Partner Violence</a:t>
            </a:r>
          </a:p>
          <a:p>
            <a:pPr marL="0" indent="0">
              <a:buNone/>
            </a:pPr>
            <a:endParaRPr lang="sv-SE" sz="800" dirty="0">
              <a:latin typeface="Garamond" panose="02020404030301010803" pitchFamily="18" charset="0"/>
            </a:endParaRPr>
          </a:p>
          <a:p>
            <a:pPr marL="0" indent="0">
              <a:buNone/>
            </a:pPr>
            <a:r>
              <a:rPr lang="sv-SE" sz="800" dirty="0">
                <a:latin typeface="Garamond" panose="02020404030301010803" pitchFamily="18" charset="0"/>
              </a:rPr>
              <a:t>Bell, K. M., &amp; </a:t>
            </a:r>
            <a:r>
              <a:rPr lang="sv-SE" sz="800" dirty="0" err="1">
                <a:latin typeface="Garamond" panose="02020404030301010803" pitchFamily="18" charset="0"/>
              </a:rPr>
              <a:t>Naugle</a:t>
            </a:r>
            <a:r>
              <a:rPr lang="sv-SE" sz="800" dirty="0">
                <a:latin typeface="Garamond" panose="02020404030301010803" pitchFamily="18" charset="0"/>
              </a:rPr>
              <a:t>, A. E. (2008). </a:t>
            </a:r>
            <a:r>
              <a:rPr lang="sv-SE" sz="800" dirty="0" err="1">
                <a:latin typeface="Garamond" panose="02020404030301010803" pitchFamily="18" charset="0"/>
              </a:rPr>
              <a:t>Intimate</a:t>
            </a:r>
            <a:r>
              <a:rPr lang="sv-SE" sz="800" dirty="0">
                <a:latin typeface="Garamond" panose="02020404030301010803" pitchFamily="18" charset="0"/>
              </a:rPr>
              <a:t> partner </a:t>
            </a:r>
            <a:r>
              <a:rPr lang="sv-SE" sz="800" dirty="0" err="1">
                <a:latin typeface="Garamond" panose="02020404030301010803" pitchFamily="18" charset="0"/>
              </a:rPr>
              <a:t>violence</a:t>
            </a:r>
            <a:r>
              <a:rPr lang="sv-SE" sz="800" dirty="0">
                <a:latin typeface="Garamond" panose="02020404030301010803" pitchFamily="18" charset="0"/>
              </a:rPr>
              <a:t> </a:t>
            </a:r>
            <a:r>
              <a:rPr lang="sv-SE" sz="800" dirty="0" err="1">
                <a:latin typeface="Garamond" panose="02020404030301010803" pitchFamily="18" charset="0"/>
              </a:rPr>
              <a:t>theoretical</a:t>
            </a:r>
            <a:r>
              <a:rPr lang="sv-SE" sz="800" dirty="0">
                <a:latin typeface="Garamond" panose="02020404030301010803" pitchFamily="18" charset="0"/>
              </a:rPr>
              <a:t> </a:t>
            </a:r>
          </a:p>
          <a:p>
            <a:pPr marL="0" indent="0">
              <a:buNone/>
            </a:pPr>
            <a:r>
              <a:rPr lang="en-US" sz="800" dirty="0">
                <a:latin typeface="Garamond" panose="02020404030301010803" pitchFamily="18" charset="0"/>
              </a:rPr>
              <a:t>considerations: Moving towards a contextual framework. </a:t>
            </a:r>
            <a:r>
              <a:rPr lang="en-US" sz="800" i="1" dirty="0">
                <a:latin typeface="Garamond" panose="02020404030301010803" pitchFamily="18" charset="0"/>
              </a:rPr>
              <a:t>Clinical </a:t>
            </a:r>
            <a:endParaRPr lang="en-US" sz="800" dirty="0">
              <a:latin typeface="Garamond" panose="02020404030301010803" pitchFamily="18" charset="0"/>
            </a:endParaRPr>
          </a:p>
          <a:p>
            <a:pPr marL="0" indent="0">
              <a:buNone/>
            </a:pPr>
            <a:r>
              <a:rPr lang="sv-SE" sz="800" i="1" dirty="0" err="1">
                <a:latin typeface="Garamond" panose="02020404030301010803" pitchFamily="18" charset="0"/>
              </a:rPr>
              <a:t>Psychology</a:t>
            </a:r>
            <a:r>
              <a:rPr lang="sv-SE" sz="800" i="1" dirty="0">
                <a:latin typeface="Garamond" panose="02020404030301010803" pitchFamily="18" charset="0"/>
              </a:rPr>
              <a:t> Review</a:t>
            </a:r>
            <a:r>
              <a:rPr lang="sv-SE" sz="800" dirty="0">
                <a:latin typeface="Garamond" panose="02020404030301010803" pitchFamily="18" charset="0"/>
              </a:rPr>
              <a:t>, </a:t>
            </a:r>
            <a:r>
              <a:rPr lang="sv-SE" sz="800" i="1" dirty="0">
                <a:latin typeface="Garamond" panose="02020404030301010803" pitchFamily="18" charset="0"/>
              </a:rPr>
              <a:t>28</a:t>
            </a:r>
            <a:r>
              <a:rPr lang="sv-SE" sz="800" dirty="0">
                <a:latin typeface="Garamond" panose="02020404030301010803" pitchFamily="18" charset="0"/>
              </a:rPr>
              <a:t>, 1096-1107. </a:t>
            </a:r>
            <a:r>
              <a:rPr lang="en-US" sz="800" i="1" dirty="0">
                <a:latin typeface="Garamond" panose="02020404030301010803" pitchFamily="18" charset="0"/>
              </a:rPr>
              <a:t> </a:t>
            </a:r>
          </a:p>
          <a:p>
            <a:pPr marL="0" indent="0">
              <a:buNone/>
            </a:pPr>
            <a:endParaRPr lang="sv-SE" dirty="0">
              <a:latin typeface="Garamond" panose="02020404030301010803" pitchFamily="18" charset="0"/>
            </a:endParaRPr>
          </a:p>
          <a:p>
            <a:endParaRPr lang="sv-SE" dirty="0"/>
          </a:p>
        </p:txBody>
      </p:sp>
      <p:sp>
        <p:nvSpPr>
          <p:cNvPr id="4" name="Platshållare för bildnummer 3"/>
          <p:cNvSpPr>
            <a:spLocks noGrp="1"/>
          </p:cNvSpPr>
          <p:nvPr>
            <p:ph type="sldNum" sz="quarter" idx="10"/>
          </p:nvPr>
        </p:nvSpPr>
        <p:spPr/>
        <p:txBody>
          <a:bodyPr/>
          <a:lstStyle/>
          <a:p>
            <a:fld id="{CAD5BE09-4432-4CFF-B229-30B53FE8944E}" type="slidenum">
              <a:rPr lang="sv-SE" smtClean="0"/>
              <a:t>17</a:t>
            </a:fld>
            <a:endParaRPr lang="sv-SE"/>
          </a:p>
        </p:txBody>
      </p:sp>
    </p:spTree>
    <p:extLst>
      <p:ext uri="{BB962C8B-B14F-4D97-AF65-F5344CB8AC3E}">
        <p14:creationId xmlns:p14="http://schemas.microsoft.com/office/powerpoint/2010/main" val="275346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288D4-B321-4672-BAD7-EEDB9BDEA4D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850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288D4-B321-4672-BAD7-EEDB9BDEA4D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97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DF527-5BCA-4B12-9078-F44C135E276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41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DF527-5BCA-4B12-9078-F44C135E276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29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288D4-B321-4672-BAD7-EEDB9BDEA4D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42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3838" y="808038"/>
            <a:ext cx="7185026" cy="40417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31476D1-9003-4B03-9365-26D09CCE7EA3}" type="slidenum">
              <a:rPr lang="sv-SE" smtClean="0">
                <a:solidFill>
                  <a:prstClr val="black"/>
                </a:solidFill>
              </a:rPr>
              <a:pPr/>
              <a:t>26</a:t>
            </a:fld>
            <a:endParaRPr lang="sv-SE">
              <a:solidFill>
                <a:prstClr val="black"/>
              </a:solidFill>
            </a:endParaRPr>
          </a:p>
        </p:txBody>
      </p:sp>
    </p:spTree>
    <p:extLst>
      <p:ext uri="{BB962C8B-B14F-4D97-AF65-F5344CB8AC3E}">
        <p14:creationId xmlns:p14="http://schemas.microsoft.com/office/powerpoint/2010/main" val="891909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85D5A-29F7-401C-80B1-1340F70185C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4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D5BE09-4432-4CFF-B229-30B53FE8944E}" type="slidenum">
              <a:rPr lang="sv-SE" smtClean="0"/>
              <a:t>32</a:t>
            </a:fld>
            <a:endParaRPr lang="sv-SE"/>
          </a:p>
        </p:txBody>
      </p:sp>
    </p:spTree>
    <p:extLst>
      <p:ext uri="{BB962C8B-B14F-4D97-AF65-F5344CB8AC3E}">
        <p14:creationId xmlns:p14="http://schemas.microsoft.com/office/powerpoint/2010/main" val="149643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D5BE09-4432-4CFF-B229-30B53FE8944E}" type="slidenum">
              <a:rPr lang="sv-SE" smtClean="0"/>
              <a:t>6</a:t>
            </a:fld>
            <a:endParaRPr lang="sv-SE"/>
          </a:p>
        </p:txBody>
      </p:sp>
    </p:spTree>
    <p:extLst>
      <p:ext uri="{BB962C8B-B14F-4D97-AF65-F5344CB8AC3E}">
        <p14:creationId xmlns:p14="http://schemas.microsoft.com/office/powerpoint/2010/main" val="104183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 </a:t>
            </a:r>
          </a:p>
        </p:txBody>
      </p:sp>
      <p:sp>
        <p:nvSpPr>
          <p:cNvPr id="4" name="Platshållare för bildnummer 3"/>
          <p:cNvSpPr>
            <a:spLocks noGrp="1"/>
          </p:cNvSpPr>
          <p:nvPr>
            <p:ph type="sldNum" sz="quarter" idx="10"/>
          </p:nvPr>
        </p:nvSpPr>
        <p:spPr/>
        <p:txBody>
          <a:bodyPr/>
          <a:lstStyle/>
          <a:p>
            <a:fld id="{2095DB84-3E19-409C-B80F-A63ADB9FB6D9}" type="slidenum">
              <a:rPr lang="sv-SE" smtClean="0"/>
              <a:t>34</a:t>
            </a:fld>
            <a:endParaRPr lang="sv-SE"/>
          </a:p>
        </p:txBody>
      </p:sp>
    </p:spTree>
    <p:extLst>
      <p:ext uri="{BB962C8B-B14F-4D97-AF65-F5344CB8AC3E}">
        <p14:creationId xmlns:p14="http://schemas.microsoft.com/office/powerpoint/2010/main" val="192329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dirty="0">
              <a:solidFill>
                <a:srgbClr val="050505"/>
              </a:solidFill>
              <a:effectLst/>
              <a:latin typeface="Garamond" panose="02020404030301010803" pitchFamily="18" charset="0"/>
            </a:endParaRPr>
          </a:p>
          <a:p>
            <a:endParaRPr lang="sv-SE" dirty="0"/>
          </a:p>
        </p:txBody>
      </p:sp>
      <p:sp>
        <p:nvSpPr>
          <p:cNvPr id="4" name="Platshållare för bildnummer 3"/>
          <p:cNvSpPr>
            <a:spLocks noGrp="1"/>
          </p:cNvSpPr>
          <p:nvPr>
            <p:ph type="sldNum" sz="quarter" idx="10"/>
          </p:nvPr>
        </p:nvSpPr>
        <p:spPr/>
        <p:txBody>
          <a:bodyPr/>
          <a:lstStyle/>
          <a:p>
            <a:fld id="{CAD5BE09-4432-4CFF-B229-30B53FE8944E}" type="slidenum">
              <a:rPr lang="sv-SE" smtClean="0"/>
              <a:t>8</a:t>
            </a:fld>
            <a:endParaRPr lang="sv-SE"/>
          </a:p>
        </p:txBody>
      </p:sp>
    </p:spTree>
    <p:extLst>
      <p:ext uri="{BB962C8B-B14F-4D97-AF65-F5344CB8AC3E}">
        <p14:creationId xmlns:p14="http://schemas.microsoft.com/office/powerpoint/2010/main" val="27852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1"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CAD5BE09-4432-4CFF-B229-30B53FE8944E}" type="slidenum">
              <a:rPr lang="sv-SE" smtClean="0"/>
              <a:t>9</a:t>
            </a:fld>
            <a:endParaRPr lang="sv-SE"/>
          </a:p>
        </p:txBody>
      </p:sp>
    </p:spTree>
    <p:extLst>
      <p:ext uri="{BB962C8B-B14F-4D97-AF65-F5344CB8AC3E}">
        <p14:creationId xmlns:p14="http://schemas.microsoft.com/office/powerpoint/2010/main" val="195918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3838" y="808038"/>
            <a:ext cx="7185026" cy="40417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31476D1-9003-4B03-9365-26D09CCE7EA3}" type="slidenum">
              <a:rPr lang="sv-SE">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237389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31476D1-9003-4B03-9365-26D09CCE7EA3}" type="slidenum">
              <a:rPr lang="sv-SE">
                <a:solidFill>
                  <a:prstClr val="black"/>
                </a:solidFill>
              </a:rPr>
              <a:pPr/>
              <a:t>12</a:t>
            </a:fld>
            <a:endParaRPr lang="sv-SE">
              <a:solidFill>
                <a:prstClr val="black"/>
              </a:solidFill>
            </a:endParaRPr>
          </a:p>
        </p:txBody>
      </p:sp>
    </p:spTree>
    <p:extLst>
      <p:ext uri="{BB962C8B-B14F-4D97-AF65-F5344CB8AC3E}">
        <p14:creationId xmlns:p14="http://schemas.microsoft.com/office/powerpoint/2010/main" val="405387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B75B5-10EF-4A32-B023-80CD177609A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83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182D3503-54DB-4855-867C-93497821360F}" type="slidenum">
              <a:rPr lang="sv-SE" smtClean="0"/>
              <a:t>14</a:t>
            </a:fld>
            <a:endParaRPr lang="sv-SE"/>
          </a:p>
        </p:txBody>
      </p:sp>
    </p:spTree>
    <p:extLst>
      <p:ext uri="{BB962C8B-B14F-4D97-AF65-F5344CB8AC3E}">
        <p14:creationId xmlns:p14="http://schemas.microsoft.com/office/powerpoint/2010/main" val="136855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CAD5BE09-4432-4CFF-B229-30B53FE8944E}" type="slidenum">
              <a:rPr lang="sv-SE" smtClean="0"/>
              <a:t>15</a:t>
            </a:fld>
            <a:endParaRPr lang="sv-SE"/>
          </a:p>
        </p:txBody>
      </p:sp>
    </p:spTree>
    <p:extLst>
      <p:ext uri="{BB962C8B-B14F-4D97-AF65-F5344CB8AC3E}">
        <p14:creationId xmlns:p14="http://schemas.microsoft.com/office/powerpoint/2010/main" val="334090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8D9E02D4-0389-4A70-87C5-5BF42780C421}" type="datetime1">
              <a:rPr lang="sv-SE" smtClean="0"/>
              <a:t>2023-04-25</a:t>
            </a:fld>
            <a:endParaRPr lang="sv-SE"/>
          </a:p>
        </p:txBody>
      </p:sp>
      <p:sp>
        <p:nvSpPr>
          <p:cNvPr id="5" name="Platshållare för sidfot 4"/>
          <p:cNvSpPr>
            <a:spLocks noGrp="1"/>
          </p:cNvSpPr>
          <p:nvPr>
            <p:ph type="ftr" sz="quarter" idx="11"/>
          </p:nvPr>
        </p:nvSpPr>
        <p:spPr/>
        <p:txBody>
          <a:bodyPr/>
          <a:lstStyle/>
          <a:p>
            <a:r>
              <a:rPr lang="sv-SE"/>
              <a:t>Torbjörn Bergland, Rehabiliteringscentrum T7, länssjukhuset Ryhov</a:t>
            </a:r>
          </a:p>
        </p:txBody>
      </p:sp>
      <p:sp>
        <p:nvSpPr>
          <p:cNvPr id="6" name="Platshållare för bildnummer 5"/>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279740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11CE19E-E142-4CBA-803C-9A511097CFB6}" type="datetime1">
              <a:rPr lang="sv-SE" smtClean="0"/>
              <a:t>2023-04-25</a:t>
            </a:fld>
            <a:endParaRPr lang="sv-SE"/>
          </a:p>
        </p:txBody>
      </p:sp>
      <p:sp>
        <p:nvSpPr>
          <p:cNvPr id="5" name="Platshållare för sidfot 4"/>
          <p:cNvSpPr>
            <a:spLocks noGrp="1"/>
          </p:cNvSpPr>
          <p:nvPr>
            <p:ph type="ftr" sz="quarter" idx="11"/>
          </p:nvPr>
        </p:nvSpPr>
        <p:spPr/>
        <p:txBody>
          <a:bodyPr/>
          <a:lstStyle/>
          <a:p>
            <a:r>
              <a:rPr lang="sv-SE"/>
              <a:t>Torbjörn Bergland, Rehabiliteringscentrum T7, länssjukhuset Ryhov</a:t>
            </a:r>
          </a:p>
        </p:txBody>
      </p:sp>
      <p:sp>
        <p:nvSpPr>
          <p:cNvPr id="6" name="Platshållare för bildnummer 5"/>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204882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94E8CFA-83BE-4C2C-A223-E204C98A7A07}" type="datetime1">
              <a:rPr lang="sv-SE" smtClean="0"/>
              <a:t>2023-04-25</a:t>
            </a:fld>
            <a:endParaRPr lang="sv-SE"/>
          </a:p>
        </p:txBody>
      </p:sp>
      <p:sp>
        <p:nvSpPr>
          <p:cNvPr id="5" name="Platshållare för sidfot 4"/>
          <p:cNvSpPr>
            <a:spLocks noGrp="1"/>
          </p:cNvSpPr>
          <p:nvPr>
            <p:ph type="ftr" sz="quarter" idx="11"/>
          </p:nvPr>
        </p:nvSpPr>
        <p:spPr/>
        <p:txBody>
          <a:bodyPr/>
          <a:lstStyle/>
          <a:p>
            <a:r>
              <a:rPr lang="sv-SE"/>
              <a:t>Torbjörn Bergland, Rehabiliteringscentrum T7, länssjukhuset Ryhov</a:t>
            </a:r>
          </a:p>
        </p:txBody>
      </p:sp>
      <p:sp>
        <p:nvSpPr>
          <p:cNvPr id="6" name="Platshållare för bildnummer 5"/>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420591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443DDC03-0642-442A-A0AF-9455F59D07AE}" type="datetime1">
              <a:rPr lang="sv-SE" smtClean="0"/>
              <a:t>2023-04-25</a:t>
            </a:fld>
            <a:endParaRPr lang="sv-SE"/>
          </a:p>
        </p:txBody>
      </p:sp>
      <p:sp>
        <p:nvSpPr>
          <p:cNvPr id="4" name="Platshållare för sidfot 3"/>
          <p:cNvSpPr>
            <a:spLocks noGrp="1"/>
          </p:cNvSpPr>
          <p:nvPr>
            <p:ph type="ftr" sz="quarter" idx="11"/>
          </p:nvPr>
        </p:nvSpPr>
        <p:spPr/>
        <p:txBody>
          <a:bodyPr/>
          <a:lstStyle/>
          <a:p>
            <a:r>
              <a:rPr lang="sv-SE"/>
              <a:t>Torbjörn Bergland, Rehabiliteringscentrum T7, länssjukhuset Ryhov</a:t>
            </a:r>
          </a:p>
        </p:txBody>
      </p:sp>
      <p:sp>
        <p:nvSpPr>
          <p:cNvPr id="6"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sp>
        <p:nvSpPr>
          <p:cNvPr id="8" name="Platshållare för innehåll 7"/>
          <p:cNvSpPr>
            <a:spLocks noGrp="1"/>
          </p:cNvSpPr>
          <p:nvPr>
            <p:ph sz="quarter" idx="12"/>
          </p:nvPr>
        </p:nvSpPr>
        <p:spPr>
          <a:xfrm>
            <a:off x="527051" y="1080000"/>
            <a:ext cx="11137900" cy="468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98130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Torbjörn Bergland, Rehabiliteringscentrum T7, länssjukhuset Ryhov</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fld id="{E2082AFD-64E2-42EE-AB01-A831D8B50718}" type="datetime1">
              <a:rPr lang="sv-SE" smtClean="0"/>
              <a:t>2023-04-25</a:t>
            </a:fld>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14934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E10BE63-207E-48AA-84C6-81F205288AAE}" type="datetime1">
              <a:rPr lang="sv-SE" smtClean="0"/>
              <a:t>2023-04-25</a:t>
            </a:fld>
            <a:endParaRPr lang="sv-SE"/>
          </a:p>
        </p:txBody>
      </p:sp>
      <p:sp>
        <p:nvSpPr>
          <p:cNvPr id="5" name="Platshållare för sidfot 4"/>
          <p:cNvSpPr>
            <a:spLocks noGrp="1"/>
          </p:cNvSpPr>
          <p:nvPr>
            <p:ph type="ftr" sz="quarter" idx="11"/>
          </p:nvPr>
        </p:nvSpPr>
        <p:spPr/>
        <p:txBody>
          <a:bodyPr/>
          <a:lstStyle/>
          <a:p>
            <a:r>
              <a:rPr lang="sv-SE"/>
              <a:t>Torbjörn Bergland, Rehabiliteringscentrum T7, länssjukhuset Ryhov</a:t>
            </a:r>
          </a:p>
        </p:txBody>
      </p:sp>
      <p:sp>
        <p:nvSpPr>
          <p:cNvPr id="6" name="Platshållare för bildnummer 5"/>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28134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BC60C87C-2921-4562-B8EB-7B80696C46A8}" type="datetime1">
              <a:rPr lang="sv-SE" smtClean="0"/>
              <a:t>2023-04-25</a:t>
            </a:fld>
            <a:endParaRPr lang="sv-SE"/>
          </a:p>
        </p:txBody>
      </p:sp>
      <p:sp>
        <p:nvSpPr>
          <p:cNvPr id="5" name="Platshållare för sidfot 4"/>
          <p:cNvSpPr>
            <a:spLocks noGrp="1"/>
          </p:cNvSpPr>
          <p:nvPr>
            <p:ph type="ftr" sz="quarter" idx="11"/>
          </p:nvPr>
        </p:nvSpPr>
        <p:spPr/>
        <p:txBody>
          <a:bodyPr/>
          <a:lstStyle/>
          <a:p>
            <a:r>
              <a:rPr lang="sv-SE"/>
              <a:t>Torbjörn Bergland, Rehabiliteringscentrum T7, länssjukhuset Ryhov</a:t>
            </a:r>
          </a:p>
        </p:txBody>
      </p:sp>
      <p:sp>
        <p:nvSpPr>
          <p:cNvPr id="6" name="Platshållare för bildnummer 5"/>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11065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24F60F0-D57C-45AD-AD57-1166DE437CB7}" type="datetime1">
              <a:rPr lang="sv-SE" smtClean="0"/>
              <a:t>2023-04-25</a:t>
            </a:fld>
            <a:endParaRPr lang="sv-SE"/>
          </a:p>
        </p:txBody>
      </p:sp>
      <p:sp>
        <p:nvSpPr>
          <p:cNvPr id="6" name="Platshållare för sidfot 5"/>
          <p:cNvSpPr>
            <a:spLocks noGrp="1"/>
          </p:cNvSpPr>
          <p:nvPr>
            <p:ph type="ftr" sz="quarter" idx="11"/>
          </p:nvPr>
        </p:nvSpPr>
        <p:spPr/>
        <p:txBody>
          <a:bodyPr/>
          <a:lstStyle/>
          <a:p>
            <a:r>
              <a:rPr lang="sv-SE"/>
              <a:t>Torbjörn Bergland, Rehabiliteringscentrum T7, länssjukhuset Ryhov</a:t>
            </a:r>
          </a:p>
        </p:txBody>
      </p:sp>
      <p:sp>
        <p:nvSpPr>
          <p:cNvPr id="7" name="Platshållare för bildnummer 6"/>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76662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8B914EFE-B5B3-4B2D-92E5-D461CFAF0868}" type="datetime1">
              <a:rPr lang="sv-SE" smtClean="0"/>
              <a:t>2023-04-25</a:t>
            </a:fld>
            <a:endParaRPr lang="sv-SE"/>
          </a:p>
        </p:txBody>
      </p:sp>
      <p:sp>
        <p:nvSpPr>
          <p:cNvPr id="8" name="Platshållare för sidfot 7"/>
          <p:cNvSpPr>
            <a:spLocks noGrp="1"/>
          </p:cNvSpPr>
          <p:nvPr>
            <p:ph type="ftr" sz="quarter" idx="11"/>
          </p:nvPr>
        </p:nvSpPr>
        <p:spPr/>
        <p:txBody>
          <a:bodyPr/>
          <a:lstStyle/>
          <a:p>
            <a:r>
              <a:rPr lang="sv-SE"/>
              <a:t>Torbjörn Bergland, Rehabiliteringscentrum T7, länssjukhuset Ryhov</a:t>
            </a:r>
          </a:p>
        </p:txBody>
      </p:sp>
      <p:sp>
        <p:nvSpPr>
          <p:cNvPr id="9" name="Platshållare för bildnummer 8"/>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144517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AF0DF43-EC90-44AA-810D-31DDF2F5B6B2}" type="datetime1">
              <a:rPr lang="sv-SE" smtClean="0"/>
              <a:t>2023-04-25</a:t>
            </a:fld>
            <a:endParaRPr lang="sv-SE"/>
          </a:p>
        </p:txBody>
      </p:sp>
      <p:sp>
        <p:nvSpPr>
          <p:cNvPr id="4" name="Platshållare för sidfot 3"/>
          <p:cNvSpPr>
            <a:spLocks noGrp="1"/>
          </p:cNvSpPr>
          <p:nvPr>
            <p:ph type="ftr" sz="quarter" idx="11"/>
          </p:nvPr>
        </p:nvSpPr>
        <p:spPr/>
        <p:txBody>
          <a:bodyPr/>
          <a:lstStyle/>
          <a:p>
            <a:r>
              <a:rPr lang="sv-SE"/>
              <a:t>Torbjörn Bergland, Rehabiliteringscentrum T7, länssjukhuset Ryhov</a:t>
            </a:r>
          </a:p>
        </p:txBody>
      </p:sp>
      <p:sp>
        <p:nvSpPr>
          <p:cNvPr id="5" name="Platshållare för bildnummer 4"/>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413572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5343C9F-4318-44D0-8EE8-293941CBC7B0}" type="datetime1">
              <a:rPr lang="sv-SE" smtClean="0"/>
              <a:t>2023-04-25</a:t>
            </a:fld>
            <a:endParaRPr lang="sv-SE"/>
          </a:p>
        </p:txBody>
      </p:sp>
      <p:sp>
        <p:nvSpPr>
          <p:cNvPr id="3" name="Platshållare för sidfot 2"/>
          <p:cNvSpPr>
            <a:spLocks noGrp="1"/>
          </p:cNvSpPr>
          <p:nvPr>
            <p:ph type="ftr" sz="quarter" idx="11"/>
          </p:nvPr>
        </p:nvSpPr>
        <p:spPr/>
        <p:txBody>
          <a:bodyPr/>
          <a:lstStyle/>
          <a:p>
            <a:r>
              <a:rPr lang="sv-SE"/>
              <a:t>Torbjörn Bergland, Rehabiliteringscentrum T7, länssjukhuset Ryhov</a:t>
            </a:r>
          </a:p>
        </p:txBody>
      </p:sp>
      <p:sp>
        <p:nvSpPr>
          <p:cNvPr id="4" name="Platshållare för bildnummer 3"/>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106688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B63A65A1-1A3A-4FFB-B6B5-69842ACCEE99}" type="datetime1">
              <a:rPr lang="sv-SE" smtClean="0"/>
              <a:t>2023-04-25</a:t>
            </a:fld>
            <a:endParaRPr lang="sv-SE"/>
          </a:p>
        </p:txBody>
      </p:sp>
      <p:sp>
        <p:nvSpPr>
          <p:cNvPr id="6" name="Platshållare för sidfot 5"/>
          <p:cNvSpPr>
            <a:spLocks noGrp="1"/>
          </p:cNvSpPr>
          <p:nvPr>
            <p:ph type="ftr" sz="quarter" idx="11"/>
          </p:nvPr>
        </p:nvSpPr>
        <p:spPr/>
        <p:txBody>
          <a:bodyPr/>
          <a:lstStyle/>
          <a:p>
            <a:r>
              <a:rPr lang="sv-SE"/>
              <a:t>Torbjörn Bergland, Rehabiliteringscentrum T7, länssjukhuset Ryhov</a:t>
            </a:r>
          </a:p>
        </p:txBody>
      </p:sp>
      <p:sp>
        <p:nvSpPr>
          <p:cNvPr id="7" name="Platshållare för bildnummer 6"/>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210180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1A7630B6-B008-4698-B865-F7FF6446C2E9}" type="datetime1">
              <a:rPr lang="sv-SE" smtClean="0"/>
              <a:t>2023-04-25</a:t>
            </a:fld>
            <a:endParaRPr lang="sv-SE"/>
          </a:p>
        </p:txBody>
      </p:sp>
      <p:sp>
        <p:nvSpPr>
          <p:cNvPr id="6" name="Platshållare för sidfot 5"/>
          <p:cNvSpPr>
            <a:spLocks noGrp="1"/>
          </p:cNvSpPr>
          <p:nvPr>
            <p:ph type="ftr" sz="quarter" idx="11"/>
          </p:nvPr>
        </p:nvSpPr>
        <p:spPr/>
        <p:txBody>
          <a:bodyPr/>
          <a:lstStyle/>
          <a:p>
            <a:r>
              <a:rPr lang="sv-SE"/>
              <a:t>Torbjörn Bergland, Rehabiliteringscentrum T7, länssjukhuset Ryhov</a:t>
            </a:r>
          </a:p>
        </p:txBody>
      </p:sp>
      <p:sp>
        <p:nvSpPr>
          <p:cNvPr id="7" name="Platshållare för bildnummer 6"/>
          <p:cNvSpPr>
            <a:spLocks noGrp="1"/>
          </p:cNvSpPr>
          <p:nvPr>
            <p:ph type="sldNum" sz="quarter" idx="12"/>
          </p:nvPr>
        </p:nvSpPr>
        <p:spPr/>
        <p:txBody>
          <a:bodyPr/>
          <a:lstStyle/>
          <a:p>
            <a:fld id="{00CFD131-DDDF-47E9-8A89-B95A3CF49B19}" type="slidenum">
              <a:rPr lang="sv-SE" smtClean="0"/>
              <a:t>‹#›</a:t>
            </a:fld>
            <a:endParaRPr lang="sv-SE"/>
          </a:p>
        </p:txBody>
      </p:sp>
    </p:spTree>
    <p:extLst>
      <p:ext uri="{BB962C8B-B14F-4D97-AF65-F5344CB8AC3E}">
        <p14:creationId xmlns:p14="http://schemas.microsoft.com/office/powerpoint/2010/main" val="47626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9BADE-89D6-4DB6-9CA4-012B61085D32}" type="datetime1">
              <a:rPr lang="sv-SE" smtClean="0"/>
              <a:t>2023-04-25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Torbjörn Bergland, Rehabiliteringscentrum T7, länssjukhuset Ryhov</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FD131-DDDF-47E9-8A89-B95A3CF49B19}" type="slidenum">
              <a:rPr lang="sv-SE" smtClean="0"/>
              <a:t>‹#›</a:t>
            </a:fld>
            <a:endParaRPr lang="sv-SE"/>
          </a:p>
        </p:txBody>
      </p:sp>
    </p:spTree>
    <p:extLst>
      <p:ext uri="{BB962C8B-B14F-4D97-AF65-F5344CB8AC3E}">
        <p14:creationId xmlns:p14="http://schemas.microsoft.com/office/powerpoint/2010/main" val="2823889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25" t="26520" r="11434" b="14945"/>
          <a:stretch/>
        </p:blipFill>
        <p:spPr bwMode="auto">
          <a:xfrm>
            <a:off x="2200759" y="805913"/>
            <a:ext cx="7377194" cy="466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dobjekt 3"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2" name="Rektangel 1"/>
          <p:cNvSpPr/>
          <p:nvPr/>
        </p:nvSpPr>
        <p:spPr>
          <a:xfrm>
            <a:off x="3048000" y="2136339"/>
            <a:ext cx="6096000" cy="2585323"/>
          </a:xfrm>
          <a:prstGeom prst="rect">
            <a:avLst/>
          </a:prstGeom>
        </p:spPr>
        <p:txBody>
          <a:bodyPr>
            <a:spAutoFit/>
          </a:bodyPr>
          <a:lstStyle/>
          <a:p>
            <a:pPr algn="ctr"/>
            <a:r>
              <a:rPr lang="sv-SE" b="1" dirty="0">
                <a:solidFill>
                  <a:schemeClr val="bg1"/>
                </a:solidFill>
                <a:latin typeface="Garamond" panose="02020404030301010803" pitchFamily="18" charset="0"/>
              </a:rPr>
              <a:t>ATV Jönköpings län</a:t>
            </a:r>
          </a:p>
          <a:p>
            <a:endParaRPr lang="sv-SE" b="1" dirty="0">
              <a:solidFill>
                <a:schemeClr val="bg1"/>
              </a:solidFill>
              <a:latin typeface="Garamond" panose="02020404030301010803" pitchFamily="18" charset="0"/>
            </a:endParaRPr>
          </a:p>
          <a:p>
            <a:pPr lvl="0"/>
            <a:r>
              <a:rPr lang="sv-SE" b="1" dirty="0">
                <a:solidFill>
                  <a:schemeClr val="bg1"/>
                </a:solidFill>
                <a:latin typeface="Garamond" panose="02020404030301010803" pitchFamily="18" charset="0"/>
              </a:rPr>
              <a:t>Mottagningen startades 2010, då med fokus på personer som använt våld i nära relation</a:t>
            </a:r>
          </a:p>
          <a:p>
            <a:pPr lvl="0"/>
            <a:r>
              <a:rPr lang="sv-SE" b="1" dirty="0">
                <a:solidFill>
                  <a:schemeClr val="bg1"/>
                </a:solidFill>
                <a:latin typeface="Garamond" panose="02020404030301010803" pitchFamily="18" charset="0"/>
              </a:rPr>
              <a:t>I skrivande stund är vi åtta behandlare med olika huvudsakliga inriktningar </a:t>
            </a:r>
          </a:p>
          <a:p>
            <a:pPr lvl="0"/>
            <a:r>
              <a:rPr lang="sv-SE" b="1" dirty="0">
                <a:solidFill>
                  <a:schemeClr val="bg1"/>
                </a:solidFill>
                <a:latin typeface="Garamond" panose="02020404030301010803" pitchFamily="18" charset="0"/>
              </a:rPr>
              <a:t>Vårt upptagningsområde är hela Jönköpings län (367 000 invånare)</a:t>
            </a:r>
          </a:p>
          <a:p>
            <a:pPr lvl="0"/>
            <a:r>
              <a:rPr lang="sv-SE" b="1" dirty="0">
                <a:solidFill>
                  <a:schemeClr val="bg1"/>
                </a:solidFill>
                <a:latin typeface="Garamond" panose="02020404030301010803" pitchFamily="18" charset="0"/>
              </a:rPr>
              <a:t>Vi är del av Rehabiliteringscentrum Region Jönköpings län</a:t>
            </a:r>
          </a:p>
        </p:txBody>
      </p:sp>
    </p:spTree>
    <p:extLst>
      <p:ext uri="{BB962C8B-B14F-4D97-AF65-F5344CB8AC3E}">
        <p14:creationId xmlns:p14="http://schemas.microsoft.com/office/powerpoint/2010/main" val="374413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flipV="1">
            <a:off x="2855922" y="6021388"/>
            <a:ext cx="712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sv-SE">
              <a:solidFill>
                <a:srgbClr val="000000"/>
              </a:solidFill>
            </a:endParaRPr>
          </a:p>
        </p:txBody>
      </p:sp>
      <p:sp>
        <p:nvSpPr>
          <p:cNvPr id="3075" name="Line 3"/>
          <p:cNvSpPr>
            <a:spLocks noChangeShapeType="1"/>
          </p:cNvSpPr>
          <p:nvPr/>
        </p:nvSpPr>
        <p:spPr bwMode="auto">
          <a:xfrm flipH="1" flipV="1">
            <a:off x="2855913" y="549292"/>
            <a:ext cx="0" cy="5472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sv-SE">
              <a:solidFill>
                <a:srgbClr val="000000"/>
              </a:solidFill>
            </a:endParaRPr>
          </a:p>
        </p:txBody>
      </p:sp>
      <p:sp>
        <p:nvSpPr>
          <p:cNvPr id="3076" name="Rectangle 4"/>
          <p:cNvSpPr>
            <a:spLocks noChangeArrowheads="1"/>
          </p:cNvSpPr>
          <p:nvPr/>
        </p:nvSpPr>
        <p:spPr bwMode="auto">
          <a:xfrm>
            <a:off x="2889250" y="3141663"/>
            <a:ext cx="1225550" cy="28813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endParaRPr>
          </a:p>
        </p:txBody>
      </p:sp>
      <p:sp>
        <p:nvSpPr>
          <p:cNvPr id="3077" name="Rectangle 5"/>
          <p:cNvSpPr>
            <a:spLocks noChangeArrowheads="1"/>
          </p:cNvSpPr>
          <p:nvPr/>
        </p:nvSpPr>
        <p:spPr bwMode="auto">
          <a:xfrm>
            <a:off x="5521327" y="1844675"/>
            <a:ext cx="1225550" cy="41783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endParaRPr>
          </a:p>
        </p:txBody>
      </p:sp>
      <p:sp>
        <p:nvSpPr>
          <p:cNvPr id="3078" name="Text Box 8"/>
          <p:cNvSpPr txBox="1">
            <a:spLocks noChangeArrowheads="1"/>
          </p:cNvSpPr>
          <p:nvPr/>
        </p:nvSpPr>
        <p:spPr bwMode="auto">
          <a:xfrm>
            <a:off x="2600328" y="3284539"/>
            <a:ext cx="1800225"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400">
                <a:solidFill>
                  <a:srgbClr val="000000"/>
                </a:solidFill>
                <a:latin typeface="Garamond" pitchFamily="18" charset="0"/>
              </a:rPr>
              <a:t>Känslomässig </a:t>
            </a:r>
          </a:p>
          <a:p>
            <a:pPr algn="ctr" eaLnBrk="1" fontAlgn="base" hangingPunct="1">
              <a:spcBef>
                <a:spcPct val="50000"/>
              </a:spcBef>
              <a:spcAft>
                <a:spcPct val="0"/>
              </a:spcAft>
            </a:pPr>
            <a:r>
              <a:rPr lang="sv-SE" sz="1400">
                <a:solidFill>
                  <a:srgbClr val="000000"/>
                </a:solidFill>
                <a:latin typeface="Garamond" pitchFamily="18" charset="0"/>
              </a:rPr>
              <a:t>försummelse</a:t>
            </a:r>
          </a:p>
        </p:txBody>
      </p:sp>
      <p:sp>
        <p:nvSpPr>
          <p:cNvPr id="3079" name="Text Box 10"/>
          <p:cNvSpPr txBox="1">
            <a:spLocks noChangeArrowheads="1"/>
          </p:cNvSpPr>
          <p:nvPr/>
        </p:nvSpPr>
        <p:spPr bwMode="auto">
          <a:xfrm>
            <a:off x="5303847" y="1989138"/>
            <a:ext cx="1728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600">
                <a:solidFill>
                  <a:srgbClr val="000000"/>
                </a:solidFill>
                <a:latin typeface="Garamond" pitchFamily="18" charset="0"/>
              </a:rPr>
              <a:t>Fysiskt våld</a:t>
            </a:r>
          </a:p>
        </p:txBody>
      </p:sp>
      <p:sp>
        <p:nvSpPr>
          <p:cNvPr id="3080" name="Text Box 12"/>
          <p:cNvSpPr txBox="1">
            <a:spLocks noChangeArrowheads="1"/>
          </p:cNvSpPr>
          <p:nvPr/>
        </p:nvSpPr>
        <p:spPr bwMode="auto">
          <a:xfrm>
            <a:off x="3105159" y="4076717"/>
            <a:ext cx="811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a:solidFill>
                  <a:srgbClr val="000000"/>
                </a:solidFill>
                <a:latin typeface="Garamond" pitchFamily="18" charset="0"/>
              </a:rPr>
              <a:t>55%</a:t>
            </a:r>
          </a:p>
        </p:txBody>
      </p:sp>
      <p:sp>
        <p:nvSpPr>
          <p:cNvPr id="3081" name="Text Box 15"/>
          <p:cNvSpPr txBox="1">
            <a:spLocks noChangeArrowheads="1"/>
          </p:cNvSpPr>
          <p:nvPr/>
        </p:nvSpPr>
        <p:spPr bwMode="auto">
          <a:xfrm>
            <a:off x="5808663" y="2349517"/>
            <a:ext cx="811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a:solidFill>
                  <a:srgbClr val="000000"/>
                </a:solidFill>
                <a:latin typeface="Garamond" pitchFamily="18" charset="0"/>
              </a:rPr>
              <a:t>79%</a:t>
            </a:r>
          </a:p>
        </p:txBody>
      </p:sp>
      <p:sp>
        <p:nvSpPr>
          <p:cNvPr id="3082" name="Rectangle 16"/>
          <p:cNvSpPr>
            <a:spLocks noChangeArrowheads="1"/>
          </p:cNvSpPr>
          <p:nvPr/>
        </p:nvSpPr>
        <p:spPr bwMode="auto">
          <a:xfrm>
            <a:off x="4367213" y="188913"/>
            <a:ext cx="56003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sv-SE" i="1">
                <a:solidFill>
                  <a:srgbClr val="000000"/>
                </a:solidFill>
                <a:latin typeface="Garamond" pitchFamily="18" charset="0"/>
              </a:rPr>
              <a:t>Relationstrauma hos våldsutövare (</a:t>
            </a:r>
            <a:r>
              <a:rPr lang="sv-SE" sz="1400" i="1">
                <a:solidFill>
                  <a:srgbClr val="000000"/>
                </a:solidFill>
                <a:latin typeface="Garamond" pitchFamily="18" charset="0"/>
              </a:rPr>
              <a:t>utsatt av förälder, släkting eller icke-släkting)</a:t>
            </a:r>
            <a:endParaRPr lang="sv-SE" sz="1400">
              <a:solidFill>
                <a:srgbClr val="000000"/>
              </a:solidFill>
              <a:latin typeface="Garamond" pitchFamily="18" charset="0"/>
            </a:endParaRPr>
          </a:p>
        </p:txBody>
      </p:sp>
      <p:sp>
        <p:nvSpPr>
          <p:cNvPr id="3083" name="Rectangle 17"/>
          <p:cNvSpPr>
            <a:spLocks noChangeArrowheads="1"/>
          </p:cNvSpPr>
          <p:nvPr/>
        </p:nvSpPr>
        <p:spPr bwMode="auto">
          <a:xfrm>
            <a:off x="4217989" y="1989139"/>
            <a:ext cx="1225550" cy="4033837"/>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endParaRPr>
          </a:p>
        </p:txBody>
      </p:sp>
      <p:sp>
        <p:nvSpPr>
          <p:cNvPr id="3084" name="Text Box 19"/>
          <p:cNvSpPr txBox="1">
            <a:spLocks noChangeArrowheads="1"/>
          </p:cNvSpPr>
          <p:nvPr/>
        </p:nvSpPr>
        <p:spPr bwMode="auto">
          <a:xfrm>
            <a:off x="4506913" y="2492392"/>
            <a:ext cx="811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a:solidFill>
                  <a:srgbClr val="FFFFFF"/>
                </a:solidFill>
                <a:latin typeface="Garamond" pitchFamily="18" charset="0"/>
              </a:rPr>
              <a:t>76%</a:t>
            </a:r>
          </a:p>
        </p:txBody>
      </p:sp>
      <p:sp>
        <p:nvSpPr>
          <p:cNvPr id="3085" name="Text Box 20"/>
          <p:cNvSpPr txBox="1">
            <a:spLocks noChangeArrowheads="1"/>
          </p:cNvSpPr>
          <p:nvPr/>
        </p:nvSpPr>
        <p:spPr bwMode="auto">
          <a:xfrm>
            <a:off x="8543926" y="6308725"/>
            <a:ext cx="172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400">
                <a:solidFill>
                  <a:srgbClr val="000000"/>
                </a:solidFill>
                <a:latin typeface="Garamond" pitchFamily="18" charset="0"/>
              </a:rPr>
              <a:t>Askeland mfl, 2012</a:t>
            </a:r>
          </a:p>
        </p:txBody>
      </p:sp>
      <p:sp>
        <p:nvSpPr>
          <p:cNvPr id="3086" name="Text Box 21"/>
          <p:cNvSpPr txBox="1">
            <a:spLocks noChangeArrowheads="1"/>
          </p:cNvSpPr>
          <p:nvPr/>
        </p:nvSpPr>
        <p:spPr bwMode="auto">
          <a:xfrm>
            <a:off x="2927350" y="6237288"/>
            <a:ext cx="172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400">
                <a:solidFill>
                  <a:srgbClr val="000000"/>
                </a:solidFill>
                <a:latin typeface="Garamond" pitchFamily="18" charset="0"/>
              </a:rPr>
              <a:t>n = 192</a:t>
            </a:r>
          </a:p>
        </p:txBody>
      </p:sp>
      <p:sp>
        <p:nvSpPr>
          <p:cNvPr id="3087" name="Text Box 22"/>
          <p:cNvSpPr txBox="1">
            <a:spLocks noChangeArrowheads="1"/>
          </p:cNvSpPr>
          <p:nvPr/>
        </p:nvSpPr>
        <p:spPr bwMode="auto">
          <a:xfrm>
            <a:off x="3930651" y="2133600"/>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400">
                <a:solidFill>
                  <a:srgbClr val="FFFFFF"/>
                </a:solidFill>
                <a:latin typeface="Garamond" pitchFamily="18" charset="0"/>
              </a:rPr>
              <a:t>Psykiskt våld</a:t>
            </a:r>
          </a:p>
        </p:txBody>
      </p:sp>
      <p:sp>
        <p:nvSpPr>
          <p:cNvPr id="3088" name="Rectangle 23"/>
          <p:cNvSpPr>
            <a:spLocks noChangeArrowheads="1"/>
          </p:cNvSpPr>
          <p:nvPr/>
        </p:nvSpPr>
        <p:spPr bwMode="auto">
          <a:xfrm>
            <a:off x="6816727" y="5300663"/>
            <a:ext cx="1225550" cy="7223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endParaRPr>
          </a:p>
        </p:txBody>
      </p:sp>
      <p:sp>
        <p:nvSpPr>
          <p:cNvPr id="3089" name="Text Box 24"/>
          <p:cNvSpPr txBox="1">
            <a:spLocks noChangeArrowheads="1"/>
          </p:cNvSpPr>
          <p:nvPr/>
        </p:nvSpPr>
        <p:spPr bwMode="auto">
          <a:xfrm>
            <a:off x="7104063" y="5445142"/>
            <a:ext cx="811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a:solidFill>
                  <a:srgbClr val="000000"/>
                </a:solidFill>
                <a:latin typeface="Garamond" pitchFamily="18" charset="0"/>
              </a:rPr>
              <a:t>9%</a:t>
            </a:r>
          </a:p>
        </p:txBody>
      </p:sp>
      <p:sp>
        <p:nvSpPr>
          <p:cNvPr id="3090" name="Text Box 25"/>
          <p:cNvSpPr txBox="1">
            <a:spLocks noChangeArrowheads="1"/>
          </p:cNvSpPr>
          <p:nvPr/>
        </p:nvSpPr>
        <p:spPr bwMode="auto">
          <a:xfrm>
            <a:off x="6569076" y="4941888"/>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400">
                <a:solidFill>
                  <a:srgbClr val="000000"/>
                </a:solidFill>
                <a:latin typeface="Garamond" pitchFamily="18" charset="0"/>
              </a:rPr>
              <a:t>Sexuella trakasserier</a:t>
            </a:r>
          </a:p>
        </p:txBody>
      </p:sp>
      <p:sp>
        <p:nvSpPr>
          <p:cNvPr id="3091" name="Rectangle 26"/>
          <p:cNvSpPr>
            <a:spLocks noChangeArrowheads="1"/>
          </p:cNvSpPr>
          <p:nvPr/>
        </p:nvSpPr>
        <p:spPr bwMode="auto">
          <a:xfrm>
            <a:off x="8183563" y="4581525"/>
            <a:ext cx="1225550" cy="14414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endParaRPr>
          </a:p>
        </p:txBody>
      </p:sp>
      <p:sp>
        <p:nvSpPr>
          <p:cNvPr id="3092" name="Text Box 27"/>
          <p:cNvSpPr txBox="1">
            <a:spLocks noChangeArrowheads="1"/>
          </p:cNvSpPr>
          <p:nvPr/>
        </p:nvSpPr>
        <p:spPr bwMode="auto">
          <a:xfrm>
            <a:off x="7967664" y="4149725"/>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400">
                <a:solidFill>
                  <a:srgbClr val="000000"/>
                </a:solidFill>
                <a:latin typeface="Garamond" pitchFamily="18" charset="0"/>
              </a:rPr>
              <a:t>Sexuella övergrepp</a:t>
            </a:r>
          </a:p>
        </p:txBody>
      </p:sp>
      <p:sp>
        <p:nvSpPr>
          <p:cNvPr id="3093" name="Text Box 28"/>
          <p:cNvSpPr txBox="1">
            <a:spLocks noChangeArrowheads="1"/>
          </p:cNvSpPr>
          <p:nvPr/>
        </p:nvSpPr>
        <p:spPr bwMode="auto">
          <a:xfrm>
            <a:off x="8401059" y="4724417"/>
            <a:ext cx="811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a:solidFill>
                  <a:srgbClr val="000000"/>
                </a:solidFill>
                <a:latin typeface="Garamond" pitchFamily="18" charset="0"/>
              </a:rPr>
              <a:t>18,3%</a:t>
            </a:r>
          </a:p>
        </p:txBody>
      </p:sp>
      <p:sp>
        <p:nvSpPr>
          <p:cNvPr id="4125" name="Rectangle 29"/>
          <p:cNvSpPr>
            <a:spLocks noChangeArrowheads="1"/>
          </p:cNvSpPr>
          <p:nvPr/>
        </p:nvSpPr>
        <p:spPr bwMode="auto">
          <a:xfrm>
            <a:off x="2895601" y="3429017"/>
            <a:ext cx="1225550" cy="2593975"/>
          </a:xfrm>
          <a:prstGeom prst="rect">
            <a:avLst/>
          </a:prstGeom>
          <a:solidFill>
            <a:srgbClr val="993366">
              <a:alpha val="4392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endParaRPr>
          </a:p>
        </p:txBody>
      </p:sp>
      <p:sp>
        <p:nvSpPr>
          <p:cNvPr id="4126" name="Text Box 30"/>
          <p:cNvSpPr txBox="1">
            <a:spLocks noChangeArrowheads="1"/>
          </p:cNvSpPr>
          <p:nvPr/>
        </p:nvSpPr>
        <p:spPr bwMode="auto">
          <a:xfrm>
            <a:off x="3000378" y="4797442"/>
            <a:ext cx="10080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a:solidFill>
                  <a:srgbClr val="FFFFFF"/>
                </a:solidFill>
                <a:latin typeface="Garamond" pitchFamily="18" charset="0"/>
              </a:rPr>
              <a:t>49%</a:t>
            </a:r>
          </a:p>
          <a:p>
            <a:pPr algn="ctr" eaLnBrk="1" fontAlgn="base" hangingPunct="1">
              <a:spcBef>
                <a:spcPct val="50000"/>
              </a:spcBef>
              <a:spcAft>
                <a:spcPct val="0"/>
              </a:spcAft>
            </a:pPr>
            <a:r>
              <a:rPr lang="sv-SE" sz="1200">
                <a:solidFill>
                  <a:srgbClr val="FFFFFF"/>
                </a:solidFill>
                <a:latin typeface="Garamond" pitchFamily="18" charset="0"/>
              </a:rPr>
              <a:t>av förälder eller syskon</a:t>
            </a:r>
          </a:p>
        </p:txBody>
      </p:sp>
      <p:sp>
        <p:nvSpPr>
          <p:cNvPr id="4127" name="Rectangle 31"/>
          <p:cNvSpPr>
            <a:spLocks noChangeArrowheads="1"/>
          </p:cNvSpPr>
          <p:nvPr/>
        </p:nvSpPr>
        <p:spPr bwMode="auto">
          <a:xfrm>
            <a:off x="4224340" y="3429017"/>
            <a:ext cx="1225550" cy="2593975"/>
          </a:xfrm>
          <a:prstGeom prst="rect">
            <a:avLst/>
          </a:prstGeom>
          <a:solidFill>
            <a:srgbClr val="993366">
              <a:alpha val="4392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endParaRPr>
          </a:p>
        </p:txBody>
      </p:sp>
      <p:sp>
        <p:nvSpPr>
          <p:cNvPr id="4128" name="Text Box 32"/>
          <p:cNvSpPr txBox="1">
            <a:spLocks noChangeArrowheads="1"/>
          </p:cNvSpPr>
          <p:nvPr/>
        </p:nvSpPr>
        <p:spPr bwMode="auto">
          <a:xfrm>
            <a:off x="4297363" y="4581542"/>
            <a:ext cx="1008062"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a:solidFill>
                  <a:srgbClr val="FFFFFF"/>
                </a:solidFill>
                <a:latin typeface="Garamond" pitchFamily="18" charset="0"/>
              </a:rPr>
              <a:t>48%</a:t>
            </a:r>
          </a:p>
          <a:p>
            <a:pPr algn="ctr" eaLnBrk="1" fontAlgn="base" hangingPunct="1">
              <a:spcBef>
                <a:spcPct val="50000"/>
              </a:spcBef>
              <a:spcAft>
                <a:spcPct val="0"/>
              </a:spcAft>
            </a:pPr>
            <a:r>
              <a:rPr lang="sv-SE" sz="1200">
                <a:solidFill>
                  <a:srgbClr val="FFFFFF"/>
                </a:solidFill>
                <a:latin typeface="Garamond" pitchFamily="18" charset="0"/>
              </a:rPr>
              <a:t>av förälder eller syskon</a:t>
            </a:r>
          </a:p>
        </p:txBody>
      </p:sp>
      <p:sp>
        <p:nvSpPr>
          <p:cNvPr id="4129" name="Rectangle 33"/>
          <p:cNvSpPr>
            <a:spLocks noChangeArrowheads="1"/>
          </p:cNvSpPr>
          <p:nvPr/>
        </p:nvSpPr>
        <p:spPr bwMode="auto">
          <a:xfrm>
            <a:off x="5519740" y="2781317"/>
            <a:ext cx="1225550" cy="3241675"/>
          </a:xfrm>
          <a:prstGeom prst="rect">
            <a:avLst/>
          </a:prstGeom>
          <a:solidFill>
            <a:srgbClr val="993366">
              <a:alpha val="4392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endParaRPr>
          </a:p>
        </p:txBody>
      </p:sp>
      <p:sp>
        <p:nvSpPr>
          <p:cNvPr id="4130" name="Text Box 34"/>
          <p:cNvSpPr txBox="1">
            <a:spLocks noChangeArrowheads="1"/>
          </p:cNvSpPr>
          <p:nvPr/>
        </p:nvSpPr>
        <p:spPr bwMode="auto">
          <a:xfrm>
            <a:off x="5521326" y="4725988"/>
            <a:ext cx="1008063"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a:solidFill>
                  <a:srgbClr val="FFFFFF"/>
                </a:solidFill>
                <a:latin typeface="Garamond" pitchFamily="18" charset="0"/>
              </a:rPr>
              <a:t>62%</a:t>
            </a:r>
          </a:p>
          <a:p>
            <a:pPr algn="ctr" eaLnBrk="1" fontAlgn="base" hangingPunct="1">
              <a:spcBef>
                <a:spcPct val="50000"/>
              </a:spcBef>
              <a:spcAft>
                <a:spcPct val="0"/>
              </a:spcAft>
            </a:pPr>
            <a:r>
              <a:rPr lang="sv-SE" sz="1200">
                <a:solidFill>
                  <a:srgbClr val="FFFFFF"/>
                </a:solidFill>
                <a:latin typeface="Garamond" pitchFamily="18" charset="0"/>
              </a:rPr>
              <a:t>av förälder eller syskon</a:t>
            </a:r>
          </a:p>
        </p:txBody>
      </p:sp>
      <p:sp>
        <p:nvSpPr>
          <p:cNvPr id="4133" name="Rectangle 37"/>
          <p:cNvSpPr>
            <a:spLocks noChangeArrowheads="1"/>
          </p:cNvSpPr>
          <p:nvPr/>
        </p:nvSpPr>
        <p:spPr bwMode="auto">
          <a:xfrm>
            <a:off x="8183563" y="5734050"/>
            <a:ext cx="1225550" cy="287338"/>
          </a:xfrm>
          <a:prstGeom prst="rect">
            <a:avLst/>
          </a:prstGeom>
          <a:solidFill>
            <a:srgbClr val="993366">
              <a:alpha val="4392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endParaRPr>
          </a:p>
        </p:txBody>
      </p:sp>
      <p:sp>
        <p:nvSpPr>
          <p:cNvPr id="4134" name="Text Box 38"/>
          <p:cNvSpPr txBox="1">
            <a:spLocks noChangeArrowheads="1"/>
          </p:cNvSpPr>
          <p:nvPr/>
        </p:nvSpPr>
        <p:spPr bwMode="auto">
          <a:xfrm>
            <a:off x="8112126" y="5661042"/>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a:solidFill>
                  <a:srgbClr val="FFFFFF"/>
                </a:solidFill>
                <a:latin typeface="Garamond" pitchFamily="18" charset="0"/>
              </a:rPr>
              <a:t>5%</a:t>
            </a:r>
          </a:p>
        </p:txBody>
      </p:sp>
      <p:pic>
        <p:nvPicPr>
          <p:cNvPr id="30" name="Bildobjekt 29" descr="\\jkp.ltjkpg.se\gem\Home01\brofi\Skrivbord\logo_region_jonkopings_lan_linked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28624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uman_Bo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8661" y="210259"/>
            <a:ext cx="2160240" cy="286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656" r="36250"/>
          <a:stretch/>
        </p:blipFill>
        <p:spPr bwMode="auto">
          <a:xfrm>
            <a:off x="3014024" y="3725492"/>
            <a:ext cx="1162975" cy="305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8"/>
          <p:cNvSpPr txBox="1">
            <a:spLocks noChangeArrowheads="1"/>
          </p:cNvSpPr>
          <p:nvPr/>
        </p:nvSpPr>
        <p:spPr bwMode="auto">
          <a:xfrm>
            <a:off x="9487114" y="4820725"/>
            <a:ext cx="1600200" cy="8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6" tIns="46038" rIns="92076" bIns="46038">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ctr" fontAlgn="base">
              <a:lnSpc>
                <a:spcPct val="70000"/>
              </a:lnSpc>
              <a:spcBef>
                <a:spcPct val="50000"/>
              </a:spcBef>
              <a:spcAft>
                <a:spcPct val="0"/>
              </a:spcAft>
            </a:pPr>
            <a:r>
              <a:rPr lang="sv-SE" sz="2400" dirty="0">
                <a:solidFill>
                  <a:srgbClr val="000000"/>
                </a:solidFill>
                <a:ea typeface="ＭＳ Ｐゴシック" pitchFamily="34" charset="-128"/>
              </a:rPr>
              <a:t>20% av alla utövare</a:t>
            </a:r>
            <a:endParaRPr lang="en-US" sz="2400" dirty="0">
              <a:solidFill>
                <a:srgbClr val="000000"/>
              </a:solidFill>
              <a:ea typeface="ＭＳ Ｐゴシック" pitchFamily="34" charset="-128"/>
            </a:endParaRPr>
          </a:p>
        </p:txBody>
      </p:sp>
      <p:sp>
        <p:nvSpPr>
          <p:cNvPr id="7" name="Text Box 19"/>
          <p:cNvSpPr txBox="1">
            <a:spLocks noChangeArrowheads="1"/>
          </p:cNvSpPr>
          <p:nvPr/>
        </p:nvSpPr>
        <p:spPr bwMode="auto">
          <a:xfrm>
            <a:off x="9113830" y="1383203"/>
            <a:ext cx="1600200" cy="8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6" tIns="46038" rIns="92076" bIns="46038">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ctr" fontAlgn="base">
              <a:lnSpc>
                <a:spcPct val="70000"/>
              </a:lnSpc>
              <a:spcBef>
                <a:spcPct val="50000"/>
              </a:spcBef>
              <a:spcAft>
                <a:spcPct val="0"/>
              </a:spcAft>
            </a:pPr>
            <a:r>
              <a:rPr lang="en-US" sz="2400" dirty="0">
                <a:solidFill>
                  <a:srgbClr val="000000"/>
                </a:solidFill>
                <a:ea typeface="ＭＳ Ｐゴシック" pitchFamily="34" charset="-128"/>
              </a:rPr>
              <a:t>80% </a:t>
            </a:r>
            <a:r>
              <a:rPr lang="en-US" sz="2400" dirty="0" err="1">
                <a:solidFill>
                  <a:srgbClr val="000000"/>
                </a:solidFill>
                <a:ea typeface="ＭＳ Ｐゴシック" pitchFamily="34" charset="-128"/>
              </a:rPr>
              <a:t>av</a:t>
            </a:r>
            <a:r>
              <a:rPr lang="en-US" sz="2400" dirty="0">
                <a:solidFill>
                  <a:srgbClr val="000000"/>
                </a:solidFill>
                <a:ea typeface="ＭＳ Ｐゴシック" pitchFamily="34" charset="-128"/>
              </a:rPr>
              <a:t> </a:t>
            </a:r>
            <a:r>
              <a:rPr lang="en-US" sz="2400" dirty="0" err="1">
                <a:solidFill>
                  <a:srgbClr val="000000"/>
                </a:solidFill>
                <a:ea typeface="ＭＳ Ｐゴシック" pitchFamily="34" charset="-128"/>
              </a:rPr>
              <a:t>alla</a:t>
            </a:r>
            <a:r>
              <a:rPr lang="en-US" sz="2400" dirty="0">
                <a:solidFill>
                  <a:srgbClr val="000000"/>
                </a:solidFill>
                <a:ea typeface="ＭＳ Ｐゴシック" pitchFamily="34" charset="-128"/>
              </a:rPr>
              <a:t> </a:t>
            </a:r>
            <a:r>
              <a:rPr lang="en-US" sz="2400" dirty="0" err="1">
                <a:solidFill>
                  <a:srgbClr val="000000"/>
                </a:solidFill>
                <a:ea typeface="ＭＳ Ｐゴシック" pitchFamily="34" charset="-128"/>
              </a:rPr>
              <a:t>utövare</a:t>
            </a:r>
            <a:endParaRPr lang="en-US" sz="2400" dirty="0">
              <a:solidFill>
                <a:srgbClr val="000000"/>
              </a:solidFill>
              <a:ea typeface="ＭＳ Ｐゴシック" pitchFamily="34" charset="-128"/>
            </a:endParaRPr>
          </a:p>
        </p:txBody>
      </p:sp>
      <p:sp>
        <p:nvSpPr>
          <p:cNvPr id="8" name="Text Box 20"/>
          <p:cNvSpPr txBox="1">
            <a:spLocks noChangeArrowheads="1"/>
          </p:cNvSpPr>
          <p:nvPr/>
        </p:nvSpPr>
        <p:spPr bwMode="auto">
          <a:xfrm>
            <a:off x="298564" y="6119623"/>
            <a:ext cx="2286000" cy="4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6" tIns="46038" rIns="92076" bIns="46038">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fontAlgn="base">
              <a:lnSpc>
                <a:spcPct val="80000"/>
              </a:lnSpc>
              <a:spcBef>
                <a:spcPct val="0"/>
              </a:spcBef>
              <a:spcAft>
                <a:spcPct val="0"/>
              </a:spcAft>
            </a:pPr>
            <a:r>
              <a:rPr lang="en-US" sz="1050" b="0" i="1" dirty="0">
                <a:solidFill>
                  <a:srgbClr val="000000"/>
                </a:solidFill>
                <a:ea typeface="ＭＳ Ｐゴシック" pitchFamily="34" charset="-128"/>
              </a:rPr>
              <a:t>Johnson, 2006</a:t>
            </a:r>
          </a:p>
          <a:p>
            <a:pPr fontAlgn="base">
              <a:lnSpc>
                <a:spcPct val="80000"/>
              </a:lnSpc>
              <a:spcBef>
                <a:spcPct val="0"/>
              </a:spcBef>
              <a:spcAft>
                <a:spcPct val="0"/>
              </a:spcAft>
            </a:pPr>
            <a:r>
              <a:rPr lang="en-US" sz="1050" b="0" i="1" dirty="0">
                <a:solidFill>
                  <a:srgbClr val="000000"/>
                </a:solidFill>
                <a:ea typeface="ＭＳ Ｐゴシック" pitchFamily="34" charset="-128"/>
              </a:rPr>
              <a:t>Mixed sample, married</a:t>
            </a:r>
          </a:p>
          <a:p>
            <a:pPr fontAlgn="base">
              <a:lnSpc>
                <a:spcPct val="80000"/>
              </a:lnSpc>
              <a:spcBef>
                <a:spcPct val="0"/>
              </a:spcBef>
              <a:spcAft>
                <a:spcPct val="0"/>
              </a:spcAft>
            </a:pPr>
            <a:r>
              <a:rPr lang="en-US" sz="1050" b="0" i="1" dirty="0">
                <a:solidFill>
                  <a:srgbClr val="000000"/>
                </a:solidFill>
                <a:ea typeface="ＭＳ Ｐゴシック" pitchFamily="34" charset="-128"/>
              </a:rPr>
              <a:t>Pittsburgh, 1970s</a:t>
            </a:r>
          </a:p>
        </p:txBody>
      </p:sp>
      <p:sp>
        <p:nvSpPr>
          <p:cNvPr id="15" name="Text Box 8"/>
          <p:cNvSpPr txBox="1">
            <a:spLocks noChangeArrowheads="1"/>
          </p:cNvSpPr>
          <p:nvPr/>
        </p:nvSpPr>
        <p:spPr bwMode="auto">
          <a:xfrm>
            <a:off x="4748484" y="597226"/>
            <a:ext cx="291898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ctr" fontAlgn="base">
              <a:spcBef>
                <a:spcPct val="50000"/>
              </a:spcBef>
              <a:spcAft>
                <a:spcPct val="0"/>
              </a:spcAft>
            </a:pPr>
            <a:r>
              <a:rPr lang="sv-SE" sz="1600" dirty="0"/>
              <a:t>Den ena eller båda parterna i förhållandet utövar våldsamma handlingar, men inte i syfte att kontrollera den andra. Denna  typ av våld brukar utövas av män och kvinnor i lika hög grad och kan grunda sig i exempelvis svårigheter att kontrollera ilska och konflikter</a:t>
            </a:r>
            <a:endParaRPr lang="en-US" sz="1600" dirty="0">
              <a:solidFill>
                <a:srgbClr val="000000"/>
              </a:solidFill>
              <a:ea typeface="ＭＳ Ｐゴシック" pitchFamily="34" charset="-128"/>
            </a:endParaRPr>
          </a:p>
        </p:txBody>
      </p:sp>
      <p:sp>
        <p:nvSpPr>
          <p:cNvPr id="17" name="Text Box 18"/>
          <p:cNvSpPr txBox="1">
            <a:spLocks noChangeArrowheads="1"/>
          </p:cNvSpPr>
          <p:nvPr/>
        </p:nvSpPr>
        <p:spPr bwMode="auto">
          <a:xfrm>
            <a:off x="710371" y="3979215"/>
            <a:ext cx="1874193" cy="61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038" rIns="92076" bIns="46038">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ctr" fontAlgn="base">
              <a:lnSpc>
                <a:spcPct val="70000"/>
              </a:lnSpc>
              <a:spcBef>
                <a:spcPct val="50000"/>
              </a:spcBef>
              <a:spcAft>
                <a:spcPct val="0"/>
              </a:spcAft>
            </a:pPr>
            <a:r>
              <a:rPr lang="en-US" sz="2800" dirty="0" err="1">
                <a:solidFill>
                  <a:srgbClr val="000000"/>
                </a:solidFill>
                <a:ea typeface="ＭＳ Ｐゴシック" pitchFamily="34" charset="-128"/>
              </a:rPr>
              <a:t>Maktvåld</a:t>
            </a:r>
            <a:endParaRPr lang="en-US" sz="2800" dirty="0">
              <a:solidFill>
                <a:srgbClr val="000000"/>
              </a:solidFill>
              <a:ea typeface="ＭＳ Ｐゴシック" pitchFamily="34" charset="-128"/>
            </a:endParaRPr>
          </a:p>
          <a:p>
            <a:pPr algn="ctr" fontAlgn="base">
              <a:lnSpc>
                <a:spcPct val="70000"/>
              </a:lnSpc>
              <a:spcBef>
                <a:spcPct val="50000"/>
              </a:spcBef>
              <a:spcAft>
                <a:spcPct val="0"/>
              </a:spcAft>
            </a:pPr>
            <a:r>
              <a:rPr lang="en-US" sz="1200" dirty="0">
                <a:solidFill>
                  <a:srgbClr val="000000"/>
                </a:solidFill>
                <a:ea typeface="ＭＳ Ｐゴシック" pitchFamily="34" charset="-128"/>
              </a:rPr>
              <a:t>(the intimate terrorist)</a:t>
            </a:r>
          </a:p>
        </p:txBody>
      </p:sp>
      <p:sp>
        <p:nvSpPr>
          <p:cNvPr id="18" name="Text Box 18"/>
          <p:cNvSpPr txBox="1">
            <a:spLocks noChangeArrowheads="1"/>
          </p:cNvSpPr>
          <p:nvPr/>
        </p:nvSpPr>
        <p:spPr bwMode="auto">
          <a:xfrm>
            <a:off x="451733" y="745296"/>
            <a:ext cx="1717345" cy="99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038" rIns="92076" bIns="46038">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ctr" fontAlgn="base">
              <a:lnSpc>
                <a:spcPct val="70000"/>
              </a:lnSpc>
              <a:spcBef>
                <a:spcPct val="50000"/>
              </a:spcBef>
              <a:spcAft>
                <a:spcPct val="0"/>
              </a:spcAft>
            </a:pPr>
            <a:r>
              <a:rPr lang="en-US" sz="2800" dirty="0" err="1">
                <a:solidFill>
                  <a:srgbClr val="000000"/>
                </a:solidFill>
                <a:ea typeface="ＭＳ Ｐゴシック" pitchFamily="34" charset="-128"/>
              </a:rPr>
              <a:t>Situationsbetingat</a:t>
            </a:r>
            <a:r>
              <a:rPr lang="en-US" sz="2800" dirty="0">
                <a:solidFill>
                  <a:srgbClr val="000000"/>
                </a:solidFill>
                <a:ea typeface="ＭＳ Ｐゴシック" pitchFamily="34" charset="-128"/>
              </a:rPr>
              <a:t> </a:t>
            </a:r>
            <a:r>
              <a:rPr lang="en-US" sz="2800" dirty="0" err="1">
                <a:solidFill>
                  <a:srgbClr val="000000"/>
                </a:solidFill>
                <a:ea typeface="ＭＳ Ｐゴシック" pitchFamily="34" charset="-128"/>
              </a:rPr>
              <a:t>våld</a:t>
            </a:r>
            <a:endParaRPr lang="en-US" sz="2800" dirty="0">
              <a:solidFill>
                <a:srgbClr val="000000"/>
              </a:solidFill>
              <a:ea typeface="ＭＳ Ｐゴシック" pitchFamily="34" charset="-128"/>
            </a:endParaRPr>
          </a:p>
        </p:txBody>
      </p:sp>
      <p:sp>
        <p:nvSpPr>
          <p:cNvPr id="19" name="Text Box 18"/>
          <p:cNvSpPr txBox="1">
            <a:spLocks noChangeArrowheads="1"/>
          </p:cNvSpPr>
          <p:nvPr/>
        </p:nvSpPr>
        <p:spPr bwMode="auto">
          <a:xfrm>
            <a:off x="8557197" y="3725492"/>
            <a:ext cx="3039257" cy="49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038" rIns="92076" bIns="46038">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ctr" fontAlgn="base">
              <a:lnSpc>
                <a:spcPct val="70000"/>
              </a:lnSpc>
              <a:spcBef>
                <a:spcPct val="50000"/>
              </a:spcBef>
              <a:spcAft>
                <a:spcPct val="0"/>
              </a:spcAft>
            </a:pPr>
            <a:r>
              <a:rPr lang="en-US" i="1" u="sng" dirty="0" err="1">
                <a:solidFill>
                  <a:srgbClr val="000000"/>
                </a:solidFill>
                <a:ea typeface="ＭＳ Ｐゴシック" pitchFamily="34" charset="-128"/>
              </a:rPr>
              <a:t>Våldets</a:t>
            </a:r>
            <a:r>
              <a:rPr lang="en-US" i="1" u="sng" dirty="0">
                <a:solidFill>
                  <a:srgbClr val="000000"/>
                </a:solidFill>
                <a:ea typeface="ＭＳ Ｐゴシック" pitchFamily="34" charset="-128"/>
              </a:rPr>
              <a:t> </a:t>
            </a:r>
            <a:r>
              <a:rPr lang="en-US" i="1" u="sng" dirty="0" err="1">
                <a:solidFill>
                  <a:srgbClr val="000000"/>
                </a:solidFill>
                <a:ea typeface="ＭＳ Ｐゴシック" pitchFamily="34" charset="-128"/>
              </a:rPr>
              <a:t>funktion</a:t>
            </a:r>
            <a:r>
              <a:rPr lang="en-US" i="1" u="sng" dirty="0">
                <a:solidFill>
                  <a:srgbClr val="000000"/>
                </a:solidFill>
                <a:ea typeface="ＭＳ Ｐゴシック" pitchFamily="34" charset="-128"/>
              </a:rPr>
              <a:t>: </a:t>
            </a:r>
            <a:r>
              <a:rPr lang="en-US" i="1" dirty="0" err="1">
                <a:solidFill>
                  <a:srgbClr val="000000"/>
                </a:solidFill>
                <a:ea typeface="ＭＳ Ｐゴシック" pitchFamily="34" charset="-128"/>
              </a:rPr>
              <a:t>Att</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utöva</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makt</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och</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kontroll</a:t>
            </a:r>
            <a:endParaRPr lang="en-US" i="1" dirty="0">
              <a:solidFill>
                <a:srgbClr val="000000"/>
              </a:solidFill>
              <a:ea typeface="ＭＳ Ｐゴシック" pitchFamily="34" charset="-128"/>
            </a:endParaRPr>
          </a:p>
        </p:txBody>
      </p:sp>
      <p:sp>
        <p:nvSpPr>
          <p:cNvPr id="21" name="Text Box 18"/>
          <p:cNvSpPr txBox="1">
            <a:spLocks noChangeArrowheads="1"/>
          </p:cNvSpPr>
          <p:nvPr/>
        </p:nvSpPr>
        <p:spPr bwMode="auto">
          <a:xfrm>
            <a:off x="8390228" y="553256"/>
            <a:ext cx="3039257" cy="69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038" rIns="92076" bIns="46038">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ctr" fontAlgn="base">
              <a:lnSpc>
                <a:spcPct val="70000"/>
              </a:lnSpc>
              <a:spcBef>
                <a:spcPct val="50000"/>
              </a:spcBef>
              <a:spcAft>
                <a:spcPct val="0"/>
              </a:spcAft>
            </a:pPr>
            <a:r>
              <a:rPr lang="en-US" i="1" u="sng" dirty="0" err="1">
                <a:solidFill>
                  <a:srgbClr val="000000"/>
                </a:solidFill>
                <a:ea typeface="ＭＳ Ｐゴシック" pitchFamily="34" charset="-128"/>
              </a:rPr>
              <a:t>Våldets</a:t>
            </a:r>
            <a:r>
              <a:rPr lang="en-US" i="1" u="sng" dirty="0">
                <a:solidFill>
                  <a:srgbClr val="000000"/>
                </a:solidFill>
                <a:ea typeface="ＭＳ Ｐゴシック" pitchFamily="34" charset="-128"/>
              </a:rPr>
              <a:t> </a:t>
            </a:r>
            <a:r>
              <a:rPr lang="en-US" i="1" u="sng" dirty="0" err="1">
                <a:solidFill>
                  <a:srgbClr val="000000"/>
                </a:solidFill>
                <a:ea typeface="ＭＳ Ｐゴシック" pitchFamily="34" charset="-128"/>
              </a:rPr>
              <a:t>funktion</a:t>
            </a:r>
            <a:r>
              <a:rPr lang="en-US" i="1" u="sng" dirty="0">
                <a:solidFill>
                  <a:srgbClr val="000000"/>
                </a:solidFill>
                <a:ea typeface="ＭＳ Ｐゴシック" pitchFamily="34" charset="-128"/>
              </a:rPr>
              <a:t>: </a:t>
            </a:r>
            <a:r>
              <a:rPr lang="en-US" i="1" dirty="0" err="1">
                <a:solidFill>
                  <a:srgbClr val="000000"/>
                </a:solidFill>
                <a:ea typeface="ＭＳ Ｐゴシック" pitchFamily="34" charset="-128"/>
              </a:rPr>
              <a:t>Att</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undvika</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vanmakt</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vinna</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konflikten</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hämnas</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få</a:t>
            </a:r>
            <a:r>
              <a:rPr lang="en-US" i="1" dirty="0">
                <a:solidFill>
                  <a:srgbClr val="000000"/>
                </a:solidFill>
                <a:ea typeface="ＭＳ Ｐゴシック" pitchFamily="34" charset="-128"/>
              </a:rPr>
              <a:t> </a:t>
            </a:r>
            <a:r>
              <a:rPr lang="en-US" i="1" dirty="0" err="1">
                <a:solidFill>
                  <a:srgbClr val="000000"/>
                </a:solidFill>
                <a:ea typeface="ＭＳ Ｐゴシック" pitchFamily="34" charset="-128"/>
              </a:rPr>
              <a:t>uppmärksamhet</a:t>
            </a:r>
            <a:r>
              <a:rPr lang="en-US" i="1" dirty="0">
                <a:solidFill>
                  <a:srgbClr val="000000"/>
                </a:solidFill>
                <a:ea typeface="ＭＳ Ｐゴシック" pitchFamily="34" charset="-128"/>
              </a:rPr>
              <a:t> </a:t>
            </a:r>
          </a:p>
        </p:txBody>
      </p:sp>
      <p:pic>
        <p:nvPicPr>
          <p:cNvPr id="22" name="Bildobjekt 21" descr="\\jkp.ltjkpg.se\gem\Home01\brofi\Skrivbord\logo_region_jonkopings_lan_linkedi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2" name="Rektangel 1"/>
          <p:cNvSpPr/>
          <p:nvPr/>
        </p:nvSpPr>
        <p:spPr>
          <a:xfrm>
            <a:off x="5005073" y="3558923"/>
            <a:ext cx="3130240" cy="3046988"/>
          </a:xfrm>
          <a:prstGeom prst="rect">
            <a:avLst/>
          </a:prstGeom>
        </p:spPr>
        <p:txBody>
          <a:bodyPr wrap="square">
            <a:spAutoFit/>
          </a:bodyPr>
          <a:lstStyle/>
          <a:p>
            <a:r>
              <a:rPr lang="sv-SE" sz="1600" b="1" dirty="0">
                <a:latin typeface="Garamond" panose="02020404030301010803" pitchFamily="18" charset="0"/>
              </a:rPr>
              <a:t>En av parterna i förhållandet utövar våld i syfte att kontrollera den andra. Den andra parten utövar antingen inget våld över </a:t>
            </a:r>
            <a:r>
              <a:rPr lang="sv-SE" sz="1600" b="1" dirty="0" err="1">
                <a:latin typeface="Garamond" panose="02020404030301010803" pitchFamily="18" charset="0"/>
              </a:rPr>
              <a:t>huvudtaget</a:t>
            </a:r>
            <a:r>
              <a:rPr lang="sv-SE" sz="1600" b="1" dirty="0">
                <a:latin typeface="Garamond" panose="02020404030301010803" pitchFamily="18" charset="0"/>
              </a:rPr>
              <a:t>, eller utövar våld men inte i syfte att kontrollera sin partner. . Våldet i sig brukar ske mer frekvent är mindre sannolikt att upphöra. De som utsätts löper större risk att skadas, uppleva PTSD eller andra allvarliga konsekvenser.</a:t>
            </a:r>
          </a:p>
        </p:txBody>
      </p:sp>
    </p:spTree>
    <p:extLst>
      <p:ext uri="{BB962C8B-B14F-4D97-AF65-F5344CB8AC3E}">
        <p14:creationId xmlns:p14="http://schemas.microsoft.com/office/powerpoint/2010/main" val="413933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656" r="36250"/>
          <a:stretch/>
        </p:blipFill>
        <p:spPr bwMode="auto">
          <a:xfrm>
            <a:off x="2187023" y="1652648"/>
            <a:ext cx="1162975" cy="305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8"/>
          <p:cNvSpPr txBox="1">
            <a:spLocks noChangeArrowheads="1"/>
          </p:cNvSpPr>
          <p:nvPr/>
        </p:nvSpPr>
        <p:spPr bwMode="auto">
          <a:xfrm>
            <a:off x="1768878" y="878876"/>
            <a:ext cx="1874193" cy="61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038" rIns="92076" bIns="46038">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ctr" fontAlgn="base">
              <a:lnSpc>
                <a:spcPct val="70000"/>
              </a:lnSpc>
              <a:spcBef>
                <a:spcPct val="50000"/>
              </a:spcBef>
              <a:spcAft>
                <a:spcPct val="0"/>
              </a:spcAft>
            </a:pPr>
            <a:r>
              <a:rPr lang="en-US" sz="2800" dirty="0" err="1">
                <a:solidFill>
                  <a:srgbClr val="000000"/>
                </a:solidFill>
                <a:ea typeface="ＭＳ Ｐゴシック" pitchFamily="34" charset="-128"/>
              </a:rPr>
              <a:t>Maktvåld</a:t>
            </a:r>
            <a:endParaRPr lang="en-US" sz="2800" dirty="0">
              <a:solidFill>
                <a:srgbClr val="000000"/>
              </a:solidFill>
              <a:ea typeface="ＭＳ Ｐゴシック" pitchFamily="34" charset="-128"/>
            </a:endParaRPr>
          </a:p>
          <a:p>
            <a:pPr algn="ctr" fontAlgn="base">
              <a:lnSpc>
                <a:spcPct val="70000"/>
              </a:lnSpc>
              <a:spcBef>
                <a:spcPct val="50000"/>
              </a:spcBef>
              <a:spcAft>
                <a:spcPct val="0"/>
              </a:spcAft>
            </a:pPr>
            <a:r>
              <a:rPr lang="en-US" sz="1200" dirty="0">
                <a:solidFill>
                  <a:srgbClr val="000000"/>
                </a:solidFill>
                <a:ea typeface="ＭＳ Ｐゴシック" pitchFamily="34" charset="-128"/>
              </a:rPr>
              <a:t>(the intimate terrorist)</a:t>
            </a:r>
          </a:p>
        </p:txBody>
      </p:sp>
      <p:sp>
        <p:nvSpPr>
          <p:cNvPr id="11" name="textruta 10"/>
          <p:cNvSpPr txBox="1"/>
          <p:nvPr/>
        </p:nvSpPr>
        <p:spPr>
          <a:xfrm>
            <a:off x="4667788" y="3742346"/>
            <a:ext cx="1638590" cy="707886"/>
          </a:xfrm>
          <a:prstGeom prst="rect">
            <a:avLst/>
          </a:prstGeom>
          <a:noFill/>
        </p:spPr>
        <p:txBody>
          <a:bodyPr wrap="none" rtlCol="0">
            <a:spAutoFit/>
          </a:bodyPr>
          <a:lstStyle/>
          <a:p>
            <a:r>
              <a:rPr lang="sv-SE" sz="4000" b="1" dirty="0">
                <a:latin typeface="Garamond" panose="02020404030301010803" pitchFamily="18" charset="0"/>
              </a:rPr>
              <a:t>Pitbull</a:t>
            </a: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3803" y="3693992"/>
            <a:ext cx="3275856" cy="1607217"/>
          </a:xfrm>
          <a:prstGeom prst="rect">
            <a:avLst/>
          </a:prstGeom>
          <a:noFill/>
          <a:ln>
            <a:noFill/>
          </a:ln>
          <a:effectLst>
            <a:softEdge rad="165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ruta 11"/>
          <p:cNvSpPr txBox="1"/>
          <p:nvPr/>
        </p:nvSpPr>
        <p:spPr>
          <a:xfrm>
            <a:off x="2048162" y="5796226"/>
            <a:ext cx="8139216" cy="830997"/>
          </a:xfrm>
          <a:prstGeom prst="rect">
            <a:avLst/>
          </a:prstGeom>
          <a:noFill/>
        </p:spPr>
        <p:txBody>
          <a:bodyPr wrap="none" rtlCol="0">
            <a:spAutoFit/>
          </a:bodyPr>
          <a:lstStyle/>
          <a:p>
            <a:r>
              <a:rPr lang="en-US" sz="1200" i="1" dirty="0">
                <a:latin typeface="Garamond" panose="02020404030301010803" pitchFamily="18" charset="0"/>
              </a:rPr>
              <a:t>- </a:t>
            </a:r>
            <a:r>
              <a:rPr lang="en-US" sz="1200" dirty="0">
                <a:latin typeface="Garamond" panose="02020404030301010803" pitchFamily="18" charset="0"/>
              </a:rPr>
              <a:t>Neil Jacobson and John </a:t>
            </a:r>
            <a:r>
              <a:rPr lang="en-US" sz="1200" dirty="0" err="1">
                <a:latin typeface="Garamond" panose="02020404030301010803" pitchFamily="18" charset="0"/>
              </a:rPr>
              <a:t>Gottman.</a:t>
            </a:r>
            <a:r>
              <a:rPr lang="en-US" sz="1200" i="1" dirty="0" err="1">
                <a:latin typeface="Garamond" panose="02020404030301010803" pitchFamily="18" charset="0"/>
              </a:rPr>
              <a:t>When</a:t>
            </a:r>
            <a:r>
              <a:rPr lang="en-US" sz="1200" i="1" dirty="0">
                <a:latin typeface="Garamond" panose="02020404030301010803" pitchFamily="18" charset="0"/>
              </a:rPr>
              <a:t> Men Batter Women: New Insights Into Ending Abusive Relationships</a:t>
            </a:r>
            <a:r>
              <a:rPr lang="en-US" sz="1200" dirty="0">
                <a:latin typeface="Garamond" panose="02020404030301010803" pitchFamily="18" charset="0"/>
              </a:rPr>
              <a:t>,1998</a:t>
            </a:r>
          </a:p>
          <a:p>
            <a:pPr marL="171450" indent="-171450">
              <a:buFontTx/>
              <a:buChar char="-"/>
            </a:pPr>
            <a:r>
              <a:rPr lang="en-US" sz="1200" dirty="0">
                <a:latin typeface="Garamond" panose="02020404030301010803" pitchFamily="18" charset="0"/>
              </a:rPr>
              <a:t>Amy </a:t>
            </a:r>
            <a:r>
              <a:rPr lang="en-US" sz="1200" dirty="0" err="1">
                <a:latin typeface="Garamond" panose="02020404030301010803" pitchFamily="18" charset="0"/>
              </a:rPr>
              <a:t>Holtzworth</a:t>
            </a:r>
            <a:r>
              <a:rPr lang="en-US" sz="1200" dirty="0">
                <a:latin typeface="Garamond" panose="02020404030301010803" pitchFamily="18" charset="0"/>
              </a:rPr>
              <a:t> Munroe.  Typologies of Men Who Are </a:t>
            </a:r>
            <a:r>
              <a:rPr lang="en-US" sz="1200" dirty="0" err="1">
                <a:latin typeface="Garamond" panose="02020404030301010803" pitchFamily="18" charset="0"/>
              </a:rPr>
              <a:t>Maritally</a:t>
            </a:r>
            <a:r>
              <a:rPr lang="en-US" sz="1200" dirty="0">
                <a:latin typeface="Garamond" panose="02020404030301010803" pitchFamily="18" charset="0"/>
              </a:rPr>
              <a:t> Violent 1994</a:t>
            </a:r>
          </a:p>
          <a:p>
            <a:pPr marL="171450" indent="-171450">
              <a:buFontTx/>
              <a:buChar char="-"/>
            </a:pPr>
            <a:r>
              <a:rPr lang="en-US" sz="1200" dirty="0">
                <a:latin typeface="Garamond" panose="02020404030301010803" pitchFamily="18" charset="0"/>
              </a:rPr>
              <a:t>Dutton, D. (2007). The abusive personality, violence and control in intimate relationships, Guilford press, NY.</a:t>
            </a:r>
          </a:p>
          <a:p>
            <a:pPr marL="171450" indent="-171450">
              <a:buFontTx/>
              <a:buChar char="-"/>
            </a:pPr>
            <a:r>
              <a:rPr lang="en-US" sz="1200" dirty="0">
                <a:latin typeface="Garamond" panose="02020404030301010803" pitchFamily="18" charset="0"/>
              </a:rPr>
              <a:t>Johnson, MP., &amp; Ferraro, KJ. (2000). Research on domestic violence in the 1990s: Making distinctions. J Marriage Fam.; 62:948–63.</a:t>
            </a:r>
            <a:endParaRPr lang="sv-SE" sz="1200" dirty="0">
              <a:latin typeface="Garamond" panose="02020404030301010803" pitchFamily="18" charset="0"/>
            </a:endParaRPr>
          </a:p>
        </p:txBody>
      </p:sp>
      <p:sp>
        <p:nvSpPr>
          <p:cNvPr id="22" name="textruta 21"/>
          <p:cNvSpPr txBox="1"/>
          <p:nvPr/>
        </p:nvSpPr>
        <p:spPr>
          <a:xfrm>
            <a:off x="4894922" y="4410661"/>
            <a:ext cx="1263487" cy="369332"/>
          </a:xfrm>
          <a:prstGeom prst="rect">
            <a:avLst/>
          </a:prstGeom>
          <a:noFill/>
        </p:spPr>
        <p:txBody>
          <a:bodyPr wrap="none" rtlCol="0">
            <a:spAutoFit/>
          </a:bodyPr>
          <a:lstStyle/>
          <a:p>
            <a:r>
              <a:rPr lang="sv-SE" dirty="0">
                <a:latin typeface="Garamond" panose="02020404030301010803" pitchFamily="18" charset="0"/>
              </a:rPr>
              <a:t>(Borderline)</a:t>
            </a:r>
          </a:p>
        </p:txBody>
      </p:sp>
      <p:sp>
        <p:nvSpPr>
          <p:cNvPr id="14" name="textruta 13"/>
          <p:cNvSpPr txBox="1"/>
          <p:nvPr/>
        </p:nvSpPr>
        <p:spPr>
          <a:xfrm>
            <a:off x="5487083" y="1298705"/>
            <a:ext cx="1584176" cy="707886"/>
          </a:xfrm>
          <a:prstGeom prst="rect">
            <a:avLst/>
          </a:prstGeom>
          <a:noFill/>
        </p:spPr>
        <p:txBody>
          <a:bodyPr wrap="square" rtlCol="0">
            <a:spAutoFit/>
          </a:bodyPr>
          <a:lstStyle/>
          <a:p>
            <a:r>
              <a:rPr lang="sv-SE" sz="4000" b="1" dirty="0">
                <a:latin typeface="Garamond" panose="02020404030301010803" pitchFamily="18" charset="0"/>
              </a:rPr>
              <a:t>Cobra</a:t>
            </a: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5894" y="300200"/>
            <a:ext cx="1608627" cy="2254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ruta 15"/>
          <p:cNvSpPr txBox="1"/>
          <p:nvPr/>
        </p:nvSpPr>
        <p:spPr>
          <a:xfrm>
            <a:off x="5812898" y="2125590"/>
            <a:ext cx="1221809" cy="369332"/>
          </a:xfrm>
          <a:prstGeom prst="rect">
            <a:avLst/>
          </a:prstGeom>
          <a:noFill/>
        </p:spPr>
        <p:txBody>
          <a:bodyPr wrap="none" rtlCol="0">
            <a:spAutoFit/>
          </a:bodyPr>
          <a:lstStyle/>
          <a:p>
            <a:r>
              <a:rPr lang="sv-SE" dirty="0">
                <a:latin typeface="Garamond" panose="02020404030301010803" pitchFamily="18" charset="0"/>
              </a:rPr>
              <a:t>(Antisocial</a:t>
            </a:r>
            <a:r>
              <a:rPr lang="sv-SE" dirty="0"/>
              <a:t>)</a:t>
            </a:r>
          </a:p>
        </p:txBody>
      </p:sp>
    </p:spTree>
    <p:extLst>
      <p:ext uri="{BB962C8B-B14F-4D97-AF65-F5344CB8AC3E}">
        <p14:creationId xmlns:p14="http://schemas.microsoft.com/office/powerpoint/2010/main" val="290944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31140" y="1468875"/>
            <a:ext cx="6127616" cy="839615"/>
          </a:xfrm>
        </p:spPr>
        <p:txBody>
          <a:bodyPr/>
          <a:lstStyle/>
          <a:p>
            <a:r>
              <a:rPr lang="sv-SE" dirty="0">
                <a:latin typeface="Garamond" pitchFamily="18" charset="0"/>
              </a:rPr>
              <a:t>ATV:s syn på våld</a:t>
            </a:r>
          </a:p>
        </p:txBody>
      </p:sp>
      <p:sp>
        <p:nvSpPr>
          <p:cNvPr id="4" name="Rektangel 3"/>
          <p:cNvSpPr/>
          <p:nvPr/>
        </p:nvSpPr>
        <p:spPr>
          <a:xfrm>
            <a:off x="4381500" y="2667255"/>
            <a:ext cx="3429000" cy="2031325"/>
          </a:xfrm>
          <a:prstGeom prst="rect">
            <a:avLst/>
          </a:prstGeom>
        </p:spPr>
        <p:txBody>
          <a:bodyPr>
            <a:spAutoFit/>
          </a:bodyPr>
          <a:lstStyle/>
          <a:p>
            <a:pPr defTabSz="685800">
              <a:defRPr/>
            </a:pPr>
            <a:r>
              <a:rPr lang="sv-SE" b="1" cap="small" dirty="0">
                <a:solidFill>
                  <a:srgbClr val="000000"/>
                </a:solidFill>
                <a:latin typeface="Garamond" pitchFamily="18" charset="0"/>
              </a:rPr>
              <a:t>1. Den som utövar våld vill något med sitt våld (just då)</a:t>
            </a:r>
            <a:endParaRPr lang="sv-SE" dirty="0">
              <a:solidFill>
                <a:srgbClr val="000000"/>
              </a:solidFill>
              <a:latin typeface="Garamond" pitchFamily="18" charset="0"/>
            </a:endParaRPr>
          </a:p>
          <a:p>
            <a:pPr defTabSz="685800">
              <a:defRPr/>
            </a:pPr>
            <a:r>
              <a:rPr lang="sv-SE" cap="small" dirty="0">
                <a:solidFill>
                  <a:srgbClr val="000000"/>
                </a:solidFill>
                <a:latin typeface="Garamond" pitchFamily="18" charset="0"/>
              </a:rPr>
              <a:t> </a:t>
            </a:r>
            <a:endParaRPr lang="sv-SE" dirty="0">
              <a:solidFill>
                <a:srgbClr val="000000"/>
              </a:solidFill>
              <a:latin typeface="Garamond" pitchFamily="18" charset="0"/>
            </a:endParaRPr>
          </a:p>
          <a:p>
            <a:pPr defTabSz="685800">
              <a:defRPr/>
            </a:pPr>
            <a:r>
              <a:rPr lang="sv-SE" b="1" cap="small" dirty="0">
                <a:solidFill>
                  <a:srgbClr val="000000"/>
                </a:solidFill>
                <a:latin typeface="Garamond" pitchFamily="18" charset="0"/>
              </a:rPr>
              <a:t>2. Våld är utövarens ansvar</a:t>
            </a:r>
            <a:endParaRPr lang="sv-SE" dirty="0">
              <a:solidFill>
                <a:srgbClr val="000000"/>
              </a:solidFill>
              <a:latin typeface="Garamond" pitchFamily="18" charset="0"/>
            </a:endParaRPr>
          </a:p>
          <a:p>
            <a:pPr defTabSz="685800">
              <a:defRPr/>
            </a:pPr>
            <a:r>
              <a:rPr lang="sv-SE" b="1" cap="small" dirty="0">
                <a:solidFill>
                  <a:srgbClr val="000000"/>
                </a:solidFill>
                <a:latin typeface="Garamond" pitchFamily="18" charset="0"/>
              </a:rPr>
              <a:t> </a:t>
            </a:r>
            <a:endParaRPr lang="sv-SE" dirty="0">
              <a:solidFill>
                <a:srgbClr val="000000"/>
              </a:solidFill>
              <a:latin typeface="Garamond" pitchFamily="18" charset="0"/>
            </a:endParaRPr>
          </a:p>
          <a:p>
            <a:pPr defTabSz="685800">
              <a:defRPr/>
            </a:pPr>
            <a:r>
              <a:rPr lang="sv-SE" b="1" cap="small" dirty="0">
                <a:solidFill>
                  <a:srgbClr val="000000"/>
                </a:solidFill>
                <a:latin typeface="Garamond" pitchFamily="18" charset="0"/>
              </a:rPr>
              <a:t>3. Det går att förändra sitt våldsamma beteende</a:t>
            </a:r>
            <a:endParaRPr lang="sv-SE" dirty="0">
              <a:solidFill>
                <a:srgbClr val="000000"/>
              </a:solidFill>
              <a:latin typeface="Garamond" pitchFamily="18" charset="0"/>
            </a:endParaRPr>
          </a:p>
        </p:txBody>
      </p:sp>
      <p:pic>
        <p:nvPicPr>
          <p:cNvPr id="6" name="Bildobjekt 5"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172766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91544" y="2636912"/>
            <a:ext cx="8229600" cy="1143000"/>
          </a:xfrm>
        </p:spPr>
        <p:txBody>
          <a:bodyPr>
            <a:normAutofit fontScale="90000"/>
          </a:bodyPr>
          <a:lstStyle/>
          <a:p>
            <a:r>
              <a:rPr lang="sv-SE" dirty="0">
                <a:latin typeface="Garamond" panose="02020404030301010803" pitchFamily="18" charset="0"/>
              </a:rPr>
              <a:t>Man använder våld för att man…</a:t>
            </a:r>
            <a:br>
              <a:rPr lang="sv-SE" dirty="0">
                <a:latin typeface="Garamond" panose="02020404030301010803" pitchFamily="18" charset="0"/>
              </a:rPr>
            </a:br>
            <a:br>
              <a:rPr lang="sv-SE" dirty="0">
                <a:latin typeface="Garamond" panose="02020404030301010803" pitchFamily="18" charset="0"/>
              </a:rPr>
            </a:br>
            <a:r>
              <a:rPr lang="sv-SE" b="1" dirty="0">
                <a:latin typeface="Garamond" panose="02020404030301010803" pitchFamily="18" charset="0"/>
              </a:rPr>
              <a:t>VÄLJER </a:t>
            </a:r>
            <a:br>
              <a:rPr lang="sv-SE" dirty="0">
                <a:latin typeface="Garamond" panose="02020404030301010803" pitchFamily="18" charset="0"/>
              </a:rPr>
            </a:br>
            <a:br>
              <a:rPr lang="sv-SE" dirty="0">
                <a:latin typeface="Garamond" panose="02020404030301010803" pitchFamily="18" charset="0"/>
              </a:rPr>
            </a:br>
            <a:r>
              <a:rPr lang="sv-SE" dirty="0">
                <a:latin typeface="Garamond" panose="02020404030301010803" pitchFamily="18" charset="0"/>
              </a:rPr>
              <a:t>att använda våld</a:t>
            </a:r>
          </a:p>
        </p:txBody>
      </p:sp>
      <p:pic>
        <p:nvPicPr>
          <p:cNvPr id="3" name="Bildobjekt 2"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74710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ATVs hörnstenar</a:t>
            </a:r>
          </a:p>
        </p:txBody>
      </p:sp>
      <p:sp>
        <p:nvSpPr>
          <p:cNvPr id="5" name="Platshållare för text 4"/>
          <p:cNvSpPr>
            <a:spLocks noGrp="1"/>
          </p:cNvSpPr>
          <p:nvPr>
            <p:ph type="body" sz="quarter" idx="13"/>
          </p:nvPr>
        </p:nvSpPr>
        <p:spPr/>
        <p:txBody>
          <a:bodyPr/>
          <a:lstStyle/>
          <a:p>
            <a:r>
              <a:rPr lang="sv-SE" dirty="0"/>
              <a:t>Fokus på våldet</a:t>
            </a:r>
          </a:p>
          <a:p>
            <a:r>
              <a:rPr lang="sv-SE" dirty="0"/>
              <a:t>Ansvar</a:t>
            </a:r>
          </a:p>
          <a:p>
            <a:r>
              <a:rPr lang="sv-SE" dirty="0"/>
              <a:t>Konsekvenser</a:t>
            </a:r>
          </a:p>
          <a:p>
            <a:r>
              <a:rPr lang="sv-SE" dirty="0"/>
              <a:t>Sammanhang</a:t>
            </a:r>
          </a:p>
        </p:txBody>
      </p:sp>
      <p:sp>
        <p:nvSpPr>
          <p:cNvPr id="6" name="Platshållare för bild 5"/>
          <p:cNvSpPr>
            <a:spLocks noGrp="1"/>
          </p:cNvSpPr>
          <p:nvPr>
            <p:ph type="pic" sz="quarter" idx="14"/>
          </p:nvPr>
        </p:nvSpPr>
        <p:spPr/>
      </p:sp>
      <p:pic>
        <p:nvPicPr>
          <p:cNvPr id="7" name="Bildobjekt 6"/>
          <p:cNvPicPr>
            <a:picLocks noChangeAspect="1"/>
          </p:cNvPicPr>
          <p:nvPr/>
        </p:nvPicPr>
        <p:blipFill>
          <a:blip r:embed="rId3"/>
          <a:stretch>
            <a:fillRect/>
          </a:stretch>
        </p:blipFill>
        <p:spPr>
          <a:xfrm>
            <a:off x="6259485" y="1692000"/>
            <a:ext cx="4073236" cy="3312261"/>
          </a:xfrm>
          <a:prstGeom prst="rect">
            <a:avLst/>
          </a:prstGeom>
        </p:spPr>
      </p:pic>
      <p:pic>
        <p:nvPicPr>
          <p:cNvPr id="8" name="Bildobjekt 7" descr="\\jkp.ltjkpg.se\gem\Home01\brofi\Skrivbord\logo_region_jonkopings_lan_linked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2684672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p:cNvSpPr/>
          <p:nvPr/>
        </p:nvSpPr>
        <p:spPr>
          <a:xfrm>
            <a:off x="2978212" y="2456772"/>
            <a:ext cx="2592288" cy="1800200"/>
          </a:xfrm>
          <a:prstGeom prst="ellipse">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Ellips 4"/>
          <p:cNvSpPr/>
          <p:nvPr/>
        </p:nvSpPr>
        <p:spPr>
          <a:xfrm>
            <a:off x="4288446" y="1821226"/>
            <a:ext cx="2592288" cy="1800200"/>
          </a:xfrm>
          <a:prstGeom prst="ellipse">
            <a:avLst/>
          </a:prstGeom>
          <a:solidFill>
            <a:schemeClr val="accent5">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Ellips 5"/>
          <p:cNvSpPr/>
          <p:nvPr/>
        </p:nvSpPr>
        <p:spPr>
          <a:xfrm>
            <a:off x="3403246" y="3207998"/>
            <a:ext cx="2592288" cy="1800200"/>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Ellips 6"/>
          <p:cNvSpPr/>
          <p:nvPr/>
        </p:nvSpPr>
        <p:spPr>
          <a:xfrm>
            <a:off x="5290852" y="1712475"/>
            <a:ext cx="2592288" cy="1800200"/>
          </a:xfrm>
          <a:prstGeom prst="ellipse">
            <a:avLst/>
          </a:prstGeom>
          <a:solidFill>
            <a:schemeClr val="accent6">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Ellips 7"/>
          <p:cNvSpPr/>
          <p:nvPr/>
        </p:nvSpPr>
        <p:spPr>
          <a:xfrm>
            <a:off x="3407232" y="3494019"/>
            <a:ext cx="2592288" cy="1800200"/>
          </a:xfrm>
          <a:prstGeom prst="ellipse">
            <a:avLst/>
          </a:prstGeom>
          <a:solidFill>
            <a:schemeClr val="accent5">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Ellips 8"/>
          <p:cNvSpPr/>
          <p:nvPr/>
        </p:nvSpPr>
        <p:spPr>
          <a:xfrm>
            <a:off x="4718070" y="3990080"/>
            <a:ext cx="2592288" cy="1800200"/>
          </a:xfrm>
          <a:prstGeom prst="ellipse">
            <a:avLst/>
          </a:prstGeom>
          <a:solidFill>
            <a:schemeClr val="accent4">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Ellips 9"/>
          <p:cNvSpPr/>
          <p:nvPr/>
        </p:nvSpPr>
        <p:spPr>
          <a:xfrm>
            <a:off x="6063945" y="3523736"/>
            <a:ext cx="2592288" cy="1800200"/>
          </a:xfrm>
          <a:prstGeom prst="ellipse">
            <a:avLst/>
          </a:prstGeom>
          <a:solidFill>
            <a:schemeClr val="accent3">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Ellips 10"/>
          <p:cNvSpPr/>
          <p:nvPr/>
        </p:nvSpPr>
        <p:spPr>
          <a:xfrm>
            <a:off x="6718920" y="2878802"/>
            <a:ext cx="2592288" cy="1800200"/>
          </a:xfrm>
          <a:prstGeom prst="ellipse">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Ellips 11"/>
          <p:cNvSpPr/>
          <p:nvPr/>
        </p:nvSpPr>
        <p:spPr>
          <a:xfrm>
            <a:off x="5984171" y="2135173"/>
            <a:ext cx="2592288" cy="1800200"/>
          </a:xfrm>
          <a:prstGeom prst="ellipse">
            <a:avLst/>
          </a:prstGeom>
          <a:solidFill>
            <a:schemeClr val="accent2">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Rektangel 12"/>
          <p:cNvSpPr/>
          <p:nvPr/>
        </p:nvSpPr>
        <p:spPr>
          <a:xfrm>
            <a:off x="6819263" y="5322975"/>
            <a:ext cx="4572000" cy="646331"/>
          </a:xfrm>
          <a:prstGeom prst="rect">
            <a:avLst/>
          </a:prstGeom>
        </p:spPr>
        <p:txBody>
          <a:bodyPr>
            <a:spAutoFit/>
          </a:bodyPr>
          <a:lstStyle/>
          <a:p>
            <a:pPr algn="ctr"/>
            <a:r>
              <a:rPr lang="sv-SE" sz="1200" b="1" dirty="0">
                <a:solidFill>
                  <a:prstClr val="black"/>
                </a:solidFill>
                <a:latin typeface="Garamond" pitchFamily="18" charset="0"/>
              </a:rPr>
              <a:t>Inlärningspsykologi</a:t>
            </a:r>
          </a:p>
          <a:p>
            <a:pPr algn="ctr"/>
            <a:r>
              <a:rPr lang="sv-SE" sz="1200" dirty="0">
                <a:solidFill>
                  <a:prstClr val="black"/>
                </a:solidFill>
                <a:latin typeface="Garamond" pitchFamily="18" charset="0"/>
              </a:rPr>
              <a:t>”Män använder våld för att </a:t>
            </a:r>
          </a:p>
          <a:p>
            <a:pPr algn="ctr"/>
            <a:r>
              <a:rPr lang="sv-SE" sz="1200" dirty="0">
                <a:solidFill>
                  <a:prstClr val="black"/>
                </a:solidFill>
                <a:latin typeface="Garamond" pitchFamily="18" charset="0"/>
              </a:rPr>
              <a:t>deras våld fungerar, och genom modellinlärning”</a:t>
            </a:r>
          </a:p>
        </p:txBody>
      </p:sp>
      <p:sp>
        <p:nvSpPr>
          <p:cNvPr id="14" name="Rektangel 13"/>
          <p:cNvSpPr/>
          <p:nvPr/>
        </p:nvSpPr>
        <p:spPr>
          <a:xfrm>
            <a:off x="185582" y="3638289"/>
            <a:ext cx="4572000" cy="830997"/>
          </a:xfrm>
          <a:prstGeom prst="rect">
            <a:avLst/>
          </a:prstGeom>
        </p:spPr>
        <p:txBody>
          <a:bodyPr>
            <a:spAutoFit/>
          </a:bodyPr>
          <a:lstStyle/>
          <a:p>
            <a:pPr algn="ctr"/>
            <a:r>
              <a:rPr lang="sv-SE" sz="1200" b="1" dirty="0" err="1">
                <a:solidFill>
                  <a:prstClr val="black"/>
                </a:solidFill>
                <a:latin typeface="Garamond" pitchFamily="18" charset="0"/>
              </a:rPr>
              <a:t>Vanmaktsteori</a:t>
            </a:r>
            <a:endParaRPr lang="sv-SE" sz="1200" b="1" dirty="0">
              <a:solidFill>
                <a:prstClr val="black"/>
              </a:solidFill>
              <a:latin typeface="Garamond" pitchFamily="18" charset="0"/>
            </a:endParaRPr>
          </a:p>
          <a:p>
            <a:pPr algn="ctr"/>
            <a:r>
              <a:rPr lang="sv-SE" sz="1200" dirty="0">
                <a:solidFill>
                  <a:prstClr val="black"/>
                </a:solidFill>
                <a:latin typeface="Garamond" pitchFamily="18" charset="0"/>
              </a:rPr>
              <a:t>”Männens våld är en </a:t>
            </a:r>
          </a:p>
          <a:p>
            <a:pPr algn="ctr"/>
            <a:r>
              <a:rPr lang="sv-SE" sz="1200" dirty="0">
                <a:solidFill>
                  <a:prstClr val="black"/>
                </a:solidFill>
                <a:latin typeface="Garamond" pitchFamily="18" charset="0"/>
              </a:rPr>
              <a:t>flykt från vanmakt/underläge </a:t>
            </a:r>
          </a:p>
          <a:p>
            <a:pPr algn="ctr"/>
            <a:r>
              <a:rPr lang="sv-SE" sz="1200" dirty="0">
                <a:solidFill>
                  <a:prstClr val="black"/>
                </a:solidFill>
                <a:latin typeface="Garamond" pitchFamily="18" charset="0"/>
              </a:rPr>
              <a:t>och resulterar i makt/överläge”</a:t>
            </a:r>
          </a:p>
        </p:txBody>
      </p:sp>
      <p:sp>
        <p:nvSpPr>
          <p:cNvPr id="15" name="Rektangel 14"/>
          <p:cNvSpPr/>
          <p:nvPr/>
        </p:nvSpPr>
        <p:spPr>
          <a:xfrm>
            <a:off x="3810000" y="405909"/>
            <a:ext cx="4572000" cy="646331"/>
          </a:xfrm>
          <a:prstGeom prst="rect">
            <a:avLst/>
          </a:prstGeom>
        </p:spPr>
        <p:txBody>
          <a:bodyPr>
            <a:spAutoFit/>
          </a:bodyPr>
          <a:lstStyle/>
          <a:p>
            <a:pPr algn="ctr"/>
            <a:r>
              <a:rPr lang="sv-SE" sz="1200" b="1" dirty="0">
                <a:solidFill>
                  <a:prstClr val="black"/>
                </a:solidFill>
                <a:latin typeface="Garamond" pitchFamily="18" charset="0"/>
              </a:rPr>
              <a:t>Feministisk teori</a:t>
            </a:r>
          </a:p>
          <a:p>
            <a:pPr algn="ctr"/>
            <a:r>
              <a:rPr lang="sv-SE" sz="1200" dirty="0">
                <a:solidFill>
                  <a:prstClr val="black"/>
                </a:solidFill>
                <a:latin typeface="Garamond" pitchFamily="18" charset="0"/>
              </a:rPr>
              <a:t>”Män använder våld primärt för att få makt och kontroll över en kvinna han ser sig berättigad att ta makten över”</a:t>
            </a:r>
          </a:p>
        </p:txBody>
      </p:sp>
      <p:sp>
        <p:nvSpPr>
          <p:cNvPr id="16" name="Rektangel 15"/>
          <p:cNvSpPr/>
          <p:nvPr/>
        </p:nvSpPr>
        <p:spPr>
          <a:xfrm>
            <a:off x="1364154" y="1148749"/>
            <a:ext cx="4572000" cy="830997"/>
          </a:xfrm>
          <a:prstGeom prst="rect">
            <a:avLst/>
          </a:prstGeom>
        </p:spPr>
        <p:txBody>
          <a:bodyPr>
            <a:spAutoFit/>
          </a:bodyPr>
          <a:lstStyle/>
          <a:p>
            <a:pPr algn="ctr"/>
            <a:r>
              <a:rPr lang="sv-SE" sz="1200" b="1" dirty="0">
                <a:solidFill>
                  <a:prstClr val="black"/>
                </a:solidFill>
                <a:latin typeface="Garamond" pitchFamily="18" charset="0"/>
              </a:rPr>
              <a:t>Anknytnings- och traumateori</a:t>
            </a:r>
          </a:p>
          <a:p>
            <a:pPr algn="ctr"/>
            <a:r>
              <a:rPr lang="sv-SE" sz="1200" dirty="0">
                <a:solidFill>
                  <a:prstClr val="black"/>
                </a:solidFill>
                <a:latin typeface="Garamond" pitchFamily="18" charset="0"/>
              </a:rPr>
              <a:t>”Männens oförmåga att hantera vanmakt beror på</a:t>
            </a:r>
          </a:p>
          <a:p>
            <a:pPr algn="ctr"/>
            <a:r>
              <a:rPr lang="sv-SE" sz="1200" dirty="0">
                <a:solidFill>
                  <a:prstClr val="black"/>
                </a:solidFill>
                <a:latin typeface="Garamond" pitchFamily="18" charset="0"/>
              </a:rPr>
              <a:t> en inre sårbarhet skapad av tidiga anknytningstrauman och/eller egen våldsutsatthet” </a:t>
            </a:r>
          </a:p>
        </p:txBody>
      </p:sp>
      <p:sp>
        <p:nvSpPr>
          <p:cNvPr id="17" name="Rektangel 16"/>
          <p:cNvSpPr/>
          <p:nvPr/>
        </p:nvSpPr>
        <p:spPr>
          <a:xfrm>
            <a:off x="1142037" y="5437294"/>
            <a:ext cx="4572000" cy="830997"/>
          </a:xfrm>
          <a:prstGeom prst="rect">
            <a:avLst/>
          </a:prstGeom>
        </p:spPr>
        <p:txBody>
          <a:bodyPr>
            <a:spAutoFit/>
          </a:bodyPr>
          <a:lstStyle/>
          <a:p>
            <a:pPr algn="ctr"/>
            <a:r>
              <a:rPr lang="sv-SE" sz="1200" b="1" dirty="0">
                <a:solidFill>
                  <a:prstClr val="black"/>
                </a:solidFill>
                <a:latin typeface="Garamond" pitchFamily="18" charset="0"/>
              </a:rPr>
              <a:t>Sociologisk normteori </a:t>
            </a:r>
          </a:p>
          <a:p>
            <a:pPr algn="ctr"/>
            <a:r>
              <a:rPr lang="sv-SE" sz="1200" dirty="0">
                <a:solidFill>
                  <a:prstClr val="black"/>
                </a:solidFill>
                <a:latin typeface="Garamond" pitchFamily="18" charset="0"/>
              </a:rPr>
              <a:t>”Män använder våld för att de som pojkar </a:t>
            </a:r>
          </a:p>
          <a:p>
            <a:pPr algn="ctr"/>
            <a:r>
              <a:rPr lang="sv-SE" sz="1200" dirty="0">
                <a:solidFill>
                  <a:prstClr val="black"/>
                </a:solidFill>
                <a:latin typeface="Garamond" pitchFamily="18" charset="0"/>
              </a:rPr>
              <a:t>blivit socialiserade till att vara våldsamma, </a:t>
            </a:r>
          </a:p>
          <a:p>
            <a:pPr algn="ctr"/>
            <a:r>
              <a:rPr lang="sv-SE" sz="1200" dirty="0">
                <a:solidFill>
                  <a:prstClr val="black"/>
                </a:solidFill>
                <a:latin typeface="Garamond" pitchFamily="18" charset="0"/>
              </a:rPr>
              <a:t>samt inte erkänna och kommunicera sårbarhet”</a:t>
            </a:r>
          </a:p>
        </p:txBody>
      </p:sp>
      <p:sp>
        <p:nvSpPr>
          <p:cNvPr id="18" name="Rektangel 17"/>
          <p:cNvSpPr/>
          <p:nvPr/>
        </p:nvSpPr>
        <p:spPr>
          <a:xfrm>
            <a:off x="4439816" y="6061640"/>
            <a:ext cx="4572000" cy="646331"/>
          </a:xfrm>
          <a:prstGeom prst="rect">
            <a:avLst/>
          </a:prstGeom>
        </p:spPr>
        <p:txBody>
          <a:bodyPr>
            <a:spAutoFit/>
          </a:bodyPr>
          <a:lstStyle/>
          <a:p>
            <a:pPr algn="ctr"/>
            <a:r>
              <a:rPr lang="sv-SE" sz="1200" b="1" dirty="0">
                <a:solidFill>
                  <a:prstClr val="black"/>
                </a:solidFill>
                <a:latin typeface="Garamond" pitchFamily="18" charset="0"/>
              </a:rPr>
              <a:t>Psykiatrisk/kemisk teori</a:t>
            </a:r>
          </a:p>
          <a:p>
            <a:pPr algn="ctr"/>
            <a:r>
              <a:rPr lang="sv-SE" sz="1200" dirty="0">
                <a:solidFill>
                  <a:prstClr val="black"/>
                </a:solidFill>
                <a:latin typeface="Garamond" pitchFamily="18" charset="0"/>
              </a:rPr>
              <a:t>”Män använder våld för att de är psykiskt sjuka</a:t>
            </a:r>
          </a:p>
          <a:p>
            <a:pPr algn="ctr"/>
            <a:r>
              <a:rPr lang="sv-SE" sz="1200" dirty="0">
                <a:solidFill>
                  <a:prstClr val="black"/>
                </a:solidFill>
                <a:latin typeface="Garamond" pitchFamily="18" charset="0"/>
              </a:rPr>
              <a:t> eller påverkade av alkohol/droger”</a:t>
            </a:r>
          </a:p>
        </p:txBody>
      </p:sp>
      <p:sp>
        <p:nvSpPr>
          <p:cNvPr id="19" name="Rektangel 18"/>
          <p:cNvSpPr/>
          <p:nvPr/>
        </p:nvSpPr>
        <p:spPr>
          <a:xfrm>
            <a:off x="7683714" y="3198389"/>
            <a:ext cx="4572000" cy="1384995"/>
          </a:xfrm>
          <a:prstGeom prst="rect">
            <a:avLst/>
          </a:prstGeom>
        </p:spPr>
        <p:txBody>
          <a:bodyPr>
            <a:spAutoFit/>
          </a:bodyPr>
          <a:lstStyle/>
          <a:p>
            <a:pPr algn="ctr"/>
            <a:r>
              <a:rPr lang="sv-SE" sz="1200" b="1" dirty="0">
                <a:solidFill>
                  <a:prstClr val="black"/>
                </a:solidFill>
                <a:latin typeface="Garamond" pitchFamily="18" charset="0"/>
              </a:rPr>
              <a:t>Systemteori</a:t>
            </a:r>
          </a:p>
          <a:p>
            <a:pPr algn="ctr"/>
            <a:r>
              <a:rPr lang="sv-SE" sz="1200" dirty="0">
                <a:solidFill>
                  <a:prstClr val="black"/>
                </a:solidFill>
                <a:latin typeface="Garamond" pitchFamily="18" charset="0"/>
              </a:rPr>
              <a:t>”De män som </a:t>
            </a:r>
          </a:p>
          <a:p>
            <a:pPr algn="ctr"/>
            <a:r>
              <a:rPr lang="sv-SE" sz="1200" dirty="0">
                <a:solidFill>
                  <a:prstClr val="black"/>
                </a:solidFill>
                <a:latin typeface="Garamond" pitchFamily="18" charset="0"/>
              </a:rPr>
              <a:t>använder våld </a:t>
            </a:r>
          </a:p>
          <a:p>
            <a:pPr algn="ctr"/>
            <a:r>
              <a:rPr lang="sv-SE" sz="1200" dirty="0">
                <a:solidFill>
                  <a:prstClr val="black"/>
                </a:solidFill>
                <a:latin typeface="Garamond" pitchFamily="18" charset="0"/>
              </a:rPr>
              <a:t>lever i en relation </a:t>
            </a:r>
          </a:p>
          <a:p>
            <a:pPr algn="ctr"/>
            <a:r>
              <a:rPr lang="sv-SE" sz="1200" dirty="0">
                <a:solidFill>
                  <a:prstClr val="black"/>
                </a:solidFill>
                <a:latin typeface="Garamond" pitchFamily="18" charset="0"/>
              </a:rPr>
              <a:t>där ett dysfunktionellt </a:t>
            </a:r>
          </a:p>
          <a:p>
            <a:pPr algn="ctr"/>
            <a:r>
              <a:rPr lang="sv-SE" sz="1200" dirty="0">
                <a:solidFill>
                  <a:prstClr val="black"/>
                </a:solidFill>
                <a:latin typeface="Garamond" pitchFamily="18" charset="0"/>
              </a:rPr>
              <a:t>samspel skapar</a:t>
            </a:r>
          </a:p>
          <a:p>
            <a:pPr algn="ctr"/>
            <a:r>
              <a:rPr lang="sv-SE" sz="1200" dirty="0">
                <a:solidFill>
                  <a:prstClr val="black"/>
                </a:solidFill>
                <a:latin typeface="Garamond" pitchFamily="18" charset="0"/>
              </a:rPr>
              <a:t> våldsbenägenhet” </a:t>
            </a:r>
          </a:p>
        </p:txBody>
      </p:sp>
      <p:sp>
        <p:nvSpPr>
          <p:cNvPr id="20" name="Rektangel 19"/>
          <p:cNvSpPr/>
          <p:nvPr/>
        </p:nvSpPr>
        <p:spPr>
          <a:xfrm>
            <a:off x="7312967" y="1979746"/>
            <a:ext cx="4572000" cy="646331"/>
          </a:xfrm>
          <a:prstGeom prst="rect">
            <a:avLst/>
          </a:prstGeom>
        </p:spPr>
        <p:txBody>
          <a:bodyPr>
            <a:spAutoFit/>
          </a:bodyPr>
          <a:lstStyle/>
          <a:p>
            <a:pPr algn="ctr"/>
            <a:r>
              <a:rPr lang="sv-SE" sz="1200" b="1" dirty="0">
                <a:solidFill>
                  <a:prstClr val="black"/>
                </a:solidFill>
                <a:latin typeface="Garamond" pitchFamily="18" charset="0"/>
              </a:rPr>
              <a:t>Biologisk teori</a:t>
            </a:r>
          </a:p>
          <a:p>
            <a:pPr algn="ctr"/>
            <a:r>
              <a:rPr lang="sv-SE" sz="1200" dirty="0">
                <a:solidFill>
                  <a:prstClr val="black"/>
                </a:solidFill>
                <a:latin typeface="Garamond" pitchFamily="18" charset="0"/>
              </a:rPr>
              <a:t>”Män använder våld av genetiska, </a:t>
            </a:r>
          </a:p>
          <a:p>
            <a:pPr algn="ctr"/>
            <a:r>
              <a:rPr lang="sv-SE" sz="1200" dirty="0">
                <a:solidFill>
                  <a:prstClr val="black"/>
                </a:solidFill>
                <a:latin typeface="Garamond" pitchFamily="18" charset="0"/>
              </a:rPr>
              <a:t>hormonella, evolutionära skäl”</a:t>
            </a:r>
          </a:p>
        </p:txBody>
      </p:sp>
      <p:sp>
        <p:nvSpPr>
          <p:cNvPr id="21" name="Rektangel 20"/>
          <p:cNvSpPr/>
          <p:nvPr/>
        </p:nvSpPr>
        <p:spPr>
          <a:xfrm>
            <a:off x="6096000" y="886807"/>
            <a:ext cx="4572000" cy="830997"/>
          </a:xfrm>
          <a:prstGeom prst="rect">
            <a:avLst/>
          </a:prstGeom>
        </p:spPr>
        <p:txBody>
          <a:bodyPr>
            <a:spAutoFit/>
          </a:bodyPr>
          <a:lstStyle/>
          <a:p>
            <a:pPr algn="ctr"/>
            <a:r>
              <a:rPr lang="sv-SE" sz="1200" b="1" dirty="0">
                <a:solidFill>
                  <a:prstClr val="black"/>
                </a:solidFill>
                <a:latin typeface="Garamond" pitchFamily="18" charset="0"/>
              </a:rPr>
              <a:t>Kulturteori</a:t>
            </a:r>
          </a:p>
          <a:p>
            <a:pPr algn="ctr"/>
            <a:r>
              <a:rPr lang="sv-SE" sz="1200" dirty="0">
                <a:solidFill>
                  <a:prstClr val="black"/>
                </a:solidFill>
                <a:latin typeface="Garamond" pitchFamily="18" charset="0"/>
              </a:rPr>
              <a:t>”Män som använder våld är socialiserade i kulturer som rättfärdigar hegemonisk maskulinitet och manlig kontroll över</a:t>
            </a:r>
          </a:p>
          <a:p>
            <a:pPr algn="ctr"/>
            <a:r>
              <a:rPr lang="sv-SE" sz="1200" dirty="0">
                <a:solidFill>
                  <a:prstClr val="black"/>
                </a:solidFill>
                <a:latin typeface="Garamond" pitchFamily="18" charset="0"/>
              </a:rPr>
              <a:t> kvinnans sexualitet och fria vilja”</a:t>
            </a:r>
          </a:p>
        </p:txBody>
      </p:sp>
      <p:sp>
        <p:nvSpPr>
          <p:cNvPr id="22" name="Ellips 21"/>
          <p:cNvSpPr/>
          <p:nvPr/>
        </p:nvSpPr>
        <p:spPr>
          <a:xfrm>
            <a:off x="5797077" y="1821226"/>
            <a:ext cx="2592288" cy="1800200"/>
          </a:xfrm>
          <a:prstGeom prst="ellipse">
            <a:avLst/>
          </a:prstGeom>
          <a:solidFill>
            <a:schemeClr val="accent3">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pic>
        <p:nvPicPr>
          <p:cNvPr id="23" name="Bildobjekt 22"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376583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62208" y="500062"/>
            <a:ext cx="10515600" cy="990535"/>
          </a:xfrm>
        </p:spPr>
        <p:txBody>
          <a:bodyPr>
            <a:normAutofit fontScale="90000"/>
          </a:bodyPr>
          <a:lstStyle/>
          <a:p>
            <a:r>
              <a:rPr lang="sv-SE" b="1" dirty="0">
                <a:latin typeface="Garamond" panose="02020404030301010803" pitchFamily="18" charset="0"/>
              </a:rPr>
              <a:t>            Multisystematiska teorier</a:t>
            </a:r>
            <a:br>
              <a:rPr lang="sv-SE" b="1" dirty="0">
                <a:latin typeface="Garamond" panose="02020404030301010803" pitchFamily="18" charset="0"/>
              </a:rPr>
            </a:br>
            <a:endParaRPr lang="sv-SE" dirty="0">
              <a:latin typeface="Garamond" panose="02020404030301010803" pitchFamily="18" charset="0"/>
            </a:endParaRPr>
          </a:p>
        </p:txBody>
      </p:sp>
      <p:sp>
        <p:nvSpPr>
          <p:cNvPr id="3" name="Platshållare för innehåll 2"/>
          <p:cNvSpPr>
            <a:spLocks noGrp="1"/>
          </p:cNvSpPr>
          <p:nvPr>
            <p:ph idx="1"/>
          </p:nvPr>
        </p:nvSpPr>
        <p:spPr>
          <a:xfrm>
            <a:off x="862208" y="1312058"/>
            <a:ext cx="10515600" cy="4351338"/>
          </a:xfrm>
        </p:spPr>
        <p:txBody>
          <a:bodyPr>
            <a:normAutofit fontScale="92500"/>
          </a:bodyPr>
          <a:lstStyle/>
          <a:p>
            <a:pPr marL="0" indent="0">
              <a:buNone/>
            </a:pPr>
            <a:r>
              <a:rPr lang="sv-SE" sz="4400" dirty="0">
                <a:latin typeface="Garamond" panose="02020404030301010803" pitchFamily="18" charset="0"/>
              </a:rPr>
              <a:t> Uppkomsten och vidmakthållandet av våld i nära relationer  förklaras bäst utifrån  multifaktoriella faktorer.</a:t>
            </a:r>
          </a:p>
          <a:p>
            <a:pPr marL="0" indent="0">
              <a:buNone/>
            </a:pPr>
            <a:r>
              <a:rPr lang="sv-SE" sz="4400" dirty="0">
                <a:latin typeface="Garamond" panose="02020404030301010803" pitchFamily="18" charset="0"/>
              </a:rPr>
              <a:t>Ingen faktor kan ensam förklara allt våldsutövande i nära relationer, utan man måste ta hänsyn till det multifaktoriella samspelet mellan individuella-, familje- och strukturella nivåer. </a:t>
            </a:r>
            <a:endParaRPr lang="sv-SE" dirty="0">
              <a:latin typeface="Garamond" panose="02020404030301010803" pitchFamily="18" charset="0"/>
            </a:endParaRPr>
          </a:p>
        </p:txBody>
      </p:sp>
      <p:pic>
        <p:nvPicPr>
          <p:cNvPr id="4" name="Bildobjekt 3"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11600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504" y="257818"/>
            <a:ext cx="8489461" cy="6408712"/>
          </a:xfrm>
          <a:prstGeom prst="rect">
            <a:avLst/>
          </a:prstGeom>
          <a:noFill/>
          <a:ln>
            <a:noFill/>
          </a:ln>
          <a:effectLst>
            <a:outerShdw dist="35921" dir="2700000" algn="ctr" rotWithShape="0">
              <a:schemeClr val="bg2"/>
            </a:outerShdw>
            <a:softEdge rad="215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dobjekt 3"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3965" y="6190146"/>
            <a:ext cx="2510725" cy="667854"/>
          </a:xfrm>
          <a:prstGeom prst="rect">
            <a:avLst/>
          </a:prstGeom>
          <a:noFill/>
          <a:ln>
            <a:noFill/>
          </a:ln>
        </p:spPr>
      </p:pic>
    </p:spTree>
    <p:extLst>
      <p:ext uri="{BB962C8B-B14F-4D97-AF65-F5344CB8AC3E}">
        <p14:creationId xmlns:p14="http://schemas.microsoft.com/office/powerpoint/2010/main" val="3262156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jkp.ltjkpg.se\gem\Home01\brofi\Skrivbord\logo_region_jonkopings_lan_linked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2" name="Rektangel 1"/>
          <p:cNvSpPr/>
          <p:nvPr/>
        </p:nvSpPr>
        <p:spPr>
          <a:xfrm>
            <a:off x="1270000" y="1416672"/>
            <a:ext cx="8949267" cy="1261884"/>
          </a:xfrm>
          <a:prstGeom prst="rect">
            <a:avLst/>
          </a:prstGeom>
        </p:spPr>
        <p:txBody>
          <a:bodyPr wrap="square">
            <a:spAutoFit/>
          </a:bodyPr>
          <a:lstStyle/>
          <a:p>
            <a:pPr algn="ctr"/>
            <a:r>
              <a:rPr lang="sv-SE" sz="4000" b="1" dirty="0">
                <a:latin typeface="Garamond" panose="02020404030301010803" pitchFamily="18" charset="0"/>
              </a:rPr>
              <a:t>När kommer våldsutövarna till ATV</a:t>
            </a:r>
            <a:r>
              <a:rPr lang="sv-SE" sz="4000" b="1" dirty="0">
                <a:solidFill>
                  <a:schemeClr val="bg1"/>
                </a:solidFill>
                <a:latin typeface="Garamond" panose="02020404030301010803" pitchFamily="18" charset="0"/>
              </a:rPr>
              <a:t>Vårt </a:t>
            </a:r>
            <a:r>
              <a:rPr lang="sv-SE" b="1" dirty="0">
                <a:solidFill>
                  <a:schemeClr val="bg1"/>
                </a:solidFill>
                <a:latin typeface="Garamond" panose="02020404030301010803" pitchFamily="18" charset="0"/>
              </a:rPr>
              <a:t>upptagningsområde är hela Jönköpings län (367 000 invånare)</a:t>
            </a:r>
          </a:p>
          <a:p>
            <a:pPr lvl="0"/>
            <a:r>
              <a:rPr lang="sv-SE" b="1" dirty="0">
                <a:solidFill>
                  <a:schemeClr val="bg1"/>
                </a:solidFill>
                <a:latin typeface="Garamond" panose="02020404030301010803" pitchFamily="18" charset="0"/>
              </a:rPr>
              <a:t>Vi är del av Rehabiliteringscentrum Region Jönköpings län</a:t>
            </a:r>
          </a:p>
        </p:txBody>
      </p:sp>
      <p:sp>
        <p:nvSpPr>
          <p:cNvPr id="5" name="Rektangel 4"/>
          <p:cNvSpPr/>
          <p:nvPr/>
        </p:nvSpPr>
        <p:spPr>
          <a:xfrm>
            <a:off x="2243667" y="2515366"/>
            <a:ext cx="6096000" cy="3063403"/>
          </a:xfrm>
          <a:prstGeom prst="rect">
            <a:avLst/>
          </a:prstGeom>
        </p:spPr>
        <p:txBody>
          <a:bodyPr>
            <a:spAutoFit/>
          </a:bodyPr>
          <a:lstStyle/>
          <a:p>
            <a:pPr marL="533400" lvl="0" indent="-533400">
              <a:lnSpc>
                <a:spcPct val="90000"/>
              </a:lnSpc>
              <a:spcBef>
                <a:spcPts val="1000"/>
              </a:spcBef>
              <a:buFont typeface="Wingdings" pitchFamily="2" charset="2"/>
              <a:buAutoNum type="arabicPeriod"/>
            </a:pPr>
            <a:r>
              <a:rPr lang="sv-SE" sz="2800" dirty="0">
                <a:solidFill>
                  <a:prstClr val="black"/>
                </a:solidFill>
                <a:latin typeface="Garamond" pitchFamily="18" charset="0"/>
              </a:rPr>
              <a:t>Tappar kontroll över partnern (t.ex. hot om flytt)</a:t>
            </a:r>
          </a:p>
          <a:p>
            <a:pPr marL="533400" lvl="0" indent="-533400">
              <a:lnSpc>
                <a:spcPct val="90000"/>
              </a:lnSpc>
              <a:spcBef>
                <a:spcPts val="1000"/>
              </a:spcBef>
              <a:buFont typeface="Wingdings" pitchFamily="2" charset="2"/>
              <a:buAutoNum type="arabicPeriod"/>
            </a:pPr>
            <a:r>
              <a:rPr lang="sv-SE" sz="2800" dirty="0">
                <a:solidFill>
                  <a:prstClr val="black"/>
                </a:solidFill>
                <a:latin typeface="Garamond" pitchFamily="18" charset="0"/>
              </a:rPr>
              <a:t>Tappar sin sociala fasad (grannar, polis, vänner, släkt, skola reagerar)</a:t>
            </a:r>
          </a:p>
          <a:p>
            <a:pPr marL="533400" lvl="0" indent="-533400">
              <a:lnSpc>
                <a:spcPct val="90000"/>
              </a:lnSpc>
              <a:spcBef>
                <a:spcPts val="1000"/>
              </a:spcBef>
              <a:buFont typeface="Wingdings" pitchFamily="2" charset="2"/>
              <a:buAutoNum type="arabicPeriod"/>
            </a:pPr>
            <a:r>
              <a:rPr lang="sv-SE" sz="2800" dirty="0">
                <a:solidFill>
                  <a:prstClr val="black"/>
                </a:solidFill>
                <a:latin typeface="Garamond" pitchFamily="18" charset="0"/>
              </a:rPr>
              <a:t>Tappar kontroll över egna handlingar. Blir rädd för sig själv. Vad är jag egentligen kapabel till att göra? </a:t>
            </a:r>
            <a:endParaRPr lang="sv-SE" dirty="0"/>
          </a:p>
        </p:txBody>
      </p:sp>
    </p:spTree>
    <p:extLst>
      <p:ext uri="{BB962C8B-B14F-4D97-AF65-F5344CB8AC3E}">
        <p14:creationId xmlns:p14="http://schemas.microsoft.com/office/powerpoint/2010/main" val="275471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jkp.ltjkpg.se\gem\Home01\brofi\Skrivbord\logo_region_jonkopings_lan_linked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062" t="12141" r="44699" b="79287"/>
          <a:stretch/>
        </p:blipFill>
        <p:spPr bwMode="auto">
          <a:xfrm>
            <a:off x="1848000" y="908720"/>
            <a:ext cx="2267744" cy="8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333278" y="2100334"/>
            <a:ext cx="4610681" cy="3785652"/>
          </a:xfrm>
          <a:prstGeom prst="rect">
            <a:avLst/>
          </a:prstGeom>
        </p:spPr>
        <p:txBody>
          <a:bodyPr wrap="square">
            <a:spAutoFit/>
          </a:bodyPr>
          <a:lstStyle/>
          <a:p>
            <a:pPr marL="285750" lvl="0" indent="-285750">
              <a:buFont typeface="Arial" panose="020B0604020202020204" pitchFamily="34" charset="0"/>
              <a:buChar char="•"/>
              <a:defRPr/>
            </a:pPr>
            <a:r>
              <a:rPr lang="sv-SE" sz="2000" dirty="0">
                <a:solidFill>
                  <a:prstClr val="black"/>
                </a:solidFill>
                <a:latin typeface="Garamond" panose="02020404030301010803" pitchFamily="18" charset="0"/>
              </a:rPr>
              <a:t>ATV Jönköping är del av det nordiska nätverket </a:t>
            </a:r>
            <a:r>
              <a:rPr lang="sv-SE" sz="2000" i="1" dirty="0">
                <a:solidFill>
                  <a:prstClr val="black"/>
                </a:solidFill>
                <a:latin typeface="Garamond" panose="02020404030301010803" pitchFamily="18" charset="0"/>
              </a:rPr>
              <a:t>Alternativ </a:t>
            </a:r>
            <a:r>
              <a:rPr lang="sv-SE" sz="2000" i="1" dirty="0" err="1">
                <a:solidFill>
                  <a:prstClr val="black"/>
                </a:solidFill>
                <a:latin typeface="Garamond" panose="02020404030301010803" pitchFamily="18" charset="0"/>
              </a:rPr>
              <a:t>til</a:t>
            </a:r>
            <a:r>
              <a:rPr lang="sv-SE" sz="2000" i="1" dirty="0">
                <a:solidFill>
                  <a:prstClr val="black"/>
                </a:solidFill>
                <a:latin typeface="Garamond" panose="02020404030301010803" pitchFamily="18" charset="0"/>
              </a:rPr>
              <a:t> </a:t>
            </a:r>
            <a:r>
              <a:rPr lang="sv-SE" sz="2000" i="1" dirty="0" err="1">
                <a:solidFill>
                  <a:prstClr val="black"/>
                </a:solidFill>
                <a:latin typeface="Garamond" panose="02020404030301010803" pitchFamily="18" charset="0"/>
              </a:rPr>
              <a:t>Vold</a:t>
            </a:r>
            <a:r>
              <a:rPr lang="sv-SE" sz="2000" dirty="0">
                <a:solidFill>
                  <a:prstClr val="black"/>
                </a:solidFill>
                <a:latin typeface="Garamond" panose="02020404030301010803" pitchFamily="18" charset="0"/>
              </a:rPr>
              <a:t> med huvudsäte i Oslo. </a:t>
            </a:r>
          </a:p>
          <a:p>
            <a:pPr lvl="0">
              <a:defRPr/>
            </a:pPr>
            <a:r>
              <a:rPr lang="sv-SE" sz="2000" dirty="0">
                <a:solidFill>
                  <a:prstClr val="black"/>
                </a:solidFill>
                <a:latin typeface="Garamond" panose="02020404030301010803" pitchFamily="18" charset="0"/>
              </a:rPr>
              <a:t>     (atv-stiftelsen.no) </a:t>
            </a:r>
          </a:p>
          <a:p>
            <a:pPr lvl="0">
              <a:defRPr/>
            </a:pPr>
            <a:endParaRPr lang="sv-SE" sz="2000" dirty="0">
              <a:solidFill>
                <a:srgbClr val="000000"/>
              </a:solidFill>
              <a:latin typeface="Garamond" panose="02020404030301010803" pitchFamily="18" charset="0"/>
            </a:endParaRPr>
          </a:p>
          <a:p>
            <a:pPr marL="285750" lvl="0" indent="-285750">
              <a:buFont typeface="Arial" panose="020B0604020202020204" pitchFamily="34" charset="0"/>
              <a:buChar char="•"/>
              <a:defRPr/>
            </a:pPr>
            <a:r>
              <a:rPr lang="sv-SE" sz="2000" dirty="0">
                <a:solidFill>
                  <a:srgbClr val="000000"/>
                </a:solidFill>
                <a:latin typeface="Garamond" panose="02020404030301010803" pitchFamily="18" charset="0"/>
              </a:rPr>
              <a:t>ATV Oslo var 1987 först i Europa att starta en behandlingsmottagning för våldsutövare i nära relationer </a:t>
            </a:r>
          </a:p>
          <a:p>
            <a:pPr marL="285750" lvl="0" indent="-285750">
              <a:buFont typeface="Arial" panose="020B0604020202020204" pitchFamily="34" charset="0"/>
              <a:buChar char="•"/>
              <a:defRPr/>
            </a:pPr>
            <a:endParaRPr lang="sv-SE" sz="2000" dirty="0">
              <a:solidFill>
                <a:srgbClr val="000000"/>
              </a:solidFill>
              <a:latin typeface="Garamond" panose="02020404030301010803" pitchFamily="18" charset="0"/>
            </a:endParaRPr>
          </a:p>
          <a:p>
            <a:pPr marL="285750" lvl="0" indent="-285750">
              <a:buFont typeface="Arial" panose="020B0604020202020204" pitchFamily="34" charset="0"/>
              <a:buChar char="•"/>
              <a:defRPr/>
            </a:pPr>
            <a:r>
              <a:rPr lang="sv-SE" sz="2000" dirty="0">
                <a:solidFill>
                  <a:srgbClr val="000000"/>
                </a:solidFill>
                <a:latin typeface="Garamond" panose="02020404030301010803" pitchFamily="18" charset="0"/>
              </a:rPr>
              <a:t>Idag är ATV ett nordiskt nätverk av 22 mottagningar bestående av psykologer, psykoterapeuter och terapeuter</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472" y="293253"/>
            <a:ext cx="5026202" cy="544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5-udd 3"/>
          <p:cNvSpPr/>
          <p:nvPr/>
        </p:nvSpPr>
        <p:spPr>
          <a:xfrm>
            <a:off x="7251498" y="5163009"/>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0" name="5-udd 5"/>
          <p:cNvSpPr/>
          <p:nvPr/>
        </p:nvSpPr>
        <p:spPr>
          <a:xfrm>
            <a:off x="6108410" y="3921152"/>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1" name="5-udd 6"/>
          <p:cNvSpPr/>
          <p:nvPr/>
        </p:nvSpPr>
        <p:spPr>
          <a:xfrm>
            <a:off x="7769366" y="4449214"/>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2" name="5-udd 7"/>
          <p:cNvSpPr/>
          <p:nvPr/>
        </p:nvSpPr>
        <p:spPr>
          <a:xfrm>
            <a:off x="8930176" y="3818723"/>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3" name="5-udd 8"/>
          <p:cNvSpPr/>
          <p:nvPr/>
        </p:nvSpPr>
        <p:spPr>
          <a:xfrm>
            <a:off x="7116931" y="3744048"/>
            <a:ext cx="268796" cy="315275"/>
          </a:xfrm>
          <a:prstGeom prst="star5">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4" name="5-udd 9"/>
          <p:cNvSpPr/>
          <p:nvPr/>
        </p:nvSpPr>
        <p:spPr>
          <a:xfrm>
            <a:off x="9161564" y="579344"/>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5" name="5-udd 14"/>
          <p:cNvSpPr/>
          <p:nvPr/>
        </p:nvSpPr>
        <p:spPr>
          <a:xfrm>
            <a:off x="6609430" y="4131331"/>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6" name="5-udd 15"/>
          <p:cNvSpPr/>
          <p:nvPr/>
        </p:nvSpPr>
        <p:spPr>
          <a:xfrm>
            <a:off x="6788223" y="3987315"/>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7" name="5-udd 16"/>
          <p:cNvSpPr/>
          <p:nvPr/>
        </p:nvSpPr>
        <p:spPr>
          <a:xfrm>
            <a:off x="6932239" y="3849144"/>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8" name="5-udd 17"/>
          <p:cNvSpPr/>
          <p:nvPr/>
        </p:nvSpPr>
        <p:spPr>
          <a:xfrm>
            <a:off x="7000547" y="3777136"/>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20" name="5-udd 21"/>
          <p:cNvSpPr/>
          <p:nvPr/>
        </p:nvSpPr>
        <p:spPr>
          <a:xfrm>
            <a:off x="6804248" y="925733"/>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21" name="5-udd 22"/>
          <p:cNvSpPr/>
          <p:nvPr/>
        </p:nvSpPr>
        <p:spPr>
          <a:xfrm>
            <a:off x="6252426" y="3121576"/>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22" name="5-udd 17"/>
          <p:cNvSpPr/>
          <p:nvPr/>
        </p:nvSpPr>
        <p:spPr>
          <a:xfrm>
            <a:off x="7241711" y="3622064"/>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23" name="5-udd 9"/>
          <p:cNvSpPr/>
          <p:nvPr/>
        </p:nvSpPr>
        <p:spPr>
          <a:xfrm>
            <a:off x="6324434" y="1491391"/>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24" name="5-udd 7"/>
          <p:cNvSpPr/>
          <p:nvPr/>
        </p:nvSpPr>
        <p:spPr>
          <a:xfrm>
            <a:off x="8093948" y="4869898"/>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25" name="5-udd 7"/>
          <p:cNvSpPr/>
          <p:nvPr/>
        </p:nvSpPr>
        <p:spPr>
          <a:xfrm>
            <a:off x="8548696" y="3829677"/>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26" name="5-udd 7"/>
          <p:cNvSpPr/>
          <p:nvPr/>
        </p:nvSpPr>
        <p:spPr>
          <a:xfrm>
            <a:off x="8591884" y="3984777"/>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Tree>
    <p:extLst>
      <p:ext uri="{BB962C8B-B14F-4D97-AF65-F5344CB8AC3E}">
        <p14:creationId xmlns:p14="http://schemas.microsoft.com/office/powerpoint/2010/main" val="415523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3" name="Oval 29"/>
          <p:cNvSpPr>
            <a:spLocks noChangeArrowheads="1"/>
          </p:cNvSpPr>
          <p:nvPr/>
        </p:nvSpPr>
        <p:spPr bwMode="auto">
          <a:xfrm>
            <a:off x="2422527" y="5262261"/>
            <a:ext cx="2449512" cy="9366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146" name="Picture 2" descr="allsang-termometer__0116805_PE272175_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1" y="23812"/>
            <a:ext cx="4762500" cy="476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DaKineWonderRedG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501" y="4958652"/>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5953126" y="998538"/>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altLang="sv-SE" sz="1800" b="0" i="0" u="none" strike="noStrike" kern="1200" cap="none" spc="0" normalizeH="0" baseline="0" noProof="0">
                <a:ln>
                  <a:noFill/>
                </a:ln>
                <a:solidFill>
                  <a:srgbClr val="000000"/>
                </a:solidFill>
                <a:effectLst/>
                <a:uLnTx/>
                <a:uFillTx/>
                <a:latin typeface="Garamond" pitchFamily="18" charset="0"/>
                <a:ea typeface="+mn-ea"/>
                <a:cs typeface="+mn-cs"/>
              </a:rPr>
              <a:t>10</a:t>
            </a:r>
          </a:p>
        </p:txBody>
      </p:sp>
      <p:sp>
        <p:nvSpPr>
          <p:cNvPr id="6149" name="Text Box 5"/>
          <p:cNvSpPr txBox="1">
            <a:spLocks noChangeArrowheads="1"/>
          </p:cNvSpPr>
          <p:nvPr/>
        </p:nvSpPr>
        <p:spPr bwMode="auto">
          <a:xfrm>
            <a:off x="5953126" y="2725738"/>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altLang="sv-SE" sz="1800" b="0" i="0" u="none" strike="noStrike" kern="1200" cap="none" spc="0" normalizeH="0" baseline="0" noProof="0">
                <a:ln>
                  <a:noFill/>
                </a:ln>
                <a:solidFill>
                  <a:srgbClr val="000000"/>
                </a:solidFill>
                <a:effectLst/>
                <a:uLnTx/>
                <a:uFillTx/>
                <a:latin typeface="Garamond" pitchFamily="18" charset="0"/>
                <a:ea typeface="+mn-ea"/>
                <a:cs typeface="+mn-cs"/>
              </a:rPr>
              <a:t>0</a:t>
            </a:r>
          </a:p>
        </p:txBody>
      </p:sp>
      <p:sp>
        <p:nvSpPr>
          <p:cNvPr id="6150" name="Oval 6"/>
          <p:cNvSpPr>
            <a:spLocks noChangeArrowheads="1"/>
          </p:cNvSpPr>
          <p:nvPr/>
        </p:nvSpPr>
        <p:spPr bwMode="auto">
          <a:xfrm>
            <a:off x="5983606" y="3618904"/>
            <a:ext cx="2808288"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51" name="Text Box 7"/>
          <p:cNvSpPr txBox="1">
            <a:spLocks noChangeArrowheads="1"/>
          </p:cNvSpPr>
          <p:nvPr/>
        </p:nvSpPr>
        <p:spPr bwMode="auto">
          <a:xfrm>
            <a:off x="6410385" y="3861325"/>
            <a:ext cx="21605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altLang="sv-SE" sz="1400" b="1" i="0" u="none" strike="noStrike" kern="1200" cap="none" spc="0" normalizeH="0" baseline="0" noProof="0" dirty="0">
                <a:ln>
                  <a:noFill/>
                </a:ln>
                <a:solidFill>
                  <a:srgbClr val="000000"/>
                </a:solidFill>
                <a:effectLst/>
                <a:uLnTx/>
                <a:uFillTx/>
                <a:latin typeface="Garamond" pitchFamily="18" charset="0"/>
                <a:ea typeface="+mn-ea"/>
                <a:cs typeface="+mn-cs"/>
              </a:rPr>
              <a:t>Känsla av svaghet och underläge/Vanmakt</a:t>
            </a:r>
          </a:p>
        </p:txBody>
      </p:sp>
      <p:sp>
        <p:nvSpPr>
          <p:cNvPr id="6152" name="Text Box 8"/>
          <p:cNvSpPr txBox="1">
            <a:spLocks noChangeArrowheads="1"/>
          </p:cNvSpPr>
          <p:nvPr/>
        </p:nvSpPr>
        <p:spPr bwMode="auto">
          <a:xfrm>
            <a:off x="5983606" y="1796416"/>
            <a:ext cx="1152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altLang="sv-SE" sz="1800" b="0" i="0" u="none" strike="noStrike" kern="1200" cap="none" spc="0" normalizeH="0" baseline="0" noProof="0" dirty="0">
                <a:ln>
                  <a:noFill/>
                </a:ln>
                <a:solidFill>
                  <a:srgbClr val="000000"/>
                </a:solidFill>
                <a:effectLst/>
                <a:uLnTx/>
                <a:uFillTx/>
                <a:latin typeface="Garamond" pitchFamily="18" charset="0"/>
                <a:ea typeface="+mn-ea"/>
                <a:cs typeface="+mn-cs"/>
              </a:rPr>
              <a:t>5</a:t>
            </a:r>
          </a:p>
        </p:txBody>
      </p:sp>
      <p:sp>
        <p:nvSpPr>
          <p:cNvPr id="6153" name="Text Box 9"/>
          <p:cNvSpPr txBox="1">
            <a:spLocks noChangeArrowheads="1"/>
          </p:cNvSpPr>
          <p:nvPr/>
        </p:nvSpPr>
        <p:spPr bwMode="auto">
          <a:xfrm>
            <a:off x="6240463" y="5102225"/>
            <a:ext cx="23749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altLang="sv-SE" sz="1400" b="1" i="0" u="none" strike="noStrike" kern="1200" cap="none" spc="0" normalizeH="0" baseline="0" noProof="0" dirty="0">
                <a:ln>
                  <a:noFill/>
                </a:ln>
                <a:solidFill>
                  <a:srgbClr val="000000"/>
                </a:solidFill>
                <a:effectLst/>
                <a:uLnTx/>
                <a:uFillTx/>
                <a:latin typeface="Garamond" pitchFamily="18" charset="0"/>
                <a:ea typeface="+mn-ea"/>
                <a:cs typeface="+mn-cs"/>
              </a:rPr>
              <a:t>Psykologisk</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altLang="sv-SE" sz="1400" b="1" i="0" u="none" strike="noStrike" kern="1200" cap="none" spc="0" normalizeH="0" baseline="0" noProof="0" dirty="0">
                <a:ln>
                  <a:noFill/>
                </a:ln>
                <a:solidFill>
                  <a:srgbClr val="000000"/>
                </a:solidFill>
                <a:effectLst/>
                <a:uLnTx/>
                <a:uFillTx/>
                <a:latin typeface="Garamond" pitchFamily="18" charset="0"/>
                <a:ea typeface="+mn-ea"/>
                <a:cs typeface="+mn-cs"/>
              </a:rPr>
              <a:t> ryggsäck</a:t>
            </a:r>
          </a:p>
        </p:txBody>
      </p:sp>
      <p:sp>
        <p:nvSpPr>
          <p:cNvPr id="6154" name="Rectangle 10"/>
          <p:cNvSpPr>
            <a:spLocks noChangeArrowheads="1"/>
          </p:cNvSpPr>
          <p:nvPr/>
        </p:nvSpPr>
        <p:spPr bwMode="auto">
          <a:xfrm>
            <a:off x="5016501" y="1358901"/>
            <a:ext cx="48577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1400" b="0" i="0" u="none" strike="noStrike" kern="1200" cap="none" spc="0" normalizeH="0" baseline="0" noProof="0" dirty="0">
                <a:ln>
                  <a:noFill/>
                </a:ln>
                <a:solidFill>
                  <a:srgbClr val="000000"/>
                </a:solidFill>
                <a:effectLst/>
                <a:uLnTx/>
                <a:uFillTx/>
                <a:latin typeface="Arial" charset="0"/>
                <a:ea typeface="+mn-ea"/>
                <a:cs typeface="+mn-cs"/>
              </a:rPr>
              <a:t> 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1400" b="0" i="0" u="none" strike="noStrike" kern="1200" cap="none" spc="0" normalizeH="0" baseline="0" noProof="0" dirty="0">
                <a:ln>
                  <a:noFill/>
                </a:ln>
                <a:solidFill>
                  <a:srgbClr val="000000"/>
                </a:solidFill>
                <a:effectLst/>
                <a:uLnTx/>
                <a:uFillTx/>
                <a:latin typeface="Arial" charset="0"/>
                <a:ea typeface="+mn-ea"/>
                <a:cs typeface="+mn-cs"/>
              </a:rPr>
              <a:t> 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1400" b="0" i="0" u="none" strike="noStrike" kern="1200" cap="none" spc="0" normalizeH="0" baseline="0" noProof="0" dirty="0">
                <a:ln>
                  <a:noFill/>
                </a:ln>
                <a:solidFill>
                  <a:srgbClr val="000000"/>
                </a:solidFill>
                <a:effectLst/>
                <a:uLnTx/>
                <a:uFillTx/>
                <a:latin typeface="Arial" charset="0"/>
                <a:ea typeface="+mn-ea"/>
                <a:cs typeface="+mn-cs"/>
              </a:rPr>
              <a:t> 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1400" b="0" i="0" u="none" strike="noStrike" kern="1200" cap="none" spc="0" normalizeH="0" baseline="0" noProof="0" dirty="0">
                <a:ln>
                  <a:noFill/>
                </a:ln>
                <a:solidFill>
                  <a:srgbClr val="000000"/>
                </a:solidFill>
                <a:effectLst/>
                <a:uLnTx/>
                <a:uFillTx/>
                <a:latin typeface="Arial" charset="0"/>
                <a:ea typeface="+mn-ea"/>
                <a:cs typeface="+mn-cs"/>
              </a:rPr>
              <a:t> 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1400" b="0" i="0" u="none" strike="noStrike" kern="1200" cap="none" spc="0" normalizeH="0" baseline="0" noProof="0" dirty="0">
                <a:ln>
                  <a:noFill/>
                </a:ln>
                <a:solidFill>
                  <a:srgbClr val="000000"/>
                </a:solidFill>
                <a:effectLst/>
                <a:uLnTx/>
                <a:uFillTx/>
                <a:latin typeface="Arial" charset="0"/>
                <a:ea typeface="+mn-ea"/>
                <a:cs typeface="+mn-cs"/>
              </a:rPr>
              <a:t> A</a:t>
            </a:r>
          </a:p>
        </p:txBody>
      </p:sp>
      <p:sp>
        <p:nvSpPr>
          <p:cNvPr id="5134" name="Rectangle 20"/>
          <p:cNvSpPr>
            <a:spLocks noChangeArrowheads="1"/>
          </p:cNvSpPr>
          <p:nvPr/>
        </p:nvSpPr>
        <p:spPr bwMode="auto">
          <a:xfrm>
            <a:off x="1587501" y="22203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66" name="Text Box 22"/>
          <p:cNvSpPr txBox="1">
            <a:spLocks noChangeArrowheads="1"/>
          </p:cNvSpPr>
          <p:nvPr/>
        </p:nvSpPr>
        <p:spPr bwMode="auto">
          <a:xfrm>
            <a:off x="2621595" y="5343907"/>
            <a:ext cx="1943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altLang="sv-SE" sz="1800" b="0" i="0" u="none" strike="noStrike" kern="1200" cap="none" spc="0" normalizeH="0" baseline="0" noProof="0" dirty="0">
                <a:ln>
                  <a:noFill/>
                </a:ln>
                <a:solidFill>
                  <a:srgbClr val="FFFFFF"/>
                </a:solidFill>
                <a:effectLst/>
                <a:uLnTx/>
                <a:uFillTx/>
                <a:latin typeface="Garamond" pitchFamily="18" charset="0"/>
                <a:ea typeface="+mn-ea"/>
                <a:cs typeface="+mn-cs"/>
              </a:rPr>
              <a:t>Gamla upplevelser av vanmakt</a:t>
            </a:r>
          </a:p>
        </p:txBody>
      </p:sp>
      <p:cxnSp>
        <p:nvCxnSpPr>
          <p:cNvPr id="5" name="Rak 4"/>
          <p:cNvCxnSpPr/>
          <p:nvPr/>
        </p:nvCxnSpPr>
        <p:spPr>
          <a:xfrm flipV="1">
            <a:off x="1055687" y="3092451"/>
            <a:ext cx="10512426" cy="49213"/>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Bildobjekt 16" descr="\\jkp.ltjkpg.se\gem\Home01\brofi\Skrivbord\logo_region_jonkopings_lan_linkedi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2" name="V-form 1"/>
          <p:cNvSpPr/>
          <p:nvPr/>
        </p:nvSpPr>
        <p:spPr>
          <a:xfrm rot="16200000">
            <a:off x="5259388" y="4701953"/>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378097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4440238" y="620714"/>
            <a:ext cx="863600" cy="69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3015" name="Picture 7" descr="Human_Bo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7497" y="1660254"/>
            <a:ext cx="3633765" cy="481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8"/>
          <p:cNvSpPr txBox="1">
            <a:spLocks noChangeArrowheads="1"/>
          </p:cNvSpPr>
          <p:nvPr/>
        </p:nvSpPr>
        <p:spPr bwMode="auto">
          <a:xfrm>
            <a:off x="2855914" y="188913"/>
            <a:ext cx="7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a:ln>
                  <a:noFill/>
                </a:ln>
                <a:solidFill>
                  <a:srgbClr val="000000"/>
                </a:solidFill>
                <a:effectLst/>
                <a:uLnTx/>
                <a:uFillTx/>
                <a:latin typeface="Garamond" pitchFamily="18" charset="0"/>
                <a:ea typeface="+mn-ea"/>
                <a:cs typeface="+mn-cs"/>
              </a:rPr>
              <a:t>1. Känsla av svaghet och underläge/vanmakt</a:t>
            </a:r>
          </a:p>
        </p:txBody>
      </p:sp>
      <p:sp>
        <p:nvSpPr>
          <p:cNvPr id="43017" name="AutoShape 9"/>
          <p:cNvSpPr>
            <a:spLocks noChangeArrowheads="1"/>
          </p:cNvSpPr>
          <p:nvPr/>
        </p:nvSpPr>
        <p:spPr bwMode="auto">
          <a:xfrm>
            <a:off x="5640105" y="2303379"/>
            <a:ext cx="1584647" cy="1434730"/>
          </a:xfrm>
          <a:custGeom>
            <a:avLst/>
            <a:gdLst>
              <a:gd name="T0" fmla="*/ 156047732 w 21600"/>
              <a:gd name="T1" fmla="*/ 20458775 h 21600"/>
              <a:gd name="T2" fmla="*/ 42072537 w 21600"/>
              <a:gd name="T3" fmla="*/ 101031197 h 21600"/>
              <a:gd name="T4" fmla="*/ 156047732 w 21600"/>
              <a:gd name="T5" fmla="*/ 202062395 h 21600"/>
              <a:gd name="T6" fmla="*/ 268298703 w 21600"/>
              <a:gd name="T7" fmla="*/ 10103119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a:effectLst>
            <a:outerShdw dist="35921" dir="2700000" algn="ctr" rotWithShape="0">
              <a:schemeClr val="bg2"/>
            </a:outerShdw>
            <a:softEdge rad="50800"/>
          </a:effectLst>
        </p:spPr>
        <p:txBody>
          <a:bodyPr wrap="none" anchor="ctr"/>
          <a:lstStyle/>
          <a:p>
            <a:pPr marL="457200" marR="0" lvl="1" indent="0" algn="ctr" defTabSz="914400" rtl="0" eaLnBrk="1" fontAlgn="base" latinLnBrk="0" hangingPunct="1">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pic>
        <p:nvPicPr>
          <p:cNvPr id="29706" name="Picture 10" descr="s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914" y="188914"/>
            <a:ext cx="4460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AutoShape 11"/>
          <p:cNvSpPr>
            <a:spLocks noChangeArrowheads="1"/>
          </p:cNvSpPr>
          <p:nvPr/>
        </p:nvSpPr>
        <p:spPr bwMode="auto">
          <a:xfrm rot="10800000">
            <a:off x="1703389" y="692150"/>
            <a:ext cx="2447925" cy="5761038"/>
          </a:xfrm>
          <a:prstGeom prst="wedgeRectCallout">
            <a:avLst>
              <a:gd name="adj1" fmla="val -89755"/>
              <a:gd name="adj2" fmla="val 30569"/>
            </a:avLst>
          </a:prstGeom>
          <a:noFill/>
          <a:ln w="9525">
            <a:solidFill>
              <a:schemeClr val="tx1"/>
            </a:solidFill>
            <a:miter lim="800000"/>
            <a:headEnd/>
            <a:tailEnd/>
          </a:ln>
          <a:effectLst/>
        </p:spPr>
        <p:txBody>
          <a:bodyPr rot="1080000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020" name="Text Box 12"/>
          <p:cNvSpPr txBox="1">
            <a:spLocks noChangeArrowheads="1"/>
          </p:cNvSpPr>
          <p:nvPr/>
        </p:nvSpPr>
        <p:spPr bwMode="auto">
          <a:xfrm>
            <a:off x="1703388" y="620713"/>
            <a:ext cx="2520950" cy="6209392"/>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”Min partner/mitt barn lyssnar inte”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”Min partner förstår mig inte”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”Jag vet inte vad jag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ska ta mig till”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”Jag kan inte göra ett skit åt detta”</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”Jag har ingen kontroll”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”Vad ska hända nu?”</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”Det finns ingen väg ut”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”Jag hittar inga ord”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”Jag blir attackerad”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”Jag är </a:t>
            </a:r>
            <a:r>
              <a:rPr kumimoji="0" lang="sv-SE" sz="1500" b="0" i="0" u="none" strike="noStrike" kern="1200" cap="none" spc="0" normalizeH="0" baseline="0" noProof="0" dirty="0" err="1">
                <a:ln>
                  <a:noFill/>
                </a:ln>
                <a:solidFill>
                  <a:srgbClr val="000000"/>
                </a:solidFill>
                <a:effectLst/>
                <a:uLnTx/>
                <a:uFillTx/>
                <a:latin typeface="Garamond" pitchFamily="18" charset="0"/>
                <a:ea typeface="+mn-ea"/>
                <a:cs typeface="+mn-cs"/>
              </a:rPr>
              <a:t>inmålad</a:t>
            </a: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 i ett hörn”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 Jag blir bortgjord”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”Jag känner mig liten och svag”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”Jag är i underläge”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Garamond" pitchFamily="18" charset="0"/>
                <a:ea typeface="+mn-ea"/>
                <a:cs typeface="+mn-cs"/>
              </a:rPr>
              <a:t>”Hur ska jag visa vad jag känner?!”</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sv-SE" sz="15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extruta 1"/>
          <p:cNvSpPr txBox="1"/>
          <p:nvPr/>
        </p:nvSpPr>
        <p:spPr>
          <a:xfrm>
            <a:off x="5928610" y="2506479"/>
            <a:ext cx="12200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Sårad, ledsen, orolig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osäker, ensam,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förvirrad</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2335" y="1994270"/>
            <a:ext cx="821060" cy="452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Bildobjekt 10" descr="\\jkp.ltjkpg.se\gem\Home01\brofi\Skrivbord\logo_region_jonkopings_lan_linkedi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74925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063751" y="333375"/>
            <a:ext cx="8208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Garamond" pitchFamily="18" charset="0"/>
                <a:ea typeface="+mn-ea"/>
                <a:cs typeface="+mn-cs"/>
              </a:rPr>
              <a:t>”Första Switchen” – växla spår från svaghet och underläge till ilska</a:t>
            </a:r>
          </a:p>
        </p:txBody>
      </p:sp>
      <p:pic>
        <p:nvPicPr>
          <p:cNvPr id="34819" name="Picture 7" descr="70794-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35150"/>
            <a:ext cx="4719638"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8"/>
          <p:cNvSpPr txBox="1">
            <a:spLocks noChangeArrowheads="1"/>
          </p:cNvSpPr>
          <p:nvPr/>
        </p:nvSpPr>
        <p:spPr bwMode="auto">
          <a:xfrm rot="-2502803">
            <a:off x="3513139" y="1597025"/>
            <a:ext cx="28797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Garamond" pitchFamily="18" charset="0"/>
                <a:ea typeface="+mn-ea"/>
                <a:cs typeface="+mn-cs"/>
              </a:rPr>
              <a:t>Svaghet och underläge – en mjuk,  ”förbjuden”, inåtriktad, smärtsam känsla</a:t>
            </a:r>
          </a:p>
        </p:txBody>
      </p:sp>
      <p:sp>
        <p:nvSpPr>
          <p:cNvPr id="34821" name="Text Box 9"/>
          <p:cNvSpPr txBox="1">
            <a:spLocks noChangeArrowheads="1"/>
          </p:cNvSpPr>
          <p:nvPr/>
        </p:nvSpPr>
        <p:spPr bwMode="auto">
          <a:xfrm rot="298791">
            <a:off x="6011082" y="4804171"/>
            <a:ext cx="34778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Garamond" pitchFamily="18" charset="0"/>
                <a:ea typeface="+mn-ea"/>
                <a:cs typeface="+mn-cs"/>
              </a:rPr>
              <a:t>Ilska – en hård, ”tillåten”, utåtriktad känsla, som inte gör så ont</a:t>
            </a:r>
          </a:p>
        </p:txBody>
      </p:sp>
    </p:spTree>
    <p:extLst>
      <p:ext uri="{BB962C8B-B14F-4D97-AF65-F5344CB8AC3E}">
        <p14:creationId xmlns:p14="http://schemas.microsoft.com/office/powerpoint/2010/main" val="228061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Human_Bo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214" y="549275"/>
            <a:ext cx="2954337"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080508-160302-197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155733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2" descr="woman-silhouette"/>
          <p:cNvPicPr>
            <a:picLocks noChangeAspect="1" noChangeArrowheads="1"/>
          </p:cNvPicPr>
          <p:nvPr/>
        </p:nvPicPr>
        <p:blipFill rotWithShape="1">
          <a:blip r:embed="rId5">
            <a:extLst>
              <a:ext uri="{28A0092B-C50C-407E-A947-70E740481C1C}">
                <a14:useLocalDpi xmlns:a14="http://schemas.microsoft.com/office/drawing/2010/main" val="0"/>
              </a:ext>
            </a:extLst>
          </a:blip>
          <a:srcRect l="61651" t="14071" r="15730" b="13881"/>
          <a:stretch/>
        </p:blipFill>
        <p:spPr bwMode="auto">
          <a:xfrm>
            <a:off x="10201276" y="1015440"/>
            <a:ext cx="1037029" cy="42750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45" name="Rectangle 13"/>
          <p:cNvSpPr>
            <a:spLocks noChangeArrowheads="1"/>
          </p:cNvSpPr>
          <p:nvPr/>
        </p:nvSpPr>
        <p:spPr bwMode="auto">
          <a:xfrm>
            <a:off x="5375276" y="260350"/>
            <a:ext cx="2881313" cy="554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846" name="Rectangle 14"/>
          <p:cNvSpPr>
            <a:spLocks noChangeArrowheads="1"/>
          </p:cNvSpPr>
          <p:nvPr/>
        </p:nvSpPr>
        <p:spPr bwMode="auto">
          <a:xfrm>
            <a:off x="5735638" y="260351"/>
            <a:ext cx="2881312"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848" name="Rectangle 16"/>
          <p:cNvSpPr>
            <a:spLocks noChangeArrowheads="1"/>
          </p:cNvSpPr>
          <p:nvPr/>
        </p:nvSpPr>
        <p:spPr bwMode="auto">
          <a:xfrm>
            <a:off x="8040689" y="1"/>
            <a:ext cx="2447925" cy="79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4586" name="Picture 10" descr="suspiciou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59151" y="1484314"/>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Text Box 19"/>
          <p:cNvSpPr txBox="1">
            <a:spLocks noChangeArrowheads="1"/>
          </p:cNvSpPr>
          <p:nvPr/>
        </p:nvSpPr>
        <p:spPr bwMode="auto">
          <a:xfrm>
            <a:off x="2279651" y="0"/>
            <a:ext cx="813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a:ln>
                  <a:noFill/>
                </a:ln>
                <a:solidFill>
                  <a:srgbClr val="000000"/>
                </a:solidFill>
                <a:effectLst/>
                <a:uLnTx/>
                <a:uFillTx/>
                <a:latin typeface="Garamond" pitchFamily="18" charset="0"/>
                <a:ea typeface="+mn-ea"/>
                <a:cs typeface="+mn-cs"/>
              </a:rPr>
              <a:t>”Första Switchen” – växla spår från svaghet och underläge till ilska</a:t>
            </a:r>
          </a:p>
        </p:txBody>
      </p:sp>
      <p:sp>
        <p:nvSpPr>
          <p:cNvPr id="24596" name="AutoShape 20"/>
          <p:cNvSpPr>
            <a:spLocks noChangeArrowheads="1"/>
          </p:cNvSpPr>
          <p:nvPr/>
        </p:nvSpPr>
        <p:spPr bwMode="auto">
          <a:xfrm>
            <a:off x="3806825" y="4695825"/>
            <a:ext cx="5761038" cy="2089150"/>
          </a:xfrm>
          <a:prstGeom prst="cloudCallout">
            <a:avLst>
              <a:gd name="adj1" fmla="val -43306"/>
              <a:gd name="adj2" fmla="val -238069"/>
            </a:avLst>
          </a:prstGeom>
          <a:solidFill>
            <a:schemeClr val="bg1"/>
          </a:solidFill>
          <a:ln w="15875">
            <a:solidFill>
              <a:schemeClr val="tx1"/>
            </a:solidFill>
            <a:round/>
            <a:headEnd/>
            <a:tailEnd/>
          </a:ln>
          <a:effectLst>
            <a:outerShdw blurRad="50800" dist="38100" dir="5400000" algn="t" rotWithShape="0">
              <a:prstClr val="black">
                <a:alpha val="40000"/>
              </a:prstClr>
            </a:outerShdw>
            <a:softEdge rad="0"/>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24580" name="Text Box 4"/>
          <p:cNvSpPr txBox="1">
            <a:spLocks noChangeArrowheads="1"/>
          </p:cNvSpPr>
          <p:nvPr/>
        </p:nvSpPr>
        <p:spPr bwMode="auto">
          <a:xfrm>
            <a:off x="4440238" y="5084764"/>
            <a:ext cx="4140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Garamond" pitchFamily="18" charset="0"/>
                <a:ea typeface="+mn-ea"/>
                <a:cs typeface="+mn-cs"/>
              </a:rPr>
              <a:t>Jag står inte ut med känslan av svaghet och underläge. Hon får mig att känna så!</a:t>
            </a:r>
            <a:r>
              <a:rPr kumimoji="0" lang="sv-SE" sz="2000" b="0" i="0" u="none" strike="noStrike" kern="1200" cap="none" spc="0" normalizeH="0" baseline="0" noProof="0" dirty="0">
                <a:ln>
                  <a:noFill/>
                </a:ln>
                <a:solidFill>
                  <a:srgbClr val="000000"/>
                </a:solidFill>
                <a:effectLst/>
                <a:uLnTx/>
                <a:uFillTx/>
                <a:latin typeface="Arial" charset="0"/>
                <a:ea typeface="+mn-ea"/>
                <a:cs typeface="+mn-cs"/>
              </a:rPr>
              <a:t> </a:t>
            </a:r>
            <a:r>
              <a:rPr kumimoji="0" lang="sv-SE" sz="2000" b="0" i="0" u="none" strike="noStrike" kern="1200" cap="none" spc="0" normalizeH="0" baseline="0" noProof="0" dirty="0">
                <a:ln>
                  <a:noFill/>
                </a:ln>
                <a:solidFill>
                  <a:srgbClr val="000000"/>
                </a:solidFill>
                <a:effectLst/>
                <a:uLnTx/>
                <a:uFillTx/>
                <a:latin typeface="Garamond" pitchFamily="18" charset="0"/>
                <a:ea typeface="+mn-ea"/>
                <a:cs typeface="+mn-cs"/>
              </a:rPr>
              <a:t>Jag måste få ut den utanför mig själv… Det är hennes fel! </a:t>
            </a:r>
          </a:p>
        </p:txBody>
      </p:sp>
      <p:pic>
        <p:nvPicPr>
          <p:cNvPr id="12" name="Bildobjekt 11" descr="\\jkp.ltjkpg.se\gem\Home01\brofi\Skrivbord\logo_region_jonkopings_lan_linkedin.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726424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dissolve">
                                      <p:cBhvr>
                                        <p:cTn id="7"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oman-silh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370" y="581819"/>
            <a:ext cx="4954586" cy="7200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5051560" y="620714"/>
            <a:ext cx="323714" cy="68405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316" name="Rectangle 4"/>
          <p:cNvSpPr>
            <a:spLocks noChangeArrowheads="1"/>
          </p:cNvSpPr>
          <p:nvPr/>
        </p:nvSpPr>
        <p:spPr bwMode="auto">
          <a:xfrm>
            <a:off x="5159375" y="561975"/>
            <a:ext cx="2808288" cy="6840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317" name="Rectangle 5"/>
          <p:cNvSpPr>
            <a:spLocks noChangeArrowheads="1"/>
          </p:cNvSpPr>
          <p:nvPr/>
        </p:nvSpPr>
        <p:spPr bwMode="auto">
          <a:xfrm>
            <a:off x="4440238" y="620714"/>
            <a:ext cx="863600" cy="69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318" name="Rectangle 6"/>
          <p:cNvSpPr>
            <a:spLocks noChangeArrowheads="1"/>
          </p:cNvSpPr>
          <p:nvPr/>
        </p:nvSpPr>
        <p:spPr bwMode="auto">
          <a:xfrm rot="5400000">
            <a:off x="8508207" y="-2626518"/>
            <a:ext cx="288925" cy="6840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9399" name="Picture 7" descr="Human_Bod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8546" y="3500438"/>
            <a:ext cx="10287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3578196" y="196756"/>
            <a:ext cx="70564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Garamond" pitchFamily="18" charset="0"/>
                <a:ea typeface="+mn-ea"/>
                <a:cs typeface="+mn-cs"/>
              </a:rPr>
              <a:t>Våld/utbrott ger makt och kontroll, tar bort vanmakt, vänder på offerpositionen och ger en känsla av bemästrande. Just då, i stunden.</a:t>
            </a:r>
          </a:p>
        </p:txBody>
      </p:sp>
      <p:sp>
        <p:nvSpPr>
          <p:cNvPr id="14" name="Text Box 5"/>
          <p:cNvSpPr txBox="1">
            <a:spLocks noChangeArrowheads="1"/>
          </p:cNvSpPr>
          <p:nvPr/>
        </p:nvSpPr>
        <p:spPr bwMode="auto">
          <a:xfrm>
            <a:off x="2207568" y="1766886"/>
            <a:ext cx="2089150"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Garamond"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Garamond" pitchFamily="18" charset="0"/>
                <a:ea typeface="+mn-ea"/>
                <a:cs typeface="+mn-cs"/>
              </a:rPr>
              <a:t>Makt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Garamond" pitchFamily="18" charset="0"/>
                <a:ea typeface="+mn-ea"/>
                <a:cs typeface="+mn-cs"/>
              </a:rPr>
              <a:t>Kontroll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Garamond" pitchFamily="18" charset="0"/>
                <a:ea typeface="+mn-ea"/>
                <a:cs typeface="+mn-cs"/>
              </a:rPr>
              <a:t>Jag bestämmer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Garamond" pitchFamily="18" charset="0"/>
                <a:ea typeface="+mn-ea"/>
                <a:cs typeface="+mn-cs"/>
              </a:rPr>
              <a:t>Behöver inga ord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Garamond" pitchFamily="18" charset="0"/>
                <a:ea typeface="+mn-ea"/>
                <a:cs typeface="+mn-cs"/>
              </a:rPr>
              <a:t>Jag har tagit greppet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Garamond" pitchFamily="18" charset="0"/>
                <a:ea typeface="+mn-ea"/>
                <a:cs typeface="+mn-cs"/>
              </a:rPr>
              <a:t>”Den starke”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Garamond"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Oval 6"/>
          <p:cNvSpPr>
            <a:spLocks noChangeArrowheads="1"/>
          </p:cNvSpPr>
          <p:nvPr/>
        </p:nvSpPr>
        <p:spPr bwMode="auto">
          <a:xfrm>
            <a:off x="1631752" y="1187450"/>
            <a:ext cx="2952751" cy="5589587"/>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Bildobjekt 10" descr="\\jkp.ltjkpg.se\gem\Home01\brofi\Skrivbord\logo_region_jonkopings_lan_linkedi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1068874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 5"/>
          <p:cNvSpPr/>
          <p:nvPr/>
        </p:nvSpPr>
        <p:spPr>
          <a:xfrm>
            <a:off x="843427" y="1299439"/>
            <a:ext cx="3532090" cy="3377682"/>
          </a:xfrm>
          <a:prstGeom prst="ellipse">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Garamond" panose="02020404030301010803" pitchFamily="18" charset="0"/>
              </a:rPr>
              <a:t>Impuls</a:t>
            </a:r>
          </a:p>
        </p:txBody>
      </p:sp>
      <p:sp>
        <p:nvSpPr>
          <p:cNvPr id="8" name="Ellips 7"/>
          <p:cNvSpPr/>
          <p:nvPr/>
        </p:nvSpPr>
        <p:spPr>
          <a:xfrm>
            <a:off x="6629589" y="1299439"/>
            <a:ext cx="3433665" cy="3377682"/>
          </a:xfrm>
          <a:prstGeom prst="ellipse">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Garamond" panose="02020404030301010803" pitchFamily="18" charset="0"/>
              </a:rPr>
              <a:t>Handling</a:t>
            </a:r>
            <a:r>
              <a:rPr lang="sv-SE" dirty="0"/>
              <a:t> </a:t>
            </a:r>
          </a:p>
        </p:txBody>
      </p:sp>
      <p:pic>
        <p:nvPicPr>
          <p:cNvPr id="4" name="Bildobjekt 3" descr="\\jkp.ltjkpg.se\gem\Home01\brofi\Skrivbord\logo_region_jonkopings_lan_linked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7" name="Ellips 6"/>
          <p:cNvSpPr/>
          <p:nvPr/>
        </p:nvSpPr>
        <p:spPr>
          <a:xfrm>
            <a:off x="3729921" y="2042960"/>
            <a:ext cx="3252486" cy="21123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p:nvPicPr>
        <p:blipFill rotWithShape="1">
          <a:blip r:embed="rId3"/>
          <a:srcRect l="29701" r="24529"/>
          <a:stretch/>
        </p:blipFill>
        <p:spPr>
          <a:xfrm>
            <a:off x="5021113" y="2539610"/>
            <a:ext cx="670102" cy="1464072"/>
          </a:xfrm>
          <a:prstGeom prst="rect">
            <a:avLst/>
          </a:prstGeom>
        </p:spPr>
      </p:pic>
      <p:sp>
        <p:nvSpPr>
          <p:cNvPr id="3" name="textruta 2"/>
          <p:cNvSpPr txBox="1"/>
          <p:nvPr/>
        </p:nvSpPr>
        <p:spPr>
          <a:xfrm>
            <a:off x="4808292" y="2106619"/>
            <a:ext cx="1388522" cy="369332"/>
          </a:xfrm>
          <a:prstGeom prst="rect">
            <a:avLst/>
          </a:prstGeom>
          <a:noFill/>
        </p:spPr>
        <p:txBody>
          <a:bodyPr wrap="none" rtlCol="0">
            <a:spAutoFit/>
          </a:bodyPr>
          <a:lstStyle/>
          <a:p>
            <a:r>
              <a:rPr lang="sv-SE" dirty="0" err="1">
                <a:solidFill>
                  <a:schemeClr val="bg1"/>
                </a:solidFill>
                <a:latin typeface="Garamond" panose="02020404030301010803" pitchFamily="18" charset="0"/>
              </a:rPr>
              <a:t>Mentalisering</a:t>
            </a:r>
            <a:endParaRPr lang="sv-SE"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11133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conver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84" y="4076717"/>
            <a:ext cx="45751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2495553" y="1125547"/>
            <a:ext cx="1655763"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eaLnBrk="1" fontAlgn="base" hangingPunct="1">
              <a:spcBef>
                <a:spcPct val="50000"/>
              </a:spcBef>
              <a:spcAft>
                <a:spcPct val="0"/>
              </a:spcAft>
            </a:pPr>
            <a:r>
              <a:rPr lang="sv-SE" i="1">
                <a:solidFill>
                  <a:srgbClr val="000000"/>
                </a:solidFill>
              </a:rPr>
              <a:t>Bekräftande</a:t>
            </a:r>
            <a:r>
              <a:rPr lang="sv-SE">
                <a:solidFill>
                  <a:srgbClr val="000000"/>
                </a:solidFill>
              </a:rPr>
              <a:t>: </a:t>
            </a:r>
          </a:p>
          <a:p>
            <a:pPr eaLnBrk="1" fontAlgn="base" hangingPunct="1">
              <a:spcBef>
                <a:spcPct val="50000"/>
              </a:spcBef>
              <a:spcAft>
                <a:spcPct val="0"/>
              </a:spcAft>
            </a:pPr>
            <a:r>
              <a:rPr lang="sv-SE">
                <a:solidFill>
                  <a:srgbClr val="000000"/>
                </a:solidFill>
              </a:rPr>
              <a:t>Empati  Respekt       Icke-dömande</a:t>
            </a:r>
          </a:p>
        </p:txBody>
      </p:sp>
      <p:sp>
        <p:nvSpPr>
          <p:cNvPr id="20486" name="Text Box 6"/>
          <p:cNvSpPr txBox="1">
            <a:spLocks noChangeArrowheads="1"/>
          </p:cNvSpPr>
          <p:nvPr/>
        </p:nvSpPr>
        <p:spPr bwMode="auto">
          <a:xfrm>
            <a:off x="5232400" y="1125543"/>
            <a:ext cx="21590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eaLnBrk="1" fontAlgn="base" hangingPunct="1">
              <a:spcBef>
                <a:spcPct val="50000"/>
              </a:spcBef>
              <a:spcAft>
                <a:spcPct val="0"/>
              </a:spcAft>
            </a:pPr>
            <a:r>
              <a:rPr lang="sv-SE" i="1">
                <a:solidFill>
                  <a:srgbClr val="000000"/>
                </a:solidFill>
              </a:rPr>
              <a:t>Utmanade</a:t>
            </a:r>
            <a:r>
              <a:rPr lang="sv-SE">
                <a:solidFill>
                  <a:srgbClr val="000000"/>
                </a:solidFill>
              </a:rPr>
              <a:t>:</a:t>
            </a:r>
          </a:p>
          <a:p>
            <a:pPr eaLnBrk="1" fontAlgn="base" hangingPunct="1">
              <a:spcBef>
                <a:spcPct val="50000"/>
              </a:spcBef>
              <a:spcAft>
                <a:spcPct val="0"/>
              </a:spcAft>
            </a:pPr>
            <a:r>
              <a:rPr lang="sv-SE">
                <a:solidFill>
                  <a:srgbClr val="000000"/>
                </a:solidFill>
              </a:rPr>
              <a:t>Allvarliggöra våld         Hålla fokus på våld     Ansvariggöra</a:t>
            </a:r>
          </a:p>
        </p:txBody>
      </p:sp>
      <p:sp>
        <p:nvSpPr>
          <p:cNvPr id="20487" name="AutoShape 7"/>
          <p:cNvSpPr>
            <a:spLocks noChangeArrowheads="1"/>
          </p:cNvSpPr>
          <p:nvPr/>
        </p:nvSpPr>
        <p:spPr bwMode="auto">
          <a:xfrm>
            <a:off x="7175500" y="1125538"/>
            <a:ext cx="3384996" cy="2879526"/>
          </a:xfrm>
          <a:prstGeom prst="cloudCallout">
            <a:avLst>
              <a:gd name="adj1" fmla="val -46373"/>
              <a:gd name="adj2" fmla="val 60443"/>
            </a:avLst>
          </a:prstGeom>
          <a:solidFill>
            <a:schemeClr val="accent1">
              <a:alpha val="349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sv-SE" b="1" i="1">
              <a:solidFill>
                <a:srgbClr val="000000"/>
              </a:solidFill>
              <a:latin typeface="Garamond" pitchFamily="18" charset="0"/>
            </a:endParaRPr>
          </a:p>
          <a:p>
            <a:pPr algn="ctr" fontAlgn="base">
              <a:spcBef>
                <a:spcPct val="0"/>
              </a:spcBef>
              <a:spcAft>
                <a:spcPct val="0"/>
              </a:spcAft>
            </a:pPr>
            <a:r>
              <a:rPr lang="sv-SE" b="1" i="1">
                <a:solidFill>
                  <a:srgbClr val="000000"/>
                </a:solidFill>
                <a:latin typeface="Garamond" pitchFamily="18" charset="0"/>
              </a:rPr>
              <a:t>Han dömer inte mig. Han står ut med min berättelse. Han är tydlig. Han vill hjälpa mig om jag vill ha hjälp.</a:t>
            </a:r>
          </a:p>
        </p:txBody>
      </p:sp>
      <p:sp>
        <p:nvSpPr>
          <p:cNvPr id="20488" name="Line 8"/>
          <p:cNvSpPr>
            <a:spLocks noChangeShapeType="1"/>
          </p:cNvSpPr>
          <p:nvPr/>
        </p:nvSpPr>
        <p:spPr bwMode="auto">
          <a:xfrm>
            <a:off x="5375284" y="4581525"/>
            <a:ext cx="1368425" cy="0"/>
          </a:xfrm>
          <a:prstGeom prst="line">
            <a:avLst/>
          </a:prstGeom>
          <a:noFill/>
          <a:ln w="38100">
            <a:solidFill>
              <a:schemeClr val="fo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sv-SE" b="1">
              <a:solidFill>
                <a:srgbClr val="000000"/>
              </a:solidFill>
              <a:latin typeface="Garamond" pitchFamily="18" charset="0"/>
            </a:endParaRPr>
          </a:p>
        </p:txBody>
      </p:sp>
      <p:sp>
        <p:nvSpPr>
          <p:cNvPr id="20489" name="Text Box 9"/>
          <p:cNvSpPr txBox="1">
            <a:spLocks noChangeArrowheads="1"/>
          </p:cNvSpPr>
          <p:nvPr/>
        </p:nvSpPr>
        <p:spPr bwMode="auto">
          <a:xfrm>
            <a:off x="5328820" y="4149726"/>
            <a:ext cx="15311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algn="ctr" eaLnBrk="1" fontAlgn="base" hangingPunct="1">
              <a:spcBef>
                <a:spcPct val="0"/>
              </a:spcBef>
              <a:spcAft>
                <a:spcPct val="0"/>
              </a:spcAft>
            </a:pPr>
            <a:r>
              <a:rPr lang="sv-SE" sz="1000">
                <a:solidFill>
                  <a:srgbClr val="000000"/>
                </a:solidFill>
              </a:rPr>
              <a:t>Goda förutsättningar för </a:t>
            </a:r>
          </a:p>
          <a:p>
            <a:pPr algn="ctr" eaLnBrk="1" fontAlgn="base" hangingPunct="1">
              <a:spcBef>
                <a:spcPct val="0"/>
              </a:spcBef>
              <a:spcAft>
                <a:spcPct val="0"/>
              </a:spcAft>
            </a:pPr>
            <a:r>
              <a:rPr lang="sv-SE" sz="1000">
                <a:solidFill>
                  <a:srgbClr val="000000"/>
                </a:solidFill>
              </a:rPr>
              <a:t>gynnsam behandling</a:t>
            </a:r>
          </a:p>
        </p:txBody>
      </p:sp>
      <p:sp>
        <p:nvSpPr>
          <p:cNvPr id="142346" name="Oval 10"/>
          <p:cNvSpPr>
            <a:spLocks noChangeArrowheads="1"/>
          </p:cNvSpPr>
          <p:nvPr/>
        </p:nvSpPr>
        <p:spPr bwMode="auto">
          <a:xfrm>
            <a:off x="4727575" y="4941888"/>
            <a:ext cx="215900" cy="2159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b="1">
              <a:solidFill>
                <a:srgbClr val="000000"/>
              </a:solidFill>
              <a:latin typeface="Garamond" pitchFamily="18" charset="0"/>
            </a:endParaRPr>
          </a:p>
        </p:txBody>
      </p:sp>
      <p:sp>
        <p:nvSpPr>
          <p:cNvPr id="142347" name="Rectangle 11"/>
          <p:cNvSpPr>
            <a:spLocks noChangeArrowheads="1"/>
          </p:cNvSpPr>
          <p:nvPr/>
        </p:nvSpPr>
        <p:spPr bwMode="auto">
          <a:xfrm>
            <a:off x="1992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sv-SE" sz="4400" b="1">
                <a:solidFill>
                  <a:srgbClr val="000000"/>
                </a:solidFill>
                <a:latin typeface="Garamond" pitchFamily="18" charset="0"/>
              </a:rPr>
              <a:t>Bemötande</a:t>
            </a:r>
          </a:p>
        </p:txBody>
      </p:sp>
      <p:pic>
        <p:nvPicPr>
          <p:cNvPr id="12" name="Bildobjekt 11" descr="\\jkp.ltjkpg.se\gem\Home01\brofi\Skrivbord\logo_region_jonkopings_lan_linked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3075591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753985" y="1197033"/>
            <a:ext cx="242788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570"/>
          <a:stretch/>
        </p:blipFill>
        <p:spPr bwMode="auto">
          <a:xfrm>
            <a:off x="1753985" y="288493"/>
            <a:ext cx="8141576" cy="563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dobjekt 6" descr="\\jkp.ltjkpg.se\gem\Home01\brofi\Skrivbord\logo_region_jonkopings_lan_linked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515804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anxiety Icon 33962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152" y="1023881"/>
            <a:ext cx="2610774" cy="26107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appiness Icon 16491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3601" y="3523397"/>
            <a:ext cx="2441687" cy="2441687"/>
          </a:xfrm>
          <a:prstGeom prst="rect">
            <a:avLst/>
          </a:prstGeom>
          <a:noFill/>
          <a:extLst>
            <a:ext uri="{909E8E84-426E-40DD-AFC4-6F175D3DCCD1}">
              <a14:hiddenFill xmlns:a14="http://schemas.microsoft.com/office/drawing/2010/main">
                <a:solidFill>
                  <a:srgbClr val="FFFFFF"/>
                </a:solidFill>
              </a14:hiddenFill>
            </a:ext>
          </a:extLst>
        </p:spPr>
      </p:pic>
      <p:sp>
        <p:nvSpPr>
          <p:cNvPr id="14" name="Moln 13"/>
          <p:cNvSpPr/>
          <p:nvPr/>
        </p:nvSpPr>
        <p:spPr>
          <a:xfrm>
            <a:off x="4776673" y="4969834"/>
            <a:ext cx="2006430" cy="1274582"/>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Moln 32"/>
          <p:cNvSpPr/>
          <p:nvPr/>
        </p:nvSpPr>
        <p:spPr>
          <a:xfrm>
            <a:off x="494931" y="5264037"/>
            <a:ext cx="1934168" cy="127458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Moln 31"/>
          <p:cNvSpPr/>
          <p:nvPr/>
        </p:nvSpPr>
        <p:spPr>
          <a:xfrm>
            <a:off x="368359" y="3550570"/>
            <a:ext cx="2228903" cy="127458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Explosion 1 19"/>
          <p:cNvSpPr/>
          <p:nvPr/>
        </p:nvSpPr>
        <p:spPr>
          <a:xfrm>
            <a:off x="199856" y="1253218"/>
            <a:ext cx="1872403" cy="1647051"/>
          </a:xfrm>
          <a:prstGeom prst="irregularSeal1">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Explosion 1 34"/>
          <p:cNvSpPr/>
          <p:nvPr/>
        </p:nvSpPr>
        <p:spPr>
          <a:xfrm>
            <a:off x="9965802" y="795872"/>
            <a:ext cx="1990845" cy="1796857"/>
          </a:xfrm>
          <a:prstGeom prst="irregularSeal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flipV="1">
            <a:off x="4169582" y="3284356"/>
            <a:ext cx="1571461" cy="27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6912995" y="1326481"/>
            <a:ext cx="1207190" cy="830997"/>
          </a:xfrm>
          <a:prstGeom prst="rect">
            <a:avLst/>
          </a:prstGeom>
          <a:noFill/>
        </p:spPr>
        <p:txBody>
          <a:bodyPr wrap="square" rtlCol="0">
            <a:spAutoFit/>
          </a:bodyPr>
          <a:lstStyle/>
          <a:p>
            <a:r>
              <a:rPr lang="sv-SE" sz="2400" dirty="0">
                <a:latin typeface="Garamond" panose="02020404030301010803" pitchFamily="18" charset="0"/>
              </a:rPr>
              <a:t>Oro ångest</a:t>
            </a:r>
          </a:p>
        </p:txBody>
      </p:sp>
      <p:sp>
        <p:nvSpPr>
          <p:cNvPr id="6" name="textruta 5"/>
          <p:cNvSpPr txBox="1"/>
          <p:nvPr/>
        </p:nvSpPr>
        <p:spPr>
          <a:xfrm>
            <a:off x="2572425" y="1458101"/>
            <a:ext cx="1628972" cy="523220"/>
          </a:xfrm>
          <a:prstGeom prst="rect">
            <a:avLst/>
          </a:prstGeom>
          <a:noFill/>
        </p:spPr>
        <p:txBody>
          <a:bodyPr wrap="none" rtlCol="0">
            <a:spAutoFit/>
          </a:bodyPr>
          <a:lstStyle/>
          <a:p>
            <a:r>
              <a:rPr lang="sv-SE" sz="2800" dirty="0">
                <a:latin typeface="Garamond" panose="02020404030301010803" pitchFamily="18" charset="0"/>
              </a:rPr>
              <a:t>Nedstämd</a:t>
            </a:r>
          </a:p>
        </p:txBody>
      </p:sp>
      <p:sp>
        <p:nvSpPr>
          <p:cNvPr id="13" name="Text Box 5">
            <a:extLst>
              <a:ext uri="{FF2B5EF4-FFF2-40B4-BE49-F238E27FC236}">
                <a16:creationId xmlns:a16="http://schemas.microsoft.com/office/drawing/2014/main" id="{070052FD-6EE4-FF42-90E3-9FBF8A68E92E}"/>
              </a:ext>
            </a:extLst>
          </p:cNvPr>
          <p:cNvSpPr txBox="1">
            <a:spLocks noChangeArrowheads="1"/>
          </p:cNvSpPr>
          <p:nvPr/>
        </p:nvSpPr>
        <p:spPr bwMode="auto">
          <a:xfrm>
            <a:off x="9595420" y="2746735"/>
            <a:ext cx="16204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2400" dirty="0">
                <a:solidFill>
                  <a:prstClr val="black"/>
                </a:solidFill>
                <a:latin typeface="Garamond" panose="02020404030301010803" pitchFamily="18" charset="0"/>
              </a:rPr>
              <a:t>Närvaro i nuet</a:t>
            </a:r>
          </a:p>
        </p:txBody>
      </p:sp>
      <p:sp>
        <p:nvSpPr>
          <p:cNvPr id="16" name="Text Box 4">
            <a:extLst>
              <a:ext uri="{FF2B5EF4-FFF2-40B4-BE49-F238E27FC236}">
                <a16:creationId xmlns:a16="http://schemas.microsoft.com/office/drawing/2014/main" id="{02087ECF-1C5B-D442-8B3C-6B427904EE91}"/>
              </a:ext>
            </a:extLst>
          </p:cNvPr>
          <p:cNvSpPr txBox="1">
            <a:spLocks noChangeArrowheads="1"/>
          </p:cNvSpPr>
          <p:nvPr/>
        </p:nvSpPr>
        <p:spPr bwMode="auto">
          <a:xfrm>
            <a:off x="659527" y="3577732"/>
            <a:ext cx="25464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2400" dirty="0">
                <a:solidFill>
                  <a:prstClr val="black"/>
                </a:solidFill>
                <a:latin typeface="Garamond" panose="02020404030301010803" pitchFamily="18" charset="0"/>
              </a:rPr>
              <a:t>Acceptans av inre/yttre upplevelser </a:t>
            </a:r>
          </a:p>
        </p:txBody>
      </p:sp>
      <p:sp>
        <p:nvSpPr>
          <p:cNvPr id="9" name="textruta 8"/>
          <p:cNvSpPr txBox="1"/>
          <p:nvPr/>
        </p:nvSpPr>
        <p:spPr>
          <a:xfrm>
            <a:off x="4955312" y="5236297"/>
            <a:ext cx="2355949" cy="830997"/>
          </a:xfrm>
          <a:prstGeom prst="rect">
            <a:avLst/>
          </a:prstGeom>
          <a:noFill/>
        </p:spPr>
        <p:txBody>
          <a:bodyPr wrap="square" rtlCol="0">
            <a:spAutoFit/>
          </a:bodyPr>
          <a:lstStyle/>
          <a:p>
            <a:r>
              <a:rPr lang="sv-SE" sz="2400" dirty="0">
                <a:latin typeface="Garamond" panose="02020404030301010803" pitchFamily="18" charset="0"/>
              </a:rPr>
              <a:t>Övningar ex. andning</a:t>
            </a:r>
          </a:p>
        </p:txBody>
      </p:sp>
      <p:sp>
        <p:nvSpPr>
          <p:cNvPr id="19" name="Text Box 3">
            <a:extLst>
              <a:ext uri="{FF2B5EF4-FFF2-40B4-BE49-F238E27FC236}">
                <a16:creationId xmlns:a16="http://schemas.microsoft.com/office/drawing/2014/main" id="{D9366070-6123-3142-A536-E1B443C4324A}"/>
              </a:ext>
            </a:extLst>
          </p:cNvPr>
          <p:cNvSpPr txBox="1">
            <a:spLocks noChangeArrowheads="1"/>
          </p:cNvSpPr>
          <p:nvPr/>
        </p:nvSpPr>
        <p:spPr bwMode="auto">
          <a:xfrm>
            <a:off x="3559409" y="-96680"/>
            <a:ext cx="382554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sv-SE" altLang="sv-SE" sz="3200" dirty="0" err="1">
                <a:solidFill>
                  <a:prstClr val="black"/>
                </a:solidFill>
                <a:latin typeface="Garamond" panose="02020404030301010803" pitchFamily="18" charset="0"/>
              </a:rPr>
              <a:t>Mindfulness</a:t>
            </a:r>
            <a:r>
              <a:rPr lang="sv-SE" altLang="sv-SE" sz="3200" dirty="0">
                <a:solidFill>
                  <a:prstClr val="black"/>
                </a:solidFill>
                <a:latin typeface="Garamond" panose="02020404030301010803" pitchFamily="18" charset="0"/>
              </a:rPr>
              <a:t> </a:t>
            </a:r>
            <a:br>
              <a:rPr lang="sv-SE" altLang="sv-SE" sz="3200" dirty="0">
                <a:solidFill>
                  <a:prstClr val="black"/>
                </a:solidFill>
                <a:latin typeface="Garamond" panose="02020404030301010803" pitchFamily="18" charset="0"/>
              </a:rPr>
            </a:br>
            <a:r>
              <a:rPr lang="sv-SE" altLang="sv-SE" sz="2000" dirty="0">
                <a:solidFill>
                  <a:prstClr val="black"/>
                </a:solidFill>
                <a:latin typeface="Garamond" panose="02020404030301010803" pitchFamily="18" charset="0"/>
              </a:rPr>
              <a:t>– en överblick</a:t>
            </a:r>
            <a:endParaRPr lang="sv-SE" altLang="sv-SE" sz="3200" dirty="0">
              <a:solidFill>
                <a:prstClr val="black"/>
              </a:solidFill>
              <a:latin typeface="Garamond" panose="02020404030301010803" pitchFamily="18" charset="0"/>
            </a:endParaRPr>
          </a:p>
        </p:txBody>
      </p:sp>
      <p:sp>
        <p:nvSpPr>
          <p:cNvPr id="10" name="textruta 9"/>
          <p:cNvSpPr txBox="1"/>
          <p:nvPr/>
        </p:nvSpPr>
        <p:spPr>
          <a:xfrm>
            <a:off x="584422" y="1741979"/>
            <a:ext cx="1395159" cy="523220"/>
          </a:xfrm>
          <a:prstGeom prst="rect">
            <a:avLst/>
          </a:prstGeom>
          <a:noFill/>
        </p:spPr>
        <p:txBody>
          <a:bodyPr wrap="square" rtlCol="0">
            <a:spAutoFit/>
          </a:bodyPr>
          <a:lstStyle/>
          <a:p>
            <a:r>
              <a:rPr lang="sv-SE" sz="2800" dirty="0">
                <a:latin typeface="Garamond" panose="02020404030301010803" pitchFamily="18" charset="0"/>
              </a:rPr>
              <a:t>Dåtid</a:t>
            </a:r>
          </a:p>
        </p:txBody>
      </p:sp>
      <p:sp>
        <p:nvSpPr>
          <p:cNvPr id="12" name="textruta 11"/>
          <p:cNvSpPr txBox="1"/>
          <p:nvPr/>
        </p:nvSpPr>
        <p:spPr>
          <a:xfrm>
            <a:off x="10405641" y="1326481"/>
            <a:ext cx="1208985" cy="523220"/>
          </a:xfrm>
          <a:prstGeom prst="rect">
            <a:avLst/>
          </a:prstGeom>
          <a:noFill/>
        </p:spPr>
        <p:txBody>
          <a:bodyPr wrap="none" rtlCol="0">
            <a:spAutoFit/>
          </a:bodyPr>
          <a:lstStyle/>
          <a:p>
            <a:r>
              <a:rPr lang="sv-SE" sz="2800" dirty="0">
                <a:latin typeface="Garamond" panose="02020404030301010803" pitchFamily="18" charset="0"/>
              </a:rPr>
              <a:t>framtid</a:t>
            </a:r>
          </a:p>
        </p:txBody>
      </p:sp>
      <p:sp>
        <p:nvSpPr>
          <p:cNvPr id="24" name="Moln 23"/>
          <p:cNvSpPr/>
          <p:nvPr/>
        </p:nvSpPr>
        <p:spPr>
          <a:xfrm>
            <a:off x="3155223" y="4062438"/>
            <a:ext cx="2129232" cy="1274582"/>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Högerpil 17"/>
          <p:cNvSpPr/>
          <p:nvPr/>
        </p:nvSpPr>
        <p:spPr>
          <a:xfrm rot="10800000">
            <a:off x="2536327" y="1135540"/>
            <a:ext cx="1695783" cy="128561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Högerpil 25"/>
          <p:cNvSpPr/>
          <p:nvPr/>
        </p:nvSpPr>
        <p:spPr>
          <a:xfrm>
            <a:off x="6753398" y="1075344"/>
            <a:ext cx="1660116" cy="14060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 Box 10">
            <a:extLst>
              <a:ext uri="{FF2B5EF4-FFF2-40B4-BE49-F238E27FC236}">
                <a16:creationId xmlns:a16="http://schemas.microsoft.com/office/drawing/2014/main" id="{18CC8087-2705-7944-AE88-BFE22E099D5E}"/>
              </a:ext>
            </a:extLst>
          </p:cNvPr>
          <p:cNvSpPr txBox="1">
            <a:spLocks noChangeArrowheads="1"/>
          </p:cNvSpPr>
          <p:nvPr/>
        </p:nvSpPr>
        <p:spPr bwMode="auto">
          <a:xfrm>
            <a:off x="3205965" y="4241796"/>
            <a:ext cx="26158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2400" dirty="0">
                <a:solidFill>
                  <a:prstClr val="black"/>
                </a:solidFill>
                <a:latin typeface="Garamond" panose="02020404030301010803" pitchFamily="18" charset="0"/>
              </a:rPr>
              <a:t>Att beskriva inte döma</a:t>
            </a:r>
          </a:p>
        </p:txBody>
      </p:sp>
      <p:sp>
        <p:nvSpPr>
          <p:cNvPr id="29" name="Rektangel 28"/>
          <p:cNvSpPr/>
          <p:nvPr/>
        </p:nvSpPr>
        <p:spPr>
          <a:xfrm flipV="1">
            <a:off x="8740156" y="5621609"/>
            <a:ext cx="1610306" cy="27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objekt 29" descr="\\jkp.ltjkpg.se\gem\Home01\brofi\Skrivbord\logo_region_jonkopings_lan_linked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31" name="Text Box 6">
            <a:extLst>
              <a:ext uri="{FF2B5EF4-FFF2-40B4-BE49-F238E27FC236}">
                <a16:creationId xmlns:a16="http://schemas.microsoft.com/office/drawing/2014/main" id="{F14A5DE5-045F-3041-9498-61D7B356D33B}"/>
              </a:ext>
            </a:extLst>
          </p:cNvPr>
          <p:cNvSpPr txBox="1">
            <a:spLocks noChangeArrowheads="1"/>
          </p:cNvSpPr>
          <p:nvPr/>
        </p:nvSpPr>
        <p:spPr bwMode="auto">
          <a:xfrm>
            <a:off x="664727" y="5413419"/>
            <a:ext cx="19978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2400" dirty="0">
                <a:solidFill>
                  <a:prstClr val="black"/>
                </a:solidFill>
                <a:latin typeface="Garamond" panose="02020404030301010803" pitchFamily="18" charset="0"/>
              </a:rPr>
              <a:t>Frikoppling från tankar</a:t>
            </a:r>
          </a:p>
        </p:txBody>
      </p:sp>
    </p:spTree>
    <p:extLst>
      <p:ext uri="{BB962C8B-B14F-4D97-AF65-F5344CB8AC3E}">
        <p14:creationId xmlns:p14="http://schemas.microsoft.com/office/powerpoint/2010/main" val="2977066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2279650" y="1196753"/>
            <a:ext cx="7499350" cy="4929411"/>
          </a:xfrm>
        </p:spPr>
        <p:txBody>
          <a:bodyPr/>
          <a:lstStyle/>
          <a:p>
            <a:pPr eaLnBrk="1" hangingPunct="1">
              <a:buFontTx/>
              <a:buNone/>
            </a:pPr>
            <a:r>
              <a:rPr lang="sv-SE" sz="4000" dirty="0">
                <a:latin typeface="Garamond" pitchFamily="18" charset="0"/>
              </a:rPr>
              <a:t>Partnerkontakt</a:t>
            </a:r>
          </a:p>
          <a:p>
            <a:pPr eaLnBrk="1" hangingPunct="1">
              <a:buFontTx/>
              <a:buNone/>
            </a:pPr>
            <a:endParaRPr lang="sv-SE" dirty="0">
              <a:latin typeface="Garamond" pitchFamily="18" charset="0"/>
            </a:endParaRPr>
          </a:p>
          <a:p>
            <a:pPr eaLnBrk="1" hangingPunct="1"/>
            <a:r>
              <a:rPr lang="sv-SE" dirty="0">
                <a:latin typeface="Garamond" pitchFamily="18" charset="0"/>
              </a:rPr>
              <a:t>Kvinnans berättelse – hjälp för oss i behandlingen samt risk- och säkerhetsbedömning</a:t>
            </a:r>
          </a:p>
          <a:p>
            <a:pPr eaLnBrk="1" hangingPunct="1"/>
            <a:r>
              <a:rPr lang="sv-SE" dirty="0">
                <a:latin typeface="Garamond" pitchFamily="18" charset="0"/>
              </a:rPr>
              <a:t>Möjlighet till utökad partnerkontakt</a:t>
            </a:r>
          </a:p>
          <a:p>
            <a:pPr eaLnBrk="1" hangingPunct="1"/>
            <a:r>
              <a:rPr lang="sv-SE" dirty="0">
                <a:latin typeface="Garamond" pitchFamily="18" charset="0"/>
              </a:rPr>
              <a:t>Kvinnans behov av stöd – </a:t>
            </a:r>
          </a:p>
          <a:p>
            <a:pPr marL="0" indent="0">
              <a:buNone/>
            </a:pPr>
            <a:r>
              <a:rPr lang="sv-SE" dirty="0">
                <a:latin typeface="Garamond" pitchFamily="18" charset="0"/>
              </a:rPr>
              <a:t>    Mottagningen för</a:t>
            </a:r>
          </a:p>
          <a:p>
            <a:pPr marL="0" indent="0">
              <a:buNone/>
            </a:pPr>
            <a:r>
              <a:rPr lang="sv-SE" dirty="0">
                <a:latin typeface="Garamond" pitchFamily="18" charset="0"/>
              </a:rPr>
              <a:t>    våldsutsatta (MFV)</a:t>
            </a:r>
          </a:p>
        </p:txBody>
      </p:sp>
      <p:pic>
        <p:nvPicPr>
          <p:cNvPr id="4" name="Picture 4" descr="http://cdn.madamenoire.com/wp-content/uploads/2011/11/getty_rf_photo_of_woman_in_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056" y="3123351"/>
            <a:ext cx="3662124" cy="2488462"/>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357037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descr="Valnöt"/>
          <p:cNvSpPr>
            <a:spLocks noChangeArrowheads="1"/>
          </p:cNvSpPr>
          <p:nvPr/>
        </p:nvSpPr>
        <p:spPr bwMode="auto">
          <a:xfrm>
            <a:off x="3053441" y="1721734"/>
            <a:ext cx="5967413" cy="2970610"/>
          </a:xfrm>
          <a:prstGeom prst="ellipse">
            <a:avLst/>
          </a:prstGeom>
          <a:blipFill dpi="0" rotWithShape="1">
            <a:blip r:embed="rId2"/>
            <a:srcRect/>
            <a:tile tx="0" ty="0" sx="100000" sy="100000" flip="none" algn="tl"/>
          </a:blipFill>
          <a:ln w="76200" cmpd="tri">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fontAlgn="base">
              <a:spcBef>
                <a:spcPct val="0"/>
              </a:spcBef>
              <a:spcAft>
                <a:spcPct val="0"/>
              </a:spcAft>
              <a:defRPr/>
            </a:pPr>
            <a:endParaRPr lang="sv-SE" sz="1350" b="1">
              <a:solidFill>
                <a:srgbClr val="000000"/>
              </a:solidFill>
              <a:latin typeface="Garamond" pitchFamily="18" charset="0"/>
            </a:endParaRPr>
          </a:p>
        </p:txBody>
      </p:sp>
      <p:sp>
        <p:nvSpPr>
          <p:cNvPr id="4" name="Rectangle 3"/>
          <p:cNvSpPr>
            <a:spLocks noChangeArrowheads="1"/>
          </p:cNvSpPr>
          <p:nvPr/>
        </p:nvSpPr>
        <p:spPr bwMode="auto">
          <a:xfrm>
            <a:off x="3559456" y="1928947"/>
            <a:ext cx="495538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fontAlgn="base">
              <a:spcBef>
                <a:spcPct val="0"/>
              </a:spcBef>
              <a:spcAft>
                <a:spcPct val="0"/>
              </a:spcAft>
              <a:defRPr/>
            </a:pPr>
            <a:endParaRPr lang="sv-SE" sz="3600" b="1" dirty="0">
              <a:solidFill>
                <a:srgbClr val="FFFFFF"/>
              </a:solidFill>
              <a:effectLst>
                <a:outerShdw blurRad="38100" dist="38100" dir="2700000" algn="tl">
                  <a:srgbClr val="C0C0C0"/>
                </a:outerShdw>
              </a:effectLst>
              <a:latin typeface="Garamond" pitchFamily="18" charset="0"/>
            </a:endParaRPr>
          </a:p>
          <a:p>
            <a:pPr algn="ctr" defTabSz="685800" fontAlgn="base">
              <a:spcBef>
                <a:spcPct val="0"/>
              </a:spcBef>
              <a:spcAft>
                <a:spcPct val="0"/>
              </a:spcAft>
              <a:defRPr/>
            </a:pPr>
            <a:r>
              <a:rPr lang="sv-SE" sz="2400" i="1" dirty="0">
                <a:solidFill>
                  <a:srgbClr val="FFFFFF"/>
                </a:solidFill>
                <a:effectLst>
                  <a:outerShdw blurRad="38100" dist="38100" dir="2700000" algn="tl">
                    <a:srgbClr val="C0C0C0"/>
                  </a:outerShdw>
                </a:effectLst>
                <a:latin typeface="Garamond" pitchFamily="18" charset="0"/>
              </a:rPr>
              <a:t>”Våld är </a:t>
            </a:r>
            <a:r>
              <a:rPr lang="sv-SE" sz="2400" b="1" i="1" dirty="0">
                <a:solidFill>
                  <a:srgbClr val="FFFFFF"/>
                </a:solidFill>
                <a:effectLst>
                  <a:outerShdw blurRad="38100" dist="38100" dir="2700000" algn="tl">
                    <a:srgbClr val="C0C0C0"/>
                  </a:outerShdw>
                </a:effectLst>
                <a:latin typeface="Garamond" pitchFamily="18" charset="0"/>
              </a:rPr>
              <a:t>varje </a:t>
            </a:r>
            <a:r>
              <a:rPr lang="sv-SE" sz="2400" i="1" dirty="0">
                <a:solidFill>
                  <a:srgbClr val="FFFFFF"/>
                </a:solidFill>
                <a:effectLst>
                  <a:outerShdw blurRad="38100" dist="38100" dir="2700000" algn="tl">
                    <a:srgbClr val="C0C0C0"/>
                  </a:outerShdw>
                </a:effectLst>
                <a:latin typeface="Garamond" pitchFamily="18" charset="0"/>
              </a:rPr>
              <a:t>handling riktad mot annan person, som genom att den skrämmer, smärtar, skadar och kränker, får denna person att göra något mot sin vilja eller avstå från att göra det den vill”</a:t>
            </a:r>
          </a:p>
        </p:txBody>
      </p:sp>
      <p:sp>
        <p:nvSpPr>
          <p:cNvPr id="7" name="Text Box 4"/>
          <p:cNvSpPr txBox="1">
            <a:spLocks noChangeArrowheads="1"/>
          </p:cNvSpPr>
          <p:nvPr/>
        </p:nvSpPr>
        <p:spPr bwMode="auto">
          <a:xfrm>
            <a:off x="3260354" y="1485962"/>
            <a:ext cx="21157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defTabSz="685800" eaLnBrk="1" fontAlgn="base" hangingPunct="1">
              <a:spcBef>
                <a:spcPct val="50000"/>
              </a:spcBef>
              <a:spcAft>
                <a:spcPct val="0"/>
              </a:spcAft>
              <a:defRPr/>
            </a:pPr>
            <a:r>
              <a:rPr lang="sv-SE" dirty="0">
                <a:solidFill>
                  <a:srgbClr val="000000"/>
                </a:solidFill>
              </a:rPr>
              <a:t>Fysiskt våld</a:t>
            </a:r>
          </a:p>
        </p:txBody>
      </p:sp>
      <p:sp>
        <p:nvSpPr>
          <p:cNvPr id="9" name="Text Box 9"/>
          <p:cNvSpPr txBox="1">
            <a:spLocks noChangeArrowheads="1"/>
          </p:cNvSpPr>
          <p:nvPr/>
        </p:nvSpPr>
        <p:spPr bwMode="auto">
          <a:xfrm>
            <a:off x="8707380" y="1583770"/>
            <a:ext cx="2121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defTabSz="685800" eaLnBrk="1" fontAlgn="base" hangingPunct="1">
              <a:spcBef>
                <a:spcPct val="50000"/>
              </a:spcBef>
              <a:spcAft>
                <a:spcPct val="0"/>
              </a:spcAft>
              <a:defRPr/>
            </a:pPr>
            <a:r>
              <a:rPr lang="sv-SE" dirty="0">
                <a:solidFill>
                  <a:srgbClr val="000000"/>
                </a:solidFill>
              </a:rPr>
              <a:t>Psykiskt våld</a:t>
            </a:r>
          </a:p>
        </p:txBody>
      </p:sp>
      <p:sp>
        <p:nvSpPr>
          <p:cNvPr id="10" name="Text Box 5"/>
          <p:cNvSpPr txBox="1">
            <a:spLocks noChangeArrowheads="1"/>
          </p:cNvSpPr>
          <p:nvPr/>
        </p:nvSpPr>
        <p:spPr bwMode="auto">
          <a:xfrm>
            <a:off x="8832304" y="4216259"/>
            <a:ext cx="16832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defTabSz="685800" eaLnBrk="1" fontAlgn="base" hangingPunct="1">
              <a:spcBef>
                <a:spcPct val="50000"/>
              </a:spcBef>
              <a:spcAft>
                <a:spcPct val="0"/>
              </a:spcAft>
              <a:defRPr/>
            </a:pPr>
            <a:r>
              <a:rPr lang="sv-SE" dirty="0">
                <a:solidFill>
                  <a:srgbClr val="000000"/>
                </a:solidFill>
              </a:rPr>
              <a:t>Försummelse</a:t>
            </a:r>
          </a:p>
        </p:txBody>
      </p:sp>
      <p:sp>
        <p:nvSpPr>
          <p:cNvPr id="11" name="Text Box 6"/>
          <p:cNvSpPr txBox="1">
            <a:spLocks noChangeArrowheads="1"/>
          </p:cNvSpPr>
          <p:nvPr/>
        </p:nvSpPr>
        <p:spPr bwMode="auto">
          <a:xfrm>
            <a:off x="7580361" y="4912551"/>
            <a:ext cx="14404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defTabSz="685800" eaLnBrk="1" fontAlgn="base" hangingPunct="1">
              <a:spcBef>
                <a:spcPct val="50000"/>
              </a:spcBef>
              <a:spcAft>
                <a:spcPct val="0"/>
              </a:spcAft>
              <a:defRPr/>
            </a:pPr>
            <a:r>
              <a:rPr lang="sv-SE" dirty="0">
                <a:solidFill>
                  <a:srgbClr val="000000"/>
                </a:solidFill>
              </a:rPr>
              <a:t>Latent våld</a:t>
            </a:r>
          </a:p>
        </p:txBody>
      </p:sp>
      <p:sp>
        <p:nvSpPr>
          <p:cNvPr id="12" name="Text Box 7"/>
          <p:cNvSpPr txBox="1">
            <a:spLocks noChangeArrowheads="1"/>
          </p:cNvSpPr>
          <p:nvPr/>
        </p:nvSpPr>
        <p:spPr bwMode="auto">
          <a:xfrm>
            <a:off x="5198948" y="5143500"/>
            <a:ext cx="198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defTabSz="685800" eaLnBrk="1" fontAlgn="base" hangingPunct="1">
              <a:spcBef>
                <a:spcPct val="50000"/>
              </a:spcBef>
              <a:spcAft>
                <a:spcPct val="0"/>
              </a:spcAft>
              <a:defRPr/>
            </a:pPr>
            <a:r>
              <a:rPr lang="sv-SE" dirty="0">
                <a:solidFill>
                  <a:srgbClr val="000000"/>
                </a:solidFill>
              </a:rPr>
              <a:t>Ekonomiskt våld</a:t>
            </a:r>
          </a:p>
        </p:txBody>
      </p:sp>
      <p:sp>
        <p:nvSpPr>
          <p:cNvPr id="13" name="Text Box 10"/>
          <p:cNvSpPr txBox="1">
            <a:spLocks noChangeArrowheads="1"/>
          </p:cNvSpPr>
          <p:nvPr/>
        </p:nvSpPr>
        <p:spPr bwMode="auto">
          <a:xfrm>
            <a:off x="3217748" y="4912551"/>
            <a:ext cx="198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Garamond" pitchFamily="18" charset="0"/>
              </a:defRPr>
            </a:lvl1pPr>
            <a:lvl2pPr marL="742950" indent="-285750" eaLnBrk="0" hangingPunct="0">
              <a:defRPr b="1">
                <a:solidFill>
                  <a:schemeClr val="tx1"/>
                </a:solidFill>
                <a:latin typeface="Garamond" pitchFamily="18" charset="0"/>
              </a:defRPr>
            </a:lvl2pPr>
            <a:lvl3pPr marL="1143000" indent="-228600" eaLnBrk="0" hangingPunct="0">
              <a:defRPr b="1">
                <a:solidFill>
                  <a:schemeClr val="tx1"/>
                </a:solidFill>
                <a:latin typeface="Garamond" pitchFamily="18" charset="0"/>
              </a:defRPr>
            </a:lvl3pPr>
            <a:lvl4pPr marL="1600200" indent="-228600" eaLnBrk="0" hangingPunct="0">
              <a:defRPr b="1">
                <a:solidFill>
                  <a:schemeClr val="tx1"/>
                </a:solidFill>
                <a:latin typeface="Garamond" pitchFamily="18" charset="0"/>
              </a:defRPr>
            </a:lvl4pPr>
            <a:lvl5pPr marL="2057400" indent="-228600" eaLnBrk="0" hangingPunct="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pPr defTabSz="685800" eaLnBrk="1" fontAlgn="base" hangingPunct="1">
              <a:spcBef>
                <a:spcPct val="50000"/>
              </a:spcBef>
              <a:spcAft>
                <a:spcPct val="0"/>
              </a:spcAft>
              <a:defRPr/>
            </a:pPr>
            <a:r>
              <a:rPr lang="sv-SE" dirty="0">
                <a:solidFill>
                  <a:srgbClr val="000000"/>
                </a:solidFill>
              </a:rPr>
              <a:t>Materiellt våld</a:t>
            </a:r>
          </a:p>
        </p:txBody>
      </p:sp>
      <p:pic>
        <p:nvPicPr>
          <p:cNvPr id="14" name="Bildobjekt 13"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2" name="Rektangel 1"/>
          <p:cNvSpPr/>
          <p:nvPr/>
        </p:nvSpPr>
        <p:spPr>
          <a:xfrm>
            <a:off x="5708811" y="929759"/>
            <a:ext cx="1358577" cy="369332"/>
          </a:xfrm>
          <a:prstGeom prst="rect">
            <a:avLst/>
          </a:prstGeom>
        </p:spPr>
        <p:txBody>
          <a:bodyPr wrap="none">
            <a:spAutoFit/>
          </a:bodyPr>
          <a:lstStyle/>
          <a:p>
            <a:pPr defTabSz="685800" fontAlgn="base">
              <a:spcBef>
                <a:spcPct val="50000"/>
              </a:spcBef>
              <a:spcAft>
                <a:spcPct val="0"/>
              </a:spcAft>
              <a:defRPr/>
            </a:pPr>
            <a:r>
              <a:rPr lang="sv-SE" dirty="0">
                <a:solidFill>
                  <a:srgbClr val="000000"/>
                </a:solidFill>
              </a:rPr>
              <a:t>Sexuellt våld</a:t>
            </a:r>
          </a:p>
        </p:txBody>
      </p:sp>
    </p:spTree>
    <p:extLst>
      <p:ext uri="{BB962C8B-B14F-4D97-AF65-F5344CB8AC3E}">
        <p14:creationId xmlns:p14="http://schemas.microsoft.com/office/powerpoint/2010/main" val="268233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ak 4"/>
          <p:cNvCxnSpPr/>
          <p:nvPr/>
        </p:nvCxnSpPr>
        <p:spPr>
          <a:xfrm flipV="1">
            <a:off x="1573292" y="5013176"/>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flipV="1">
            <a:off x="3085460" y="4221088"/>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flipV="1">
            <a:off x="4605517" y="3429000"/>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flipV="1">
            <a:off x="6117685" y="2636912"/>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flipV="1">
            <a:off x="7629853" y="1844824"/>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573292" y="5013176"/>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3085460" y="4221088"/>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4605517" y="3429000"/>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6117685" y="2636912"/>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a:off x="7629853" y="1844824"/>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1609296" y="4447855"/>
            <a:ext cx="14401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Inledningsfas</a:t>
            </a:r>
          </a:p>
        </p:txBody>
      </p:sp>
      <p:sp>
        <p:nvSpPr>
          <p:cNvPr id="21" name="textruta 20"/>
          <p:cNvSpPr txBox="1"/>
          <p:nvPr/>
        </p:nvSpPr>
        <p:spPr>
          <a:xfrm>
            <a:off x="3050436" y="3774811"/>
            <a:ext cx="14401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Orientering</a:t>
            </a:r>
          </a:p>
        </p:txBody>
      </p:sp>
      <p:sp>
        <p:nvSpPr>
          <p:cNvPr id="22" name="textruta 21"/>
          <p:cNvSpPr txBox="1"/>
          <p:nvPr/>
        </p:nvSpPr>
        <p:spPr>
          <a:xfrm>
            <a:off x="4477752" y="2896614"/>
            <a:ext cx="14401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Stabilisering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(Inre o yttre) </a:t>
            </a:r>
          </a:p>
        </p:txBody>
      </p:sp>
      <p:sp>
        <p:nvSpPr>
          <p:cNvPr id="23" name="textruta 22"/>
          <p:cNvSpPr txBox="1"/>
          <p:nvPr/>
        </p:nvSpPr>
        <p:spPr>
          <a:xfrm>
            <a:off x="5690579" y="1980773"/>
            <a:ext cx="19392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Bearbetande samtal/Exponering </a:t>
            </a:r>
          </a:p>
        </p:txBody>
      </p:sp>
      <p:sp>
        <p:nvSpPr>
          <p:cNvPr id="24" name="textruta 23"/>
          <p:cNvSpPr txBox="1"/>
          <p:nvPr/>
        </p:nvSpPr>
        <p:spPr>
          <a:xfrm>
            <a:off x="9128226" y="445315"/>
            <a:ext cx="17923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Sammanfattning och avslut</a:t>
            </a:r>
          </a:p>
        </p:txBody>
      </p:sp>
      <p:sp>
        <p:nvSpPr>
          <p:cNvPr id="25" name="textruta 24"/>
          <p:cNvSpPr txBox="1"/>
          <p:nvPr/>
        </p:nvSpPr>
        <p:spPr>
          <a:xfrm>
            <a:off x="3165357" y="4316188"/>
            <a:ext cx="1440160" cy="175432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Psykoedukation</a:t>
            </a: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om våld i nära relationer och centrala våldsbegrepp</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Psykoedukation</a:t>
            </a: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om trauma och centrala traumabegrepp</a:t>
            </a:r>
          </a:p>
        </p:txBody>
      </p:sp>
      <p:sp>
        <p:nvSpPr>
          <p:cNvPr id="26" name="textruta 25"/>
          <p:cNvSpPr txBox="1"/>
          <p:nvPr/>
        </p:nvSpPr>
        <p:spPr>
          <a:xfrm>
            <a:off x="4677524" y="3528590"/>
            <a:ext cx="1634500" cy="212365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Fungerande vardag och rutiner (yttre stabilisering)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Beteendeaktivering (yttre stabilisering)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Affektreglering (inre stabilisering)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Hantering av negativa tankar (inre stabilisering)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35" t="24002" r="13309" b="14681"/>
          <a:stretch/>
        </p:blipFill>
        <p:spPr bwMode="auto">
          <a:xfrm>
            <a:off x="5992427" y="1277116"/>
            <a:ext cx="1365184" cy="71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ruta 26"/>
          <p:cNvSpPr txBox="1"/>
          <p:nvPr/>
        </p:nvSpPr>
        <p:spPr>
          <a:xfrm>
            <a:off x="6203504" y="2716612"/>
            <a:ext cx="14401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EMDR, PE, Narrative Exposure </a:t>
            </a:r>
            <a:r>
              <a:rPr kumimoji="0" lang="sv-SE" sz="1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Therapy</a:t>
            </a: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v-SE" sz="1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Written</a:t>
            </a: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Exposure </a:t>
            </a:r>
            <a:r>
              <a:rPr kumimoji="0" lang="sv-SE" sz="1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Therapy</a:t>
            </a:r>
            <a:endPar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9" name="textruta 28"/>
          <p:cNvSpPr txBox="1"/>
          <p:nvPr/>
        </p:nvSpPr>
        <p:spPr>
          <a:xfrm>
            <a:off x="1548628" y="75982"/>
            <a:ext cx="81369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Eklektisk traumafokuserad behandling för personer som upplevt våld i nära relationer</a:t>
            </a:r>
          </a:p>
        </p:txBody>
      </p:sp>
      <p:cxnSp>
        <p:nvCxnSpPr>
          <p:cNvPr id="30" name="Rak 29"/>
          <p:cNvCxnSpPr/>
          <p:nvPr/>
        </p:nvCxnSpPr>
        <p:spPr>
          <a:xfrm flipV="1">
            <a:off x="9142021" y="1039613"/>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Rak 30"/>
          <p:cNvCxnSpPr/>
          <p:nvPr/>
        </p:nvCxnSpPr>
        <p:spPr>
          <a:xfrm>
            <a:off x="9142021" y="1039613"/>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ruta 31"/>
          <p:cNvSpPr txBox="1"/>
          <p:nvPr/>
        </p:nvSpPr>
        <p:spPr>
          <a:xfrm>
            <a:off x="7705077" y="1279910"/>
            <a:ext cx="27022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Skapa frihet</a:t>
            </a:r>
          </a:p>
        </p:txBody>
      </p:sp>
      <p:sp>
        <p:nvSpPr>
          <p:cNvPr id="33" name="textruta 32"/>
          <p:cNvSpPr txBox="1"/>
          <p:nvPr/>
        </p:nvSpPr>
        <p:spPr>
          <a:xfrm>
            <a:off x="7881881" y="2071591"/>
            <a:ext cx="151216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Teman: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ACT-livsvärden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Kognitivt arbete med skuld (</a:t>
            </a:r>
            <a:r>
              <a:rPr kumimoji="0" lang="sv-SE" sz="1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Kubany</a:t>
            </a: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Självhävdelse/gränser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Kommunikation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Föräldraskap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Skapa nya trygga relationer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Schematerapi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
        <p:nvSpPr>
          <p:cNvPr id="34" name="textruta 33"/>
          <p:cNvSpPr txBox="1"/>
          <p:nvPr/>
        </p:nvSpPr>
        <p:spPr>
          <a:xfrm>
            <a:off x="1725197" y="5173434"/>
            <a:ext cx="14401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Bedömning med fokus på traumatisering, affektreglering, risk och säkerhet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TEC, PCL-5, DES, PHQ-9, AUDIT, FREDA, WEB mm</a:t>
            </a:r>
          </a:p>
        </p:txBody>
      </p:sp>
      <p:sp>
        <p:nvSpPr>
          <p:cNvPr id="35" name="textruta 34"/>
          <p:cNvSpPr txBox="1"/>
          <p:nvPr/>
        </p:nvSpPr>
        <p:spPr>
          <a:xfrm>
            <a:off x="9328451" y="1198494"/>
            <a:ext cx="15121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Plan för vidmakthållande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utifrån livsvärden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
        <p:nvSpPr>
          <p:cNvPr id="2" name="Rektangel 1"/>
          <p:cNvSpPr/>
          <p:nvPr/>
        </p:nvSpPr>
        <p:spPr>
          <a:xfrm>
            <a:off x="5609175" y="2875002"/>
            <a:ext cx="617477"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Mäta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trauma-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symtom </a:t>
            </a:r>
          </a:p>
        </p:txBody>
      </p:sp>
    </p:spTree>
    <p:extLst>
      <p:ext uri="{BB962C8B-B14F-4D97-AF65-F5344CB8AC3E}">
        <p14:creationId xmlns:p14="http://schemas.microsoft.com/office/powerpoint/2010/main" val="275238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791854" y="1699491"/>
            <a:ext cx="84328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0" b="0" i="0" u="none" strike="noStrike" kern="1200" cap="none" spc="0" normalizeH="0" baseline="0" noProof="0" dirty="0">
                <a:ln>
                  <a:noFill/>
                </a:ln>
                <a:solidFill>
                  <a:prstClr val="black"/>
                </a:solidFill>
                <a:effectLst/>
                <a:uLnTx/>
                <a:uFillTx/>
                <a:latin typeface="Calibri" panose="020F0502020204030204"/>
                <a:ea typeface="+mn-ea"/>
                <a:cs typeface="+mn-cs"/>
              </a:rPr>
              <a:t>OCH SÅ VAR DET JU BARNEN…</a:t>
            </a:r>
          </a:p>
        </p:txBody>
      </p:sp>
      <p:pic>
        <p:nvPicPr>
          <p:cNvPr id="3" name="Bildobjekt 2" descr="\\jkp.ltjkpg.se\gem\Home01\brofi\Skrivbord\logo_region_jonkopings_lan_linked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4266141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694" y="0"/>
            <a:ext cx="6021888" cy="6858000"/>
          </a:xfrm>
          <a:prstGeom prst="rect">
            <a:avLst/>
          </a:prstGeom>
        </p:spPr>
      </p:pic>
      <p:sp>
        <p:nvSpPr>
          <p:cNvPr id="12" name="textruta 11"/>
          <p:cNvSpPr txBox="1"/>
          <p:nvPr/>
        </p:nvSpPr>
        <p:spPr>
          <a:xfrm>
            <a:off x="1069741" y="1312438"/>
            <a:ext cx="1761060" cy="369332"/>
          </a:xfrm>
          <a:prstGeom prst="rect">
            <a:avLst/>
          </a:prstGeom>
          <a:noFill/>
        </p:spPr>
        <p:txBody>
          <a:bodyPr wrap="none" rtlCol="0">
            <a:spAutoFit/>
          </a:bodyPr>
          <a:lstStyle/>
          <a:p>
            <a:r>
              <a:rPr lang="sv-SE" dirty="0">
                <a:latin typeface="Garamond" panose="02020404030301010803" pitchFamily="18" charset="0"/>
              </a:rPr>
              <a:t>Relationsproblem</a:t>
            </a:r>
          </a:p>
        </p:txBody>
      </p:sp>
      <p:sp>
        <p:nvSpPr>
          <p:cNvPr id="13" name="textruta 12"/>
          <p:cNvSpPr txBox="1"/>
          <p:nvPr/>
        </p:nvSpPr>
        <p:spPr>
          <a:xfrm>
            <a:off x="1039848" y="2229080"/>
            <a:ext cx="1233223" cy="369332"/>
          </a:xfrm>
          <a:prstGeom prst="rect">
            <a:avLst/>
          </a:prstGeom>
          <a:noFill/>
        </p:spPr>
        <p:txBody>
          <a:bodyPr wrap="none" rtlCol="0">
            <a:spAutoFit/>
          </a:bodyPr>
          <a:lstStyle/>
          <a:p>
            <a:r>
              <a:rPr lang="sv-SE" dirty="0">
                <a:latin typeface="Garamond" panose="02020404030301010803" pitchFamily="18" charset="0"/>
              </a:rPr>
              <a:t>Depression</a:t>
            </a:r>
          </a:p>
        </p:txBody>
      </p:sp>
      <p:sp>
        <p:nvSpPr>
          <p:cNvPr id="14" name="textruta 13"/>
          <p:cNvSpPr txBox="1"/>
          <p:nvPr/>
        </p:nvSpPr>
        <p:spPr>
          <a:xfrm>
            <a:off x="8948585" y="2280609"/>
            <a:ext cx="2331472" cy="369332"/>
          </a:xfrm>
          <a:prstGeom prst="rect">
            <a:avLst/>
          </a:prstGeom>
          <a:noFill/>
        </p:spPr>
        <p:txBody>
          <a:bodyPr wrap="none" rtlCol="0">
            <a:spAutoFit/>
          </a:bodyPr>
          <a:lstStyle/>
          <a:p>
            <a:r>
              <a:rPr lang="sv-SE" dirty="0">
                <a:latin typeface="Garamond" panose="02020404030301010803" pitchFamily="18" charset="0"/>
              </a:rPr>
              <a:t>ADHD-liknande besvär</a:t>
            </a:r>
          </a:p>
        </p:txBody>
      </p:sp>
      <p:sp>
        <p:nvSpPr>
          <p:cNvPr id="15" name="textruta 14"/>
          <p:cNvSpPr txBox="1"/>
          <p:nvPr/>
        </p:nvSpPr>
        <p:spPr>
          <a:xfrm>
            <a:off x="1970736" y="5362145"/>
            <a:ext cx="1928348" cy="369332"/>
          </a:xfrm>
          <a:prstGeom prst="rect">
            <a:avLst/>
          </a:prstGeom>
          <a:noFill/>
        </p:spPr>
        <p:txBody>
          <a:bodyPr wrap="none" rtlCol="0">
            <a:spAutoFit/>
          </a:bodyPr>
          <a:lstStyle/>
          <a:p>
            <a:r>
              <a:rPr lang="sv-SE" dirty="0">
                <a:latin typeface="Garamond" panose="02020404030301010803" pitchFamily="18" charset="0"/>
              </a:rPr>
              <a:t>Beteendestörningar</a:t>
            </a:r>
          </a:p>
        </p:txBody>
      </p:sp>
      <p:sp>
        <p:nvSpPr>
          <p:cNvPr id="16" name="textruta 15"/>
          <p:cNvSpPr txBox="1"/>
          <p:nvPr/>
        </p:nvSpPr>
        <p:spPr>
          <a:xfrm>
            <a:off x="2397933" y="3758173"/>
            <a:ext cx="1344727" cy="369332"/>
          </a:xfrm>
          <a:prstGeom prst="rect">
            <a:avLst/>
          </a:prstGeom>
          <a:noFill/>
        </p:spPr>
        <p:txBody>
          <a:bodyPr wrap="none" rtlCol="0">
            <a:spAutoFit/>
          </a:bodyPr>
          <a:lstStyle/>
          <a:p>
            <a:r>
              <a:rPr lang="sv-SE" dirty="0">
                <a:latin typeface="Garamond" panose="02020404030301010803" pitchFamily="18" charset="0"/>
              </a:rPr>
              <a:t>Ätstörningar</a:t>
            </a:r>
          </a:p>
        </p:txBody>
      </p:sp>
      <p:sp>
        <p:nvSpPr>
          <p:cNvPr id="17" name="textruta 16"/>
          <p:cNvSpPr txBox="1"/>
          <p:nvPr/>
        </p:nvSpPr>
        <p:spPr>
          <a:xfrm>
            <a:off x="1633620" y="4419039"/>
            <a:ext cx="1782091" cy="369332"/>
          </a:xfrm>
          <a:prstGeom prst="rect">
            <a:avLst/>
          </a:prstGeom>
          <a:noFill/>
        </p:spPr>
        <p:txBody>
          <a:bodyPr wrap="none" rtlCol="0">
            <a:spAutoFit/>
          </a:bodyPr>
          <a:lstStyle/>
          <a:p>
            <a:r>
              <a:rPr lang="sv-SE" dirty="0">
                <a:latin typeface="Garamond" panose="02020404030301010803" pitchFamily="18" charset="0"/>
              </a:rPr>
              <a:t>Ångeststörningar</a:t>
            </a:r>
          </a:p>
        </p:txBody>
      </p:sp>
      <p:sp>
        <p:nvSpPr>
          <p:cNvPr id="18" name="textruta 17"/>
          <p:cNvSpPr txBox="1"/>
          <p:nvPr/>
        </p:nvSpPr>
        <p:spPr>
          <a:xfrm>
            <a:off x="8865467" y="3059668"/>
            <a:ext cx="1265475" cy="369332"/>
          </a:xfrm>
          <a:prstGeom prst="rect">
            <a:avLst/>
          </a:prstGeom>
          <a:noFill/>
        </p:spPr>
        <p:txBody>
          <a:bodyPr wrap="none" rtlCol="0">
            <a:spAutoFit/>
          </a:bodyPr>
          <a:lstStyle/>
          <a:p>
            <a:r>
              <a:rPr lang="sv-SE" dirty="0">
                <a:latin typeface="Garamond" panose="02020404030301010803" pitchFamily="18" charset="0"/>
              </a:rPr>
              <a:t>Sängvätning</a:t>
            </a:r>
          </a:p>
        </p:txBody>
      </p:sp>
      <p:sp>
        <p:nvSpPr>
          <p:cNvPr id="19" name="textruta 18"/>
          <p:cNvSpPr txBox="1"/>
          <p:nvPr/>
        </p:nvSpPr>
        <p:spPr>
          <a:xfrm>
            <a:off x="8646804" y="3779432"/>
            <a:ext cx="2935034" cy="369332"/>
          </a:xfrm>
          <a:prstGeom prst="rect">
            <a:avLst/>
          </a:prstGeom>
          <a:noFill/>
        </p:spPr>
        <p:txBody>
          <a:bodyPr wrap="none" rtlCol="0">
            <a:spAutoFit/>
          </a:bodyPr>
          <a:lstStyle/>
          <a:p>
            <a:r>
              <a:rPr lang="sv-SE" dirty="0">
                <a:latin typeface="Garamond" panose="02020404030301010803" pitchFamily="18" charset="0"/>
              </a:rPr>
              <a:t>Försenad motorisk utveckling</a:t>
            </a:r>
          </a:p>
        </p:txBody>
      </p:sp>
      <p:sp>
        <p:nvSpPr>
          <p:cNvPr id="20" name="textruta 19"/>
          <p:cNvSpPr txBox="1"/>
          <p:nvPr/>
        </p:nvSpPr>
        <p:spPr>
          <a:xfrm>
            <a:off x="8896582" y="1368032"/>
            <a:ext cx="2090829" cy="369332"/>
          </a:xfrm>
          <a:prstGeom prst="rect">
            <a:avLst/>
          </a:prstGeom>
          <a:noFill/>
        </p:spPr>
        <p:txBody>
          <a:bodyPr wrap="none" rtlCol="0">
            <a:spAutoFit/>
          </a:bodyPr>
          <a:lstStyle/>
          <a:p>
            <a:r>
              <a:rPr lang="sv-SE" dirty="0">
                <a:latin typeface="Garamond" panose="02020404030301010803" pitchFamily="18" charset="0"/>
              </a:rPr>
              <a:t>Aggressionsproblem</a:t>
            </a:r>
          </a:p>
        </p:txBody>
      </p:sp>
      <p:sp>
        <p:nvSpPr>
          <p:cNvPr id="21" name="textruta 20"/>
          <p:cNvSpPr txBox="1"/>
          <p:nvPr/>
        </p:nvSpPr>
        <p:spPr>
          <a:xfrm>
            <a:off x="1802678" y="3106601"/>
            <a:ext cx="1542410" cy="369332"/>
          </a:xfrm>
          <a:prstGeom prst="rect">
            <a:avLst/>
          </a:prstGeom>
          <a:noFill/>
        </p:spPr>
        <p:txBody>
          <a:bodyPr wrap="none" rtlCol="0">
            <a:spAutoFit/>
          </a:bodyPr>
          <a:lstStyle/>
          <a:p>
            <a:r>
              <a:rPr lang="sv-SE" dirty="0">
                <a:latin typeface="Garamond" panose="02020404030301010803" pitchFamily="18" charset="0"/>
              </a:rPr>
              <a:t>Brist på empati</a:t>
            </a:r>
          </a:p>
        </p:txBody>
      </p:sp>
      <p:sp>
        <p:nvSpPr>
          <p:cNvPr id="22" name="textruta 21"/>
          <p:cNvSpPr txBox="1"/>
          <p:nvPr/>
        </p:nvSpPr>
        <p:spPr>
          <a:xfrm>
            <a:off x="2273071" y="547246"/>
            <a:ext cx="745717" cy="369332"/>
          </a:xfrm>
          <a:prstGeom prst="rect">
            <a:avLst/>
          </a:prstGeom>
          <a:noFill/>
        </p:spPr>
        <p:txBody>
          <a:bodyPr wrap="none" rtlCol="0">
            <a:spAutoFit/>
          </a:bodyPr>
          <a:lstStyle/>
          <a:p>
            <a:r>
              <a:rPr lang="sv-SE" dirty="0">
                <a:latin typeface="Garamond" panose="02020404030301010803" pitchFamily="18" charset="0"/>
              </a:rPr>
              <a:t>PTSD</a:t>
            </a:r>
          </a:p>
        </p:txBody>
      </p:sp>
      <p:sp>
        <p:nvSpPr>
          <p:cNvPr id="23" name="textruta 22"/>
          <p:cNvSpPr txBox="1"/>
          <p:nvPr/>
        </p:nvSpPr>
        <p:spPr>
          <a:xfrm>
            <a:off x="9425102" y="5237860"/>
            <a:ext cx="2549416" cy="369332"/>
          </a:xfrm>
          <a:prstGeom prst="rect">
            <a:avLst/>
          </a:prstGeom>
          <a:noFill/>
        </p:spPr>
        <p:txBody>
          <a:bodyPr wrap="none" rtlCol="0">
            <a:spAutoFit/>
          </a:bodyPr>
          <a:lstStyle/>
          <a:p>
            <a:r>
              <a:rPr lang="sv-SE" dirty="0">
                <a:latin typeface="Garamond" panose="02020404030301010803" pitchFamily="18" charset="0"/>
              </a:rPr>
              <a:t>Försämrad skolprestation</a:t>
            </a:r>
          </a:p>
        </p:txBody>
      </p:sp>
      <p:sp>
        <p:nvSpPr>
          <p:cNvPr id="24" name="textruta 23"/>
          <p:cNvSpPr txBox="1"/>
          <p:nvPr/>
        </p:nvSpPr>
        <p:spPr>
          <a:xfrm>
            <a:off x="4042160" y="6028840"/>
            <a:ext cx="3211264" cy="369332"/>
          </a:xfrm>
          <a:prstGeom prst="rect">
            <a:avLst/>
          </a:prstGeom>
          <a:noFill/>
        </p:spPr>
        <p:txBody>
          <a:bodyPr wrap="none" rtlCol="0">
            <a:spAutoFit/>
          </a:bodyPr>
          <a:lstStyle/>
          <a:p>
            <a:r>
              <a:rPr lang="sv-SE" dirty="0">
                <a:latin typeface="Garamond" panose="02020404030301010803" pitchFamily="18" charset="0"/>
              </a:rPr>
              <a:t>Otrygg/</a:t>
            </a:r>
            <a:r>
              <a:rPr lang="sv-SE" dirty="0" err="1">
                <a:latin typeface="Garamond" panose="02020404030301010803" pitchFamily="18" charset="0"/>
              </a:rPr>
              <a:t>desorientrad</a:t>
            </a:r>
            <a:r>
              <a:rPr lang="sv-SE" dirty="0">
                <a:latin typeface="Garamond" panose="02020404030301010803" pitchFamily="18" charset="0"/>
              </a:rPr>
              <a:t> anknytning</a:t>
            </a:r>
          </a:p>
        </p:txBody>
      </p:sp>
      <p:sp>
        <p:nvSpPr>
          <p:cNvPr id="25" name="textruta 24"/>
          <p:cNvSpPr txBox="1"/>
          <p:nvPr/>
        </p:nvSpPr>
        <p:spPr>
          <a:xfrm>
            <a:off x="8450943" y="5698177"/>
            <a:ext cx="1844800" cy="276999"/>
          </a:xfrm>
          <a:prstGeom prst="rect">
            <a:avLst/>
          </a:prstGeom>
          <a:noFill/>
        </p:spPr>
        <p:txBody>
          <a:bodyPr wrap="none" rtlCol="0">
            <a:spAutoFit/>
          </a:bodyPr>
          <a:lstStyle/>
          <a:p>
            <a:r>
              <a:rPr lang="sv-SE" sz="1200" dirty="0">
                <a:latin typeface="Garamond" panose="02020404030301010803" pitchFamily="18" charset="0"/>
              </a:rPr>
              <a:t>Davies &amp; </a:t>
            </a:r>
            <a:r>
              <a:rPr lang="sv-SE" sz="1200" dirty="0" err="1">
                <a:latin typeface="Garamond" panose="02020404030301010803" pitchFamily="18" charset="0"/>
              </a:rPr>
              <a:t>Cummings</a:t>
            </a:r>
            <a:r>
              <a:rPr lang="sv-SE" sz="1200" dirty="0">
                <a:latin typeface="Garamond" panose="02020404030301010803" pitchFamily="18" charset="0"/>
              </a:rPr>
              <a:t>, 2006</a:t>
            </a:r>
          </a:p>
        </p:txBody>
      </p:sp>
    </p:spTree>
    <p:extLst>
      <p:ext uri="{BB962C8B-B14F-4D97-AF65-F5344CB8AC3E}">
        <p14:creationId xmlns:p14="http://schemas.microsoft.com/office/powerpoint/2010/main" val="780927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1200" y="332656"/>
            <a:ext cx="8229600" cy="1143000"/>
          </a:xfrm>
        </p:spPr>
        <p:txBody>
          <a:bodyPr/>
          <a:lstStyle/>
          <a:p>
            <a:r>
              <a:rPr lang="sv-SE" sz="3600" dirty="0">
                <a:latin typeface="Comic Sans MS" panose="030F0702030302020204" pitchFamily="66" charset="0"/>
              </a:rPr>
              <a:t>Hur arbetar vi med barnen/ungdomarna</a:t>
            </a:r>
            <a:r>
              <a:rPr lang="sv-SE" sz="3200" dirty="0">
                <a:latin typeface="Comic Sans MS" panose="030F0702030302020204" pitchFamily="66" charset="0"/>
              </a:rPr>
              <a:t>?</a:t>
            </a:r>
          </a:p>
        </p:txBody>
      </p:sp>
      <p:sp>
        <p:nvSpPr>
          <p:cNvPr id="3" name="Platshållare för innehåll 2"/>
          <p:cNvSpPr>
            <a:spLocks noGrp="1"/>
          </p:cNvSpPr>
          <p:nvPr>
            <p:ph idx="1"/>
          </p:nvPr>
        </p:nvSpPr>
        <p:spPr>
          <a:xfrm>
            <a:off x="1988457" y="1628801"/>
            <a:ext cx="8229600" cy="4525963"/>
          </a:xfrm>
        </p:spPr>
        <p:txBody>
          <a:bodyPr/>
          <a:lstStyle/>
          <a:p>
            <a:r>
              <a:rPr lang="sv-SE" sz="2400" dirty="0">
                <a:latin typeface="Comic Sans MS" panose="030F0702030302020204" pitchFamily="66" charset="0"/>
              </a:rPr>
              <a:t>Skapa relation/förtroende</a:t>
            </a:r>
          </a:p>
          <a:p>
            <a:r>
              <a:rPr lang="sv-SE" sz="2400" dirty="0">
                <a:latin typeface="Comic Sans MS" panose="030F0702030302020204" pitchFamily="66" charset="0"/>
              </a:rPr>
              <a:t>Avlasta skuld – ”normala reaktioner på ett onormalt beteende”</a:t>
            </a:r>
          </a:p>
          <a:p>
            <a:r>
              <a:rPr lang="sv-SE" sz="2400" dirty="0">
                <a:latin typeface="Comic Sans MS" panose="030F0702030302020204" pitchFamily="66" charset="0"/>
              </a:rPr>
              <a:t>Jobba med tankar, känslor, att förstå sitt beteende</a:t>
            </a:r>
          </a:p>
          <a:p>
            <a:r>
              <a:rPr lang="sv-SE" sz="2400" dirty="0">
                <a:latin typeface="Comic Sans MS" panose="030F0702030302020204" pitchFamily="66" charset="0"/>
              </a:rPr>
              <a:t>Inge hopp</a:t>
            </a:r>
          </a:p>
          <a:p>
            <a:r>
              <a:rPr lang="sv-SE" sz="2400" dirty="0">
                <a:latin typeface="Comic Sans MS" panose="030F0702030302020204" pitchFamily="66" charset="0"/>
              </a:rPr>
              <a:t>Exponeringsövningar/traumafokuserad terapi</a:t>
            </a:r>
          </a:p>
          <a:p>
            <a:r>
              <a:rPr lang="sv-SE" sz="2400" dirty="0">
                <a:latin typeface="Comic Sans MS" panose="030F0702030302020204" pitchFamily="66" charset="0"/>
              </a:rPr>
              <a:t>Samarbete med förälder</a:t>
            </a:r>
          </a:p>
        </p:txBody>
      </p:sp>
      <p:pic>
        <p:nvPicPr>
          <p:cNvPr id="4" name="Bildobjekt 3" descr="\\jkp.ltjkpg.se\gem\Home01\brofi\Skrivbord\logo_region_jonkopings_lan_linked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921955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4"/>
          <p:cNvCxnSpPr/>
          <p:nvPr/>
        </p:nvCxnSpPr>
        <p:spPr>
          <a:xfrm flipV="1">
            <a:off x="1946517" y="4182752"/>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Rak 5"/>
          <p:cNvCxnSpPr/>
          <p:nvPr/>
        </p:nvCxnSpPr>
        <p:spPr>
          <a:xfrm flipV="1">
            <a:off x="3458685" y="3390664"/>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Rak 6"/>
          <p:cNvCxnSpPr/>
          <p:nvPr/>
        </p:nvCxnSpPr>
        <p:spPr>
          <a:xfrm flipV="1">
            <a:off x="4978742" y="2598576"/>
            <a:ext cx="0" cy="792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Rak 7"/>
          <p:cNvCxnSpPr/>
          <p:nvPr/>
        </p:nvCxnSpPr>
        <p:spPr>
          <a:xfrm flipV="1">
            <a:off x="6490910" y="1806488"/>
            <a:ext cx="0" cy="792088"/>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7" name="Rak 9"/>
          <p:cNvCxnSpPr/>
          <p:nvPr/>
        </p:nvCxnSpPr>
        <p:spPr>
          <a:xfrm flipV="1">
            <a:off x="8003078" y="1014400"/>
            <a:ext cx="0" cy="7920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8" name="Rak 10"/>
          <p:cNvCxnSpPr/>
          <p:nvPr/>
        </p:nvCxnSpPr>
        <p:spPr>
          <a:xfrm>
            <a:off x="1946517" y="4182752"/>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Rak 15"/>
          <p:cNvCxnSpPr/>
          <p:nvPr/>
        </p:nvCxnSpPr>
        <p:spPr>
          <a:xfrm>
            <a:off x="3458685" y="3390664"/>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Rak 16"/>
          <p:cNvCxnSpPr/>
          <p:nvPr/>
        </p:nvCxnSpPr>
        <p:spPr>
          <a:xfrm>
            <a:off x="4978742" y="2598576"/>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ak 17"/>
          <p:cNvCxnSpPr/>
          <p:nvPr/>
        </p:nvCxnSpPr>
        <p:spPr>
          <a:xfrm>
            <a:off x="6490910" y="1806488"/>
            <a:ext cx="1512168"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12" name="Rak 18"/>
          <p:cNvCxnSpPr/>
          <p:nvPr/>
        </p:nvCxnSpPr>
        <p:spPr>
          <a:xfrm>
            <a:off x="8003078" y="1014400"/>
            <a:ext cx="1512168"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1982521" y="3617431"/>
            <a:ext cx="14401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Tidigt barnfokus</a:t>
            </a:r>
          </a:p>
        </p:txBody>
      </p:sp>
      <p:sp>
        <p:nvSpPr>
          <p:cNvPr id="22" name="textruta 21"/>
          <p:cNvSpPr txBox="1"/>
          <p:nvPr/>
        </p:nvSpPr>
        <p:spPr>
          <a:xfrm>
            <a:off x="232127" y="266794"/>
            <a:ext cx="81369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Rutiner i arbete med barnen på ATV (via vuxenklient utövare) </a:t>
            </a:r>
          </a:p>
        </p:txBody>
      </p:sp>
      <p:sp>
        <p:nvSpPr>
          <p:cNvPr id="30" name="textruta 29"/>
          <p:cNvSpPr txBox="1"/>
          <p:nvPr/>
        </p:nvSpPr>
        <p:spPr>
          <a:xfrm>
            <a:off x="4547052" y="2180673"/>
            <a:ext cx="19906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Informationssamtal</a:t>
            </a:r>
          </a:p>
        </p:txBody>
      </p:sp>
      <p:sp>
        <p:nvSpPr>
          <p:cNvPr id="32" name="textruta 31"/>
          <p:cNvSpPr txBox="1"/>
          <p:nvPr/>
        </p:nvSpPr>
        <p:spPr>
          <a:xfrm>
            <a:off x="3538582" y="2659225"/>
            <a:ext cx="14401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Träff med barnbehandlare</a:t>
            </a:r>
            <a:endParaRPr kumimoji="0" lang="sv-SE" sz="16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3" name="textruta 32"/>
          <p:cNvSpPr txBox="1"/>
          <p:nvPr/>
        </p:nvSpPr>
        <p:spPr>
          <a:xfrm>
            <a:off x="2011125" y="4273250"/>
            <a:ext cx="1533371"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Deltar gör: vuxenbehandlare och klient.</a:t>
            </a:r>
            <a:endParaRPr kumimoji="0" lang="sv-SE" sz="12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 första samtal ges samma info till alla klienter som är föräldrar.  Material: ATV:s tre uppdrag, Barnformulär, förbered och boka in ”träff med barnbehandlare”</a:t>
            </a:r>
            <a:b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endParaRPr kumimoji="0" lang="sv-SE" sz="1200" b="0" i="1"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34" name="textruta 33"/>
          <p:cNvSpPr txBox="1"/>
          <p:nvPr/>
        </p:nvSpPr>
        <p:spPr>
          <a:xfrm>
            <a:off x="5075154" y="2709489"/>
            <a:ext cx="15972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Deltar gör: Barnbehandlare, barn/ungdom och om lämpligt klient.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Syftar till att ge info till barnet/ungdomen om ATV samt erbjuda fortsatta samtal</a:t>
            </a:r>
          </a:p>
        </p:txBody>
      </p:sp>
      <p:sp>
        <p:nvSpPr>
          <p:cNvPr id="25" name="textruta 24"/>
          <p:cNvSpPr txBox="1"/>
          <p:nvPr/>
        </p:nvSpPr>
        <p:spPr>
          <a:xfrm>
            <a:off x="3533894" y="3617431"/>
            <a:ext cx="153337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Deltar gör: Vuxenbehandlare, barnbehandlare och klient.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Fördjupad info om ATV:s barnverksamhet. Material: Tecken hos barn, De tre barnrollerna i våldet</a:t>
            </a:r>
          </a:p>
        </p:txBody>
      </p:sp>
      <p:sp>
        <p:nvSpPr>
          <p:cNvPr id="26" name="textruta 25"/>
          <p:cNvSpPr txBox="1"/>
          <p:nvPr/>
        </p:nvSpPr>
        <p:spPr>
          <a:xfrm>
            <a:off x="9599489" y="222478"/>
            <a:ext cx="19906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Behandling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med barnet/ungdomen</a:t>
            </a:r>
          </a:p>
        </p:txBody>
      </p:sp>
      <p:sp>
        <p:nvSpPr>
          <p:cNvPr id="27" name="textruta 26"/>
          <p:cNvSpPr txBox="1"/>
          <p:nvPr/>
        </p:nvSpPr>
        <p:spPr>
          <a:xfrm>
            <a:off x="10267206" y="1029355"/>
            <a:ext cx="199066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Stabilisering och vid behov traumabearbetning.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Parallella samtal med förälder. </a:t>
            </a:r>
          </a:p>
        </p:txBody>
      </p:sp>
      <p:sp>
        <p:nvSpPr>
          <p:cNvPr id="35" name="textruta 34"/>
          <p:cNvSpPr txBox="1"/>
          <p:nvPr/>
        </p:nvSpPr>
        <p:spPr>
          <a:xfrm>
            <a:off x="8003077" y="529002"/>
            <a:ext cx="19906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”Vägen vidare” </a:t>
            </a:r>
          </a:p>
        </p:txBody>
      </p:sp>
      <p:sp>
        <p:nvSpPr>
          <p:cNvPr id="36" name="textruta 35"/>
          <p:cNvSpPr txBox="1"/>
          <p:nvPr/>
        </p:nvSpPr>
        <p:spPr>
          <a:xfrm>
            <a:off x="8083538" y="1170391"/>
            <a:ext cx="19906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Sker mot slutet av utövarbehandling, när klienten är ansvarstagande och våldet har upphört (Si det </a:t>
            </a:r>
            <a:r>
              <a:rPr kumimoji="0" lang="sv-SE" sz="11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videre</a:t>
            </a:r>
            <a:r>
              <a:rPr kumimoji="0" lang="sv-SE"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cxnSp>
        <p:nvCxnSpPr>
          <p:cNvPr id="14" name="Rak pilkoppling 13"/>
          <p:cNvCxnSpPr/>
          <p:nvPr/>
        </p:nvCxnSpPr>
        <p:spPr>
          <a:xfrm flipV="1">
            <a:off x="1390261" y="1446245"/>
            <a:ext cx="4245429" cy="19444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ruta 36"/>
          <p:cNvSpPr txBox="1"/>
          <p:nvPr/>
        </p:nvSpPr>
        <p:spPr>
          <a:xfrm rot="20071562">
            <a:off x="2085410" y="1976724"/>
            <a:ext cx="302855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Kan göras utan båda VH:s godkännande</a:t>
            </a:r>
          </a:p>
        </p:txBody>
      </p:sp>
      <p:sp>
        <p:nvSpPr>
          <p:cNvPr id="38" name="textruta 37"/>
          <p:cNvSpPr txBox="1"/>
          <p:nvPr/>
        </p:nvSpPr>
        <p:spPr>
          <a:xfrm>
            <a:off x="6015375" y="1331725"/>
            <a:ext cx="19906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Barnkontaktsamtal </a:t>
            </a:r>
          </a:p>
        </p:txBody>
      </p:sp>
      <p:cxnSp>
        <p:nvCxnSpPr>
          <p:cNvPr id="39" name="Rak 9"/>
          <p:cNvCxnSpPr/>
          <p:nvPr/>
        </p:nvCxnSpPr>
        <p:spPr>
          <a:xfrm flipV="1">
            <a:off x="9557367" y="220614"/>
            <a:ext cx="0" cy="7920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40" name="Rak 18"/>
          <p:cNvCxnSpPr/>
          <p:nvPr/>
        </p:nvCxnSpPr>
        <p:spPr>
          <a:xfrm>
            <a:off x="9557367" y="220614"/>
            <a:ext cx="1512168"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1" name="textruta 40"/>
          <p:cNvSpPr txBox="1"/>
          <p:nvPr/>
        </p:nvSpPr>
        <p:spPr>
          <a:xfrm>
            <a:off x="6589868" y="1956412"/>
            <a:ext cx="159722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Barnbehandlare, barn/ungdom. Följa barnet under tiden utövaren går i behandling, plan vid förnyat våld, gles kontakt</a:t>
            </a:r>
          </a:p>
        </p:txBody>
      </p:sp>
      <p:pic>
        <p:nvPicPr>
          <p:cNvPr id="29" name="Bildobjekt 28"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362504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183877" y="1454511"/>
            <a:ext cx="7624781" cy="1569660"/>
          </a:xfrm>
          <a:prstGeom prst="rect">
            <a:avLst/>
          </a:prstGeom>
          <a:noFill/>
        </p:spPr>
        <p:txBody>
          <a:bodyPr wrap="none" rtlCol="0">
            <a:spAutoFit/>
          </a:bodyPr>
          <a:lstStyle/>
          <a:p>
            <a:pPr algn="ctr"/>
            <a:r>
              <a:rPr lang="sv-SE" sz="3200" dirty="0">
                <a:solidFill>
                  <a:prstClr val="black"/>
                </a:solidFill>
                <a:latin typeface="Garamond" panose="02020404030301010803" pitchFamily="18" charset="0"/>
              </a:rPr>
              <a:t>        IVIN – internetbaserad KBT-behandling </a:t>
            </a:r>
          </a:p>
          <a:p>
            <a:pPr algn="ctr"/>
            <a:r>
              <a:rPr lang="sv-SE" sz="3200" dirty="0">
                <a:solidFill>
                  <a:prstClr val="black"/>
                </a:solidFill>
                <a:latin typeface="Garamond" panose="02020404030301010803" pitchFamily="18" charset="0"/>
              </a:rPr>
              <a:t>för att förhindra våld i nära relationer</a:t>
            </a:r>
          </a:p>
          <a:p>
            <a:pPr algn="ctr"/>
            <a:endParaRPr lang="sv-SE" sz="3200" dirty="0">
              <a:solidFill>
                <a:prstClr val="black"/>
              </a:solidFill>
              <a:latin typeface="Garamond" panose="02020404030301010803" pitchFamily="18" charset="0"/>
            </a:endParaRPr>
          </a:p>
        </p:txBody>
      </p:sp>
      <p:pic>
        <p:nvPicPr>
          <p:cNvPr id="5" name="Bildobjekt 4" descr="\\jkp.ltjkpg.se\gem\Home01\brofi\Skrivbord\logo_region_jonkopings_lan_linked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6" name="textruta 5"/>
          <p:cNvSpPr txBox="1"/>
          <p:nvPr/>
        </p:nvSpPr>
        <p:spPr>
          <a:xfrm>
            <a:off x="2337090" y="2816469"/>
            <a:ext cx="7318353" cy="2062103"/>
          </a:xfrm>
          <a:prstGeom prst="rect">
            <a:avLst/>
          </a:prstGeom>
          <a:noFill/>
        </p:spPr>
        <p:txBody>
          <a:bodyPr wrap="square" rtlCol="0">
            <a:spAutoFit/>
          </a:bodyPr>
          <a:lstStyle/>
          <a:p>
            <a:pPr algn="ctr"/>
            <a:r>
              <a:rPr lang="sv-SE" sz="3200" dirty="0">
                <a:solidFill>
                  <a:prstClr val="black"/>
                </a:solidFill>
                <a:latin typeface="Garamond" panose="02020404030301010803" pitchFamily="18" charset="0"/>
              </a:rPr>
              <a:t>IRIS –internetbaserad vägledd           självhjälpsbehandling för personer som varit           utsatta för våld i en nära relation och som utvecklat psykisk ohälsa, </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768" y="5466032"/>
            <a:ext cx="1828996" cy="1230662"/>
          </a:xfrm>
          <a:prstGeom prst="rect">
            <a:avLst/>
          </a:prstGeom>
        </p:spPr>
      </p:pic>
    </p:spTree>
    <p:extLst>
      <p:ext uri="{BB962C8B-B14F-4D97-AF65-F5344CB8AC3E}">
        <p14:creationId xmlns:p14="http://schemas.microsoft.com/office/powerpoint/2010/main" val="1909982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1774200" y="1004515"/>
            <a:ext cx="8714288" cy="759619"/>
          </a:xfrm>
          <a:prstGeom prst="rect">
            <a:avLst/>
          </a:prstGeom>
        </p:spPr>
        <p:txBody>
          <a:bodyPr/>
          <a:lst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Garamond" panose="02020404030301010803" pitchFamily="18" charset="0"/>
                <a:ea typeface="+mj-ea"/>
                <a:cs typeface="Arial" panose="020B0604020202020204" pitchFamily="34" charset="0"/>
              </a:rPr>
              <a:t>Bästa vägen in på ATV för våldsutövare </a:t>
            </a:r>
          </a:p>
        </p:txBody>
      </p:sp>
      <p:sp>
        <p:nvSpPr>
          <p:cNvPr id="5" name="Platshållare för innehåll 2"/>
          <p:cNvSpPr>
            <a:spLocks noGrp="1"/>
          </p:cNvSpPr>
          <p:nvPr>
            <p:ph idx="4294967295"/>
          </p:nvPr>
        </p:nvSpPr>
        <p:spPr>
          <a:xfrm>
            <a:off x="1848000" y="1712878"/>
            <a:ext cx="8352456" cy="852026"/>
          </a:xfrm>
          <a:prstGeom prst="rect">
            <a:avLst/>
          </a:prstGeom>
        </p:spPr>
        <p:txBody>
          <a:bodyPr>
            <a:normAutofit fontScale="77500" lnSpcReduction="20000"/>
          </a:bodyPr>
          <a:lstStyle/>
          <a:p>
            <a:pPr marL="0" indent="0">
              <a:buNone/>
            </a:pPr>
            <a:r>
              <a:rPr lang="sv-SE" dirty="0">
                <a:latin typeface="Garamond" panose="02020404030301010803" pitchFamily="18" charset="0"/>
              </a:rPr>
              <a:t>Be personen om tillåtelse att ge behandlare på ATV namn och telefonnummer. </a:t>
            </a:r>
            <a:br>
              <a:rPr lang="sv-SE" dirty="0">
                <a:latin typeface="Garamond" panose="02020404030301010803" pitchFamily="18" charset="0"/>
              </a:rPr>
            </a:br>
            <a:r>
              <a:rPr lang="sv-SE" dirty="0">
                <a:latin typeface="Garamond" panose="02020404030301010803" pitchFamily="18" charset="0"/>
              </a:rPr>
              <a:t>Så ringer vi upp. Skamtrösklar är ofta höga.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2724350"/>
            <a:ext cx="4176464" cy="278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ruta 6"/>
          <p:cNvSpPr txBox="1"/>
          <p:nvPr/>
        </p:nvSpPr>
        <p:spPr>
          <a:xfrm>
            <a:off x="6600056" y="2724350"/>
            <a:ext cx="352839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”Jag känner till en mottagning där de hjälper personer som upplever att de ofta blir för arga eller gör eller säger saker som de i efterhand ångrar. Man börjar med att gå på ett samtal för att få lite mer information om vad de jobbar med, så får man se om det känns rätt.” </a:t>
            </a:r>
          </a:p>
        </p:txBody>
      </p:sp>
      <p:pic>
        <p:nvPicPr>
          <p:cNvPr id="8" name="Bildobjekt 7"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1669601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2351584" y="499174"/>
            <a:ext cx="4629150" cy="218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514350" eaLnBrk="1" hangingPunct="1">
              <a:buNone/>
              <a:defRPr/>
            </a:pPr>
            <a:r>
              <a:rPr lang="sv-SE" sz="1100" b="1" dirty="0">
                <a:solidFill>
                  <a:prstClr val="black"/>
                </a:solidFill>
                <a:latin typeface="Garamond" pitchFamily="18" charset="0"/>
              </a:rPr>
              <a:t>Annelie Winström</a:t>
            </a:r>
            <a:r>
              <a:rPr lang="sv-SE" sz="1100" dirty="0">
                <a:solidFill>
                  <a:prstClr val="black"/>
                </a:solidFill>
                <a:latin typeface="Garamond" pitchFamily="18" charset="0"/>
              </a:rPr>
              <a:t>, chef</a:t>
            </a:r>
          </a:p>
          <a:p>
            <a:pPr marL="0" indent="0" defTabSz="514350" eaLnBrk="1" hangingPunct="1">
              <a:buNone/>
              <a:defRPr/>
            </a:pPr>
            <a:r>
              <a:rPr lang="sv-SE" sz="1100" dirty="0">
                <a:solidFill>
                  <a:prstClr val="black"/>
                </a:solidFill>
                <a:latin typeface="Garamond" pitchFamily="18" charset="0"/>
              </a:rPr>
              <a:t>Tfn 073-034 40 51</a:t>
            </a:r>
            <a:br>
              <a:rPr lang="sv-SE" sz="1100" dirty="0">
                <a:solidFill>
                  <a:prstClr val="black"/>
                </a:solidFill>
                <a:latin typeface="Garamond" pitchFamily="18" charset="0"/>
              </a:rPr>
            </a:br>
            <a:endParaRPr lang="sv-SE" sz="1100" dirty="0">
              <a:solidFill>
                <a:prstClr val="black"/>
              </a:solidFill>
              <a:latin typeface="Garamond" pitchFamily="18" charset="0"/>
            </a:endParaRPr>
          </a:p>
          <a:p>
            <a:pPr marL="192881" indent="-192881" defTabSz="514350" eaLnBrk="1" hangingPunct="1">
              <a:buNone/>
              <a:defRPr/>
            </a:pPr>
            <a:r>
              <a:rPr lang="sv-SE" sz="1100" b="1" dirty="0">
                <a:solidFill>
                  <a:prstClr val="black"/>
                </a:solidFill>
                <a:latin typeface="Garamond" pitchFamily="18" charset="0"/>
              </a:rPr>
              <a:t>Eva Wiman</a:t>
            </a:r>
            <a:r>
              <a:rPr lang="sv-SE" sz="1100" dirty="0">
                <a:solidFill>
                  <a:prstClr val="black"/>
                </a:solidFill>
                <a:latin typeface="Garamond" pitchFamily="18" charset="0"/>
              </a:rPr>
              <a:t>, socialpedagog/cert FFT-terapeut</a:t>
            </a:r>
          </a:p>
          <a:p>
            <a:pPr marL="192881" indent="-192881" defTabSz="514350" eaLnBrk="1" hangingPunct="1">
              <a:buNone/>
              <a:defRPr/>
            </a:pPr>
            <a:r>
              <a:rPr lang="sv-SE" sz="1100" dirty="0">
                <a:solidFill>
                  <a:prstClr val="black"/>
                </a:solidFill>
                <a:latin typeface="Garamond" pitchFamily="18" charset="0"/>
              </a:rPr>
              <a:t>Tfn 073-505 79 45</a:t>
            </a:r>
            <a:br>
              <a:rPr lang="sv-SE" sz="1100" dirty="0">
                <a:solidFill>
                  <a:prstClr val="black"/>
                </a:solidFill>
                <a:latin typeface="Garamond" pitchFamily="18" charset="0"/>
              </a:rPr>
            </a:br>
            <a:endParaRPr lang="sv-SE" sz="1100" dirty="0">
              <a:solidFill>
                <a:prstClr val="black"/>
              </a:solidFill>
              <a:latin typeface="Garamond" pitchFamily="18" charset="0"/>
            </a:endParaRPr>
          </a:p>
          <a:p>
            <a:pPr marL="192881" indent="-192881" defTabSz="514350" eaLnBrk="1" hangingPunct="1">
              <a:buNone/>
              <a:defRPr/>
            </a:pPr>
            <a:r>
              <a:rPr lang="sv-SE" sz="1100" b="1" dirty="0">
                <a:solidFill>
                  <a:prstClr val="black"/>
                </a:solidFill>
                <a:latin typeface="Garamond" pitchFamily="18" charset="0"/>
              </a:rPr>
              <a:t>Dan Rosenqvist</a:t>
            </a:r>
            <a:r>
              <a:rPr lang="sv-SE" sz="1100" dirty="0">
                <a:solidFill>
                  <a:prstClr val="black"/>
                </a:solidFill>
                <a:latin typeface="Garamond" pitchFamily="18" charset="0"/>
              </a:rPr>
              <a:t>, leg. psykolog </a:t>
            </a:r>
          </a:p>
          <a:p>
            <a:pPr marL="192881" indent="-192881" defTabSz="514350" eaLnBrk="1" hangingPunct="1">
              <a:buNone/>
              <a:defRPr/>
            </a:pPr>
            <a:r>
              <a:rPr lang="sv-SE" sz="1100" dirty="0">
                <a:solidFill>
                  <a:prstClr val="black"/>
                </a:solidFill>
                <a:latin typeface="Garamond" pitchFamily="18" charset="0"/>
              </a:rPr>
              <a:t>Tfn 070-392 32 29</a:t>
            </a:r>
            <a:br>
              <a:rPr lang="sv-SE" sz="1100" dirty="0">
                <a:solidFill>
                  <a:prstClr val="black"/>
                </a:solidFill>
                <a:latin typeface="Garamond" pitchFamily="18" charset="0"/>
              </a:rPr>
            </a:br>
            <a:endParaRPr lang="sv-SE" sz="1100" dirty="0">
              <a:solidFill>
                <a:prstClr val="black"/>
              </a:solidFill>
              <a:latin typeface="Garamond" pitchFamily="18" charset="0"/>
            </a:endParaRPr>
          </a:p>
          <a:p>
            <a:pPr marL="0" indent="0" defTabSz="514350" eaLnBrk="1" hangingPunct="1">
              <a:buNone/>
              <a:defRPr/>
            </a:pPr>
            <a:r>
              <a:rPr lang="sv-SE" sz="1100" b="1" dirty="0">
                <a:solidFill>
                  <a:prstClr val="black"/>
                </a:solidFill>
                <a:latin typeface="Garamond" pitchFamily="18" charset="0"/>
              </a:rPr>
              <a:t>Joakim Alveglim  </a:t>
            </a:r>
            <a:r>
              <a:rPr lang="sv-SE" sz="1100" dirty="0">
                <a:solidFill>
                  <a:prstClr val="black"/>
                </a:solidFill>
                <a:latin typeface="Garamond" pitchFamily="18" charset="0"/>
              </a:rPr>
              <a:t>Leg psykolog, leg psykoterapeut, specialist i klinisk psykologi</a:t>
            </a:r>
          </a:p>
          <a:p>
            <a:pPr marL="0" indent="0" defTabSz="514350" eaLnBrk="1" hangingPunct="1">
              <a:buNone/>
              <a:defRPr/>
            </a:pPr>
            <a:r>
              <a:rPr lang="sv-SE" sz="1100" dirty="0">
                <a:solidFill>
                  <a:prstClr val="black"/>
                </a:solidFill>
                <a:latin typeface="Garamond" pitchFamily="18" charset="0"/>
              </a:rPr>
              <a:t>Tfn 072-508 01 12</a:t>
            </a:r>
          </a:p>
          <a:p>
            <a:pPr marL="0" indent="0" defTabSz="514350" eaLnBrk="1" hangingPunct="1">
              <a:buNone/>
              <a:defRPr/>
            </a:pPr>
            <a:endParaRPr lang="sv-SE" sz="1100" b="1" dirty="0">
              <a:solidFill>
                <a:prstClr val="black"/>
              </a:solidFill>
              <a:latin typeface="Garamond" pitchFamily="18" charset="0"/>
            </a:endParaRPr>
          </a:p>
          <a:p>
            <a:pPr marL="0" indent="0" defTabSz="514350" eaLnBrk="1" hangingPunct="1">
              <a:buNone/>
              <a:defRPr/>
            </a:pPr>
            <a:r>
              <a:rPr lang="sv-SE" sz="1100" b="1" dirty="0">
                <a:solidFill>
                  <a:prstClr val="black"/>
                </a:solidFill>
                <a:latin typeface="Garamond" pitchFamily="18" charset="0"/>
              </a:rPr>
              <a:t>Torbjörn Bergland</a:t>
            </a:r>
            <a:r>
              <a:rPr lang="sv-SE" sz="1100" dirty="0">
                <a:solidFill>
                  <a:prstClr val="black"/>
                </a:solidFill>
                <a:latin typeface="Garamond" pitchFamily="18" charset="0"/>
              </a:rPr>
              <a:t>, socionom med grundläggande utbildning i psykoterapi</a:t>
            </a:r>
          </a:p>
          <a:p>
            <a:pPr marL="0" indent="0" defTabSz="514350" eaLnBrk="1" hangingPunct="1">
              <a:buNone/>
              <a:defRPr/>
            </a:pPr>
            <a:r>
              <a:rPr lang="sv-SE" sz="1100" dirty="0">
                <a:solidFill>
                  <a:prstClr val="black"/>
                </a:solidFill>
                <a:latin typeface="Garamond" pitchFamily="18" charset="0"/>
              </a:rPr>
              <a:t>Tfn 0738-42 67 55</a:t>
            </a:r>
          </a:p>
          <a:p>
            <a:pPr marL="0" indent="0" defTabSz="514350" eaLnBrk="1" hangingPunct="1">
              <a:buNone/>
              <a:defRPr/>
            </a:pPr>
            <a:endParaRPr lang="sv-SE" sz="1100" dirty="0">
              <a:solidFill>
                <a:prstClr val="black"/>
              </a:solidFill>
              <a:latin typeface="Garamond" pitchFamily="18" charset="0"/>
            </a:endParaRPr>
          </a:p>
          <a:p>
            <a:pPr marL="0" indent="0" defTabSz="514350" eaLnBrk="1" hangingPunct="1">
              <a:buNone/>
              <a:defRPr/>
            </a:pPr>
            <a:r>
              <a:rPr lang="sv-SE" sz="1100" b="1" dirty="0">
                <a:solidFill>
                  <a:prstClr val="black"/>
                </a:solidFill>
                <a:latin typeface="Garamond" pitchFamily="18" charset="0"/>
              </a:rPr>
              <a:t>Maria Ericson</a:t>
            </a:r>
            <a:r>
              <a:rPr lang="sv-SE" sz="1100" dirty="0">
                <a:solidFill>
                  <a:prstClr val="black"/>
                </a:solidFill>
                <a:latin typeface="Garamond" pitchFamily="18" charset="0"/>
              </a:rPr>
              <a:t>, socionom med </a:t>
            </a:r>
            <a:r>
              <a:rPr lang="sv-SE" sz="1100" dirty="0" err="1">
                <a:solidFill>
                  <a:prstClr val="black"/>
                </a:solidFill>
                <a:latin typeface="Garamond" pitchFamily="18" charset="0"/>
              </a:rPr>
              <a:t>utbilning</a:t>
            </a:r>
            <a:r>
              <a:rPr lang="sv-SE" sz="1100" dirty="0">
                <a:solidFill>
                  <a:prstClr val="black"/>
                </a:solidFill>
                <a:latin typeface="Garamond" pitchFamily="18" charset="0"/>
              </a:rPr>
              <a:t> grundläggande psykoterapi</a:t>
            </a:r>
          </a:p>
          <a:p>
            <a:pPr marL="0" indent="0" defTabSz="514350" eaLnBrk="1" hangingPunct="1">
              <a:buNone/>
              <a:defRPr/>
            </a:pPr>
            <a:r>
              <a:rPr lang="sv-SE" sz="1100" dirty="0">
                <a:solidFill>
                  <a:prstClr val="black"/>
                </a:solidFill>
                <a:latin typeface="Garamond" pitchFamily="18" charset="0"/>
              </a:rPr>
              <a:t>Tfn: 073-072 40 75</a:t>
            </a:r>
          </a:p>
          <a:p>
            <a:pPr marL="0" indent="0" defTabSz="514350" eaLnBrk="1" hangingPunct="1">
              <a:buNone/>
              <a:defRPr/>
            </a:pPr>
            <a:endParaRPr lang="sv-SE" sz="1100" dirty="0">
              <a:solidFill>
                <a:prstClr val="black"/>
              </a:solidFill>
              <a:latin typeface="Garamond" pitchFamily="18" charset="0"/>
            </a:endParaRPr>
          </a:p>
          <a:p>
            <a:pPr marL="0" indent="0" defTabSz="514350" eaLnBrk="1" hangingPunct="1">
              <a:buNone/>
              <a:defRPr/>
            </a:pPr>
            <a:r>
              <a:rPr lang="sv-SE" sz="1100" b="1" dirty="0">
                <a:solidFill>
                  <a:prstClr val="black"/>
                </a:solidFill>
                <a:latin typeface="Garamond" pitchFamily="18" charset="0"/>
              </a:rPr>
              <a:t>Filip Broström</a:t>
            </a:r>
            <a:r>
              <a:rPr lang="sv-SE" sz="1100" dirty="0">
                <a:solidFill>
                  <a:prstClr val="black"/>
                </a:solidFill>
                <a:latin typeface="Garamond" pitchFamily="18" charset="0"/>
              </a:rPr>
              <a:t>, leg. psykolog</a:t>
            </a:r>
          </a:p>
          <a:p>
            <a:pPr marL="0" indent="0" defTabSz="514350" eaLnBrk="1" hangingPunct="1">
              <a:buNone/>
              <a:defRPr/>
            </a:pPr>
            <a:r>
              <a:rPr lang="sv-SE" sz="1100" dirty="0">
                <a:solidFill>
                  <a:prstClr val="black"/>
                </a:solidFill>
                <a:latin typeface="Garamond" pitchFamily="18" charset="0"/>
              </a:rPr>
              <a:t>Tfn 073-038 28 85</a:t>
            </a:r>
          </a:p>
          <a:p>
            <a:pPr marL="0" indent="0" defTabSz="514350" eaLnBrk="1" hangingPunct="1">
              <a:buNone/>
              <a:defRPr/>
            </a:pPr>
            <a:endParaRPr lang="sv-SE" sz="1100" dirty="0">
              <a:solidFill>
                <a:prstClr val="black"/>
              </a:solidFill>
              <a:latin typeface="Garamond" pitchFamily="18" charset="0"/>
            </a:endParaRPr>
          </a:p>
          <a:p>
            <a:pPr marL="0" indent="0" defTabSz="514350" eaLnBrk="1" hangingPunct="1">
              <a:buNone/>
              <a:defRPr/>
            </a:pPr>
            <a:r>
              <a:rPr lang="sv-SE" sz="1100" b="1" dirty="0">
                <a:solidFill>
                  <a:prstClr val="black"/>
                </a:solidFill>
                <a:latin typeface="Garamond" pitchFamily="18" charset="0"/>
              </a:rPr>
              <a:t>Ewa Leijon</a:t>
            </a:r>
            <a:r>
              <a:rPr lang="sv-SE" sz="1100" dirty="0">
                <a:solidFill>
                  <a:prstClr val="black"/>
                </a:solidFill>
                <a:latin typeface="Garamond" pitchFamily="18" charset="0"/>
              </a:rPr>
              <a:t>, behandlingspedagog/barnbehandlare</a:t>
            </a:r>
          </a:p>
          <a:p>
            <a:pPr marL="0" indent="0" defTabSz="514350" eaLnBrk="1" hangingPunct="1">
              <a:buNone/>
              <a:defRPr/>
            </a:pPr>
            <a:r>
              <a:rPr lang="sv-SE" sz="1100" dirty="0">
                <a:solidFill>
                  <a:prstClr val="black"/>
                </a:solidFill>
                <a:latin typeface="Garamond" pitchFamily="18" charset="0"/>
              </a:rPr>
              <a:t>Tel: 0722-01 22 61</a:t>
            </a:r>
          </a:p>
          <a:p>
            <a:pPr marL="0" indent="0" defTabSz="514350" eaLnBrk="1" hangingPunct="1">
              <a:buNone/>
              <a:defRPr/>
            </a:pPr>
            <a:endParaRPr lang="sv-SE" sz="1100" dirty="0">
              <a:solidFill>
                <a:prstClr val="black"/>
              </a:solidFill>
              <a:latin typeface="Garamond" pitchFamily="18" charset="0"/>
            </a:endParaRPr>
          </a:p>
          <a:p>
            <a:pPr marL="0" indent="0" defTabSz="514350" eaLnBrk="1" hangingPunct="1">
              <a:buNone/>
              <a:defRPr/>
            </a:pPr>
            <a:r>
              <a:rPr lang="sv-SE" sz="1100" b="1" dirty="0">
                <a:solidFill>
                  <a:prstClr val="black"/>
                </a:solidFill>
                <a:latin typeface="Garamond" pitchFamily="18" charset="0"/>
              </a:rPr>
              <a:t>Sofie Alzén</a:t>
            </a:r>
          </a:p>
          <a:p>
            <a:pPr marL="0" indent="0" defTabSz="514350" eaLnBrk="1" hangingPunct="1">
              <a:buNone/>
              <a:defRPr/>
            </a:pPr>
            <a:r>
              <a:rPr lang="sv-SE" sz="1100" dirty="0">
                <a:solidFill>
                  <a:prstClr val="black"/>
                </a:solidFill>
                <a:latin typeface="Garamond" pitchFamily="18" charset="0"/>
              </a:rPr>
              <a:t>leg psykolog, leg psykoterapeut</a:t>
            </a:r>
          </a:p>
          <a:p>
            <a:pPr marL="0" indent="0" defTabSz="514350" eaLnBrk="1" hangingPunct="1">
              <a:buNone/>
              <a:defRPr/>
            </a:pPr>
            <a:r>
              <a:rPr lang="sv-SE" sz="1100" dirty="0">
                <a:solidFill>
                  <a:prstClr val="black"/>
                </a:solidFill>
                <a:latin typeface="Garamond" pitchFamily="18" charset="0"/>
              </a:rPr>
              <a:t>mobil: 073-071 58 83</a:t>
            </a:r>
          </a:p>
          <a:p>
            <a:pPr marL="0" indent="0" defTabSz="514350" eaLnBrk="1" hangingPunct="1">
              <a:buNone/>
              <a:defRPr/>
            </a:pPr>
            <a:endParaRPr lang="sv-SE" sz="1200" dirty="0">
              <a:solidFill>
                <a:prstClr val="black"/>
              </a:solidFill>
              <a:latin typeface="Garamond" pitchFamily="18" charset="0"/>
            </a:endParaRPr>
          </a:p>
          <a:p>
            <a:pPr marL="0" indent="0" defTabSz="514350" eaLnBrk="1" hangingPunct="1">
              <a:buNone/>
              <a:defRPr/>
            </a:pPr>
            <a:endParaRPr lang="sv-SE" sz="2000" dirty="0">
              <a:solidFill>
                <a:prstClr val="black"/>
              </a:solidFill>
              <a:latin typeface="Garamond" pitchFamily="18" charset="0"/>
            </a:endParaRPr>
          </a:p>
          <a:p>
            <a:pPr marL="0" indent="0" defTabSz="514350" eaLnBrk="1" hangingPunct="1">
              <a:buNone/>
              <a:defRPr/>
            </a:pPr>
            <a:endParaRPr lang="sv-SE" sz="2000" dirty="0">
              <a:solidFill>
                <a:prstClr val="black"/>
              </a:solidFill>
              <a:latin typeface="Garamond" pitchFamily="18" charset="0"/>
            </a:endParaRPr>
          </a:p>
          <a:p>
            <a:pPr marL="192881" indent="-192881" defTabSz="514350" eaLnBrk="1" hangingPunct="1">
              <a:buNone/>
              <a:defRPr/>
            </a:pPr>
            <a:endParaRPr lang="sv-SE" sz="2000" dirty="0">
              <a:solidFill>
                <a:prstClr val="black"/>
              </a:solidFill>
              <a:latin typeface="Garamond" pitchFamily="18" charset="0"/>
            </a:endParaRPr>
          </a:p>
          <a:p>
            <a:pPr marL="192881" indent="-192881" defTabSz="514350" eaLnBrk="1" hangingPunct="1">
              <a:buNone/>
              <a:defRPr/>
            </a:pPr>
            <a:endParaRPr lang="sv-SE" sz="2000" dirty="0">
              <a:solidFill>
                <a:prstClr val="black"/>
              </a:solidFill>
              <a:latin typeface="Garamond" pitchFamily="18" charset="0"/>
            </a:endParaRPr>
          </a:p>
          <a:p>
            <a:pPr marL="192881" indent="-192881" defTabSz="514350" eaLnBrk="1" hangingPunct="1">
              <a:buNone/>
              <a:defRPr/>
            </a:pPr>
            <a:endParaRPr lang="sv-SE" sz="4000" dirty="0">
              <a:solidFill>
                <a:prstClr val="black"/>
              </a:solidFill>
              <a:latin typeface="Garamond" pitchFamily="18" charset="0"/>
            </a:endParaRPr>
          </a:p>
        </p:txBody>
      </p:sp>
      <p:pic>
        <p:nvPicPr>
          <p:cNvPr id="7" name="Bildobjekt 6" descr="\\jkp.ltjkpg.se\gem\Home01\brofi\Skrivbord\logo_region_jonkopings_lan_linked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121867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48734" y="902758"/>
            <a:ext cx="10515600" cy="4351338"/>
          </a:xfrm>
        </p:spPr>
        <p:txBody>
          <a:bodyPr/>
          <a:lstStyle/>
          <a:p>
            <a:pPr marL="0" indent="0">
              <a:buNone/>
            </a:pPr>
            <a:r>
              <a:rPr lang="sv-SE" dirty="0"/>
              <a:t>                            </a:t>
            </a:r>
          </a:p>
          <a:p>
            <a:pPr marL="0" indent="0" algn="ctr">
              <a:buNone/>
            </a:pPr>
            <a:r>
              <a:rPr lang="sv-SE" dirty="0"/>
              <a:t>    </a:t>
            </a:r>
            <a:r>
              <a:rPr lang="sv-SE" sz="5400" dirty="0"/>
              <a:t>Tack för visat intresse!</a:t>
            </a:r>
          </a:p>
          <a:p>
            <a:endParaRPr lang="sv-SE" dirty="0"/>
          </a:p>
          <a:p>
            <a:endParaRPr lang="sv-SE" dirty="0"/>
          </a:p>
        </p:txBody>
      </p:sp>
      <p:pic>
        <p:nvPicPr>
          <p:cNvPr id="4" name="Bildobjekt 3" descr="Sunflowers Flowers Sunflower - Free photo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9599" y="2871214"/>
            <a:ext cx="3569733" cy="23828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Bildobjekt 4"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179930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054548" y="212026"/>
            <a:ext cx="5506042" cy="646331"/>
          </a:xfrm>
          <a:prstGeom prst="rect">
            <a:avLst/>
          </a:prstGeom>
        </p:spPr>
        <p:txBody>
          <a:bodyPr wrap="square">
            <a:spAutoFit/>
          </a:bodyPr>
          <a:lstStyle/>
          <a:p>
            <a:r>
              <a:rPr lang="sv-SE" sz="3600" dirty="0">
                <a:latin typeface="Garamond" panose="02020404030301010803" pitchFamily="18" charset="0"/>
              </a:rPr>
              <a:t>Våld är en skamproblematik</a:t>
            </a:r>
            <a:endParaRPr lang="sv-SE" sz="3600" dirty="0"/>
          </a:p>
        </p:txBody>
      </p:sp>
      <p:pic>
        <p:nvPicPr>
          <p:cNvPr id="3" name="Bildobjekt 2"/>
          <p:cNvPicPr>
            <a:picLocks noChangeAspect="1"/>
          </p:cNvPicPr>
          <p:nvPr/>
        </p:nvPicPr>
        <p:blipFill>
          <a:blip r:embed="rId2"/>
          <a:stretch>
            <a:fillRect/>
          </a:stretch>
        </p:blipFill>
        <p:spPr>
          <a:xfrm>
            <a:off x="1840155" y="658842"/>
            <a:ext cx="5934828" cy="897889"/>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288" y="1892602"/>
            <a:ext cx="2836085" cy="298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Bildobjekt 7" descr="\\jkp.ltjkpg.se\gem\Home01\brofi\Skrivbord\logo_region_jonkopings_lan_linked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9" name="textruta 8"/>
          <p:cNvSpPr txBox="1"/>
          <p:nvPr/>
        </p:nvSpPr>
        <p:spPr>
          <a:xfrm>
            <a:off x="1709058" y="1491895"/>
            <a:ext cx="5442857" cy="3785652"/>
          </a:xfrm>
          <a:prstGeom prst="rect">
            <a:avLst/>
          </a:prstGeom>
          <a:noFill/>
        </p:spPr>
        <p:txBody>
          <a:bodyPr wrap="square" rtlCol="0">
            <a:spAutoFit/>
          </a:bodyPr>
          <a:lstStyle/>
          <a:p>
            <a:pPr marL="342900" indent="-342900">
              <a:buFont typeface="Arial" panose="020B0604020202020204" pitchFamily="34" charset="0"/>
              <a:buChar char="•"/>
            </a:pPr>
            <a:r>
              <a:rPr lang="sv-SE" sz="2400" dirty="0">
                <a:latin typeface="Garamond" panose="02020404030301010803" pitchFamily="18" charset="0"/>
              </a:rPr>
              <a:t>Våld i nära relation är en problematik som är fylld av skam och skuld</a:t>
            </a:r>
          </a:p>
          <a:p>
            <a:pPr marL="342900" indent="-342900">
              <a:buFont typeface="Arial" panose="020B0604020202020204" pitchFamily="34" charset="0"/>
              <a:buChar char="•"/>
            </a:pPr>
            <a:r>
              <a:rPr lang="sv-SE" sz="2400" dirty="0">
                <a:latin typeface="Garamond" panose="02020404030301010803" pitchFamily="18" charset="0"/>
              </a:rPr>
              <a:t>Utövare-”jag har gjort fel –jag är fel”</a:t>
            </a:r>
          </a:p>
          <a:p>
            <a:pPr marL="342900" indent="-342900">
              <a:buFont typeface="Arial" panose="020B0604020202020204" pitchFamily="34" charset="0"/>
              <a:buChar char="•"/>
            </a:pPr>
            <a:r>
              <a:rPr lang="sv-SE" sz="2400" dirty="0">
                <a:latin typeface="Garamond" panose="02020404030301010803" pitchFamily="18" charset="0"/>
              </a:rPr>
              <a:t>Utsatt – ”Jag gör fel som inte lämnar-jag är fel-det är kanske mitt fel”</a:t>
            </a:r>
          </a:p>
          <a:p>
            <a:pPr marL="342900" indent="-342900">
              <a:buFont typeface="Arial" panose="020B0604020202020204" pitchFamily="34" charset="0"/>
              <a:buChar char="•"/>
            </a:pPr>
            <a:r>
              <a:rPr lang="sv-SE" sz="2400" dirty="0">
                <a:latin typeface="Garamond" panose="02020404030301010803" pitchFamily="18" charset="0"/>
              </a:rPr>
              <a:t>Barnet – Detta är fel –jag har kanske gjort något fel eller låtit bli att agera</a:t>
            </a:r>
          </a:p>
          <a:p>
            <a:pPr marL="342900" indent="-342900">
              <a:buFont typeface="Arial" panose="020B0604020202020204" pitchFamily="34" charset="0"/>
              <a:buChar char="•"/>
            </a:pPr>
            <a:r>
              <a:rPr lang="sv-SE" sz="2400" dirty="0">
                <a:latin typeface="Garamond" panose="02020404030301010803" pitchFamily="18" charset="0"/>
              </a:rPr>
              <a:t>Alla har goda skäl att vara tysta och inte prata om våldet. Tystnaden gör att våldet kan fortgå.</a:t>
            </a:r>
          </a:p>
        </p:txBody>
      </p:sp>
    </p:spTree>
    <p:extLst>
      <p:ext uri="{BB962C8B-B14F-4D97-AF65-F5344CB8AC3E}">
        <p14:creationId xmlns:p14="http://schemas.microsoft.com/office/powerpoint/2010/main" val="375765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p:nvPr/>
        </p:nvPicPr>
        <p:blipFill rotWithShape="1">
          <a:blip r:embed="rId3">
            <a:extLst>
              <a:ext uri="{28A0092B-C50C-407E-A947-70E740481C1C}">
                <a14:useLocalDpi xmlns:a14="http://schemas.microsoft.com/office/drawing/2010/main" val="0"/>
              </a:ext>
            </a:extLst>
          </a:blip>
          <a:srcRect l="21825" r="19973"/>
          <a:stretch/>
        </p:blipFill>
        <p:spPr bwMode="auto">
          <a:xfrm>
            <a:off x="959712" y="661481"/>
            <a:ext cx="4935250" cy="4237938"/>
          </a:xfrm>
          <a:prstGeom prst="rect">
            <a:avLst/>
          </a:prstGeom>
          <a:ln>
            <a:noFill/>
          </a:ln>
          <a:extLst>
            <a:ext uri="{53640926-AAD7-44D8-BBD7-CCE9431645EC}">
              <a14:shadowObscured xmlns:a14="http://schemas.microsoft.com/office/drawing/2010/main"/>
            </a:ext>
          </a:extLst>
        </p:spPr>
      </p:pic>
      <p:sp>
        <p:nvSpPr>
          <p:cNvPr id="5" name="Rektangel 4"/>
          <p:cNvSpPr/>
          <p:nvPr/>
        </p:nvSpPr>
        <p:spPr>
          <a:xfrm>
            <a:off x="6302235" y="661481"/>
            <a:ext cx="4267607" cy="5432256"/>
          </a:xfrm>
          <a:prstGeom prst="rect">
            <a:avLst/>
          </a:prstGeom>
        </p:spPr>
        <p:txBody>
          <a:bodyPr wrap="square">
            <a:spAutoFit/>
          </a:bodyPr>
          <a:lstStyle/>
          <a:p>
            <a:pPr defTabSz="514350">
              <a:defRPr/>
            </a:pPr>
            <a:r>
              <a:rPr lang="sv-SE" sz="2400" b="1" i="1" dirty="0">
                <a:solidFill>
                  <a:prstClr val="black"/>
                </a:solidFill>
                <a:latin typeface="Garamond" panose="02020404030301010803" pitchFamily="18" charset="0"/>
                <a:ea typeface="Calibri" panose="020F0502020204030204" pitchFamily="34" charset="0"/>
              </a:rPr>
              <a:t>ATV:s uppdrag </a:t>
            </a:r>
          </a:p>
          <a:p>
            <a:pPr defTabSz="514350">
              <a:defRPr/>
            </a:pPr>
            <a:endParaRPr lang="sv-SE" sz="1600" i="1" dirty="0">
              <a:solidFill>
                <a:prstClr val="black"/>
              </a:solidFill>
              <a:ea typeface="Calibri" panose="020F0502020204030204" pitchFamily="34" charset="0"/>
            </a:endParaRPr>
          </a:p>
          <a:p>
            <a:pPr defTabSz="514350">
              <a:defRPr/>
            </a:pPr>
            <a:r>
              <a:rPr lang="sv-SE" sz="1600" i="1" dirty="0">
                <a:solidFill>
                  <a:prstClr val="black"/>
                </a:solidFill>
                <a:latin typeface="Garamond" panose="02020404030301010803" pitchFamily="18" charset="0"/>
                <a:ea typeface="Calibri" panose="020F0502020204030204" pitchFamily="34" charset="0"/>
              </a:rPr>
              <a:t>Att erbjuda specifik psykologisk behandling på området våld i nära relationer* med syfte att minska våldets konsekvenser i Jönköpings län för:</a:t>
            </a:r>
            <a:r>
              <a:rPr lang="sv-SE" sz="1600" dirty="0">
                <a:solidFill>
                  <a:prstClr val="black"/>
                </a:solidFill>
                <a:latin typeface="Garamond" panose="02020404030301010803" pitchFamily="18" charset="0"/>
                <a:ea typeface="Calibri" panose="020F0502020204030204" pitchFamily="34" charset="0"/>
              </a:rPr>
              <a:t> </a:t>
            </a:r>
          </a:p>
          <a:p>
            <a:pPr defTabSz="514350">
              <a:defRPr/>
            </a:pPr>
            <a:endParaRPr lang="sv-SE" sz="1600" dirty="0">
              <a:solidFill>
                <a:prstClr val="black"/>
              </a:solidFill>
              <a:latin typeface="Garamond" panose="02020404030301010803" pitchFamily="18" charset="0"/>
              <a:ea typeface="Calibri" panose="020F0502020204030204" pitchFamily="34" charset="0"/>
            </a:endParaRPr>
          </a:p>
          <a:p>
            <a:pPr defTabSz="514350">
              <a:defRPr/>
            </a:pPr>
            <a:r>
              <a:rPr lang="sv-SE" sz="1600" dirty="0">
                <a:solidFill>
                  <a:prstClr val="black"/>
                </a:solidFill>
                <a:latin typeface="Garamond" panose="02020404030301010803" pitchFamily="18" charset="0"/>
                <a:ea typeface="Calibri" panose="020F0502020204030204" pitchFamily="34" charset="0"/>
              </a:rPr>
              <a:t>- Personer (från 15 år) som utövar/utövat våld i en nära relation och vill</a:t>
            </a:r>
          </a:p>
          <a:p>
            <a:pPr defTabSz="514350">
              <a:defRPr/>
            </a:pPr>
            <a:r>
              <a:rPr lang="sv-SE" sz="1600" dirty="0">
                <a:solidFill>
                  <a:prstClr val="black"/>
                </a:solidFill>
                <a:latin typeface="Garamond" panose="02020404030301010803" pitchFamily="18" charset="0"/>
                <a:ea typeface="Calibri" panose="020F0502020204030204" pitchFamily="34" charset="0"/>
              </a:rPr>
              <a:t>arbeta för att förändra sitt beteende</a:t>
            </a:r>
          </a:p>
          <a:p>
            <a:pPr defTabSz="514350">
              <a:defRPr/>
            </a:pPr>
            <a:endParaRPr lang="sv-SE" sz="1600" dirty="0">
              <a:solidFill>
                <a:prstClr val="black"/>
              </a:solidFill>
              <a:latin typeface="Garamond" panose="02020404030301010803" pitchFamily="18" charset="0"/>
              <a:ea typeface="Calibri" panose="020F0502020204030204" pitchFamily="34" charset="0"/>
            </a:endParaRPr>
          </a:p>
          <a:p>
            <a:pPr defTabSz="514350">
              <a:defRPr/>
            </a:pPr>
            <a:r>
              <a:rPr lang="sv-SE" sz="1600" dirty="0">
                <a:solidFill>
                  <a:prstClr val="black"/>
                </a:solidFill>
                <a:latin typeface="Garamond" panose="02020404030301010803" pitchFamily="18" charset="0"/>
                <a:ea typeface="Calibri" panose="020F0502020204030204" pitchFamily="34" charset="0"/>
              </a:rPr>
              <a:t>- Personer (från 15 år) som tidigare varit utsatta för våld i en nära relation och utvecklat en lindrig till måttlig psykiskt ohälsa och vill arbeta mot ett ökat välmående och förbättrad  livskvalitet </a:t>
            </a:r>
          </a:p>
          <a:p>
            <a:pPr defTabSz="514350">
              <a:defRPr/>
            </a:pPr>
            <a:endParaRPr lang="sv-SE" sz="1600" dirty="0">
              <a:solidFill>
                <a:prstClr val="black"/>
              </a:solidFill>
              <a:latin typeface="Garamond" panose="02020404030301010803" pitchFamily="18" charset="0"/>
              <a:cs typeface="Times New Roman" panose="02020603050405020304" pitchFamily="18" charset="0"/>
            </a:endParaRPr>
          </a:p>
          <a:p>
            <a:pPr>
              <a:spcAft>
                <a:spcPts val="0"/>
              </a:spcAft>
            </a:pPr>
            <a:r>
              <a:rPr lang="sv-SE" sz="1600" dirty="0">
                <a:solidFill>
                  <a:prstClr val="black"/>
                </a:solidFill>
                <a:latin typeface="Garamond" panose="02020404030301010803" pitchFamily="18" charset="0"/>
                <a:cs typeface="Times New Roman" panose="02020603050405020304" pitchFamily="18" charset="0"/>
              </a:rPr>
              <a:t>-</a:t>
            </a:r>
            <a:r>
              <a:rPr lang="sv-SE" sz="1600" dirty="0">
                <a:latin typeface="Garamond" panose="02020404030301010803" pitchFamily="18" charset="0"/>
                <a:ea typeface="Calibri" panose="020F0502020204030204" pitchFamily="34" charset="0"/>
              </a:rPr>
              <a:t>Personer under 15 år som varit utsatta för våld i nära relation, och där problematiken Omsorgsperson ska delta i behandlingen. </a:t>
            </a:r>
          </a:p>
          <a:p>
            <a:pPr defTabSz="514350">
              <a:defRPr/>
            </a:pPr>
            <a:endParaRPr lang="sv-SE" sz="1600" dirty="0">
              <a:solidFill>
                <a:prstClr val="black"/>
              </a:solidFill>
              <a:latin typeface="Garamond" panose="02020404030301010803" pitchFamily="18" charset="0"/>
              <a:ea typeface="Calibri" panose="020F0502020204030204" pitchFamily="34" charset="0"/>
            </a:endParaRPr>
          </a:p>
          <a:p>
            <a:pPr defTabSz="514350">
              <a:tabLst>
                <a:tab pos="465773" algn="l"/>
                <a:tab pos="931545" algn="l"/>
                <a:tab pos="1457325" algn="l"/>
              </a:tabLst>
              <a:defRPr/>
            </a:pPr>
            <a:r>
              <a:rPr lang="sv-SE" sz="1200" i="1" dirty="0">
                <a:solidFill>
                  <a:prstClr val="black"/>
                </a:solidFill>
                <a:latin typeface="Times New Roman" panose="02020603050405020304" pitchFamily="18" charset="0"/>
                <a:ea typeface="Calibri" panose="020F0502020204030204" pitchFamily="34" charset="0"/>
              </a:rPr>
              <a:t>.</a:t>
            </a:r>
            <a:endParaRPr lang="sv-SE" sz="1400" dirty="0">
              <a:solidFill>
                <a:prstClr val="black"/>
              </a:solidFill>
              <a:latin typeface="Times New Roman" panose="02020603050405020304" pitchFamily="18" charset="0"/>
              <a:ea typeface="Calibri" panose="020F0502020204030204" pitchFamily="34" charset="0"/>
            </a:endParaRPr>
          </a:p>
          <a:p>
            <a:pPr defTabSz="514350">
              <a:tabLst>
                <a:tab pos="465773" algn="l"/>
                <a:tab pos="931545" algn="l"/>
                <a:tab pos="1457325" algn="l"/>
              </a:tabLst>
              <a:defRPr/>
            </a:pPr>
            <a:r>
              <a:rPr lang="sv-SE" sz="1200" i="1" dirty="0">
                <a:solidFill>
                  <a:prstClr val="black"/>
                </a:solidFill>
                <a:latin typeface="Times New Roman" panose="02020603050405020304" pitchFamily="18" charset="0"/>
                <a:ea typeface="Calibri" panose="020F0502020204030204" pitchFamily="34" charset="0"/>
              </a:rPr>
              <a:t> </a:t>
            </a:r>
            <a:endParaRPr lang="sv-SE" sz="1400" dirty="0">
              <a:solidFill>
                <a:prstClr val="black"/>
              </a:solidFill>
              <a:latin typeface="Times New Roman" panose="02020603050405020304" pitchFamily="18" charset="0"/>
              <a:ea typeface="Calibri" panose="020F0502020204030204" pitchFamily="34" charset="0"/>
            </a:endParaRPr>
          </a:p>
          <a:p>
            <a:pPr defTabSz="514350">
              <a:defRPr/>
            </a:pPr>
            <a:r>
              <a:rPr lang="sv-SE" sz="1100" dirty="0">
                <a:solidFill>
                  <a:prstClr val="black"/>
                </a:solidFill>
                <a:latin typeface="Times New Roman" panose="02020603050405020304" pitchFamily="18" charset="0"/>
                <a:ea typeface="Calibri" panose="020F0502020204030204" pitchFamily="34" charset="0"/>
              </a:rPr>
              <a:t> </a:t>
            </a:r>
          </a:p>
        </p:txBody>
      </p:sp>
      <p:sp>
        <p:nvSpPr>
          <p:cNvPr id="6" name="Rektangel 5"/>
          <p:cNvSpPr/>
          <p:nvPr/>
        </p:nvSpPr>
        <p:spPr>
          <a:xfrm>
            <a:off x="1813480" y="4899418"/>
            <a:ext cx="4334375" cy="738664"/>
          </a:xfrm>
          <a:prstGeom prst="rect">
            <a:avLst/>
          </a:prstGeom>
        </p:spPr>
        <p:txBody>
          <a:bodyPr wrap="square">
            <a:spAutoFit/>
          </a:bodyPr>
          <a:lstStyle/>
          <a:p>
            <a:pPr defTabSz="514350">
              <a:defRPr/>
            </a:pPr>
            <a:r>
              <a:rPr lang="sv-SE" sz="900" i="1" dirty="0">
                <a:solidFill>
                  <a:prstClr val="black"/>
                </a:solidFill>
                <a:latin typeface="Garamond" panose="02020404030301010803" pitchFamily="18" charset="0"/>
                <a:ea typeface="Calibri" panose="020F0502020204030204" pitchFamily="34" charset="0"/>
              </a:rPr>
              <a:t>*</a:t>
            </a:r>
            <a:r>
              <a:rPr lang="sv-SE" sz="1400" b="1" i="1" dirty="0">
                <a:solidFill>
                  <a:prstClr val="black"/>
                </a:solidFill>
                <a:latin typeface="Garamond" panose="02020404030301010803" pitchFamily="18" charset="0"/>
                <a:ea typeface="Calibri" panose="020F0502020204030204" pitchFamily="34" charset="0"/>
              </a:rPr>
              <a:t>Med ”nära relation” avses relation till nuvarande eller tidigare partner, förälder, </a:t>
            </a:r>
          </a:p>
          <a:p>
            <a:pPr defTabSz="514350">
              <a:defRPr/>
            </a:pPr>
            <a:r>
              <a:rPr lang="sv-SE" sz="1400" b="1" i="1" dirty="0">
                <a:solidFill>
                  <a:prstClr val="black"/>
                </a:solidFill>
                <a:latin typeface="Garamond" panose="02020404030301010803" pitchFamily="18" charset="0"/>
                <a:ea typeface="Calibri" panose="020F0502020204030204" pitchFamily="34" charset="0"/>
              </a:rPr>
              <a:t>barn, syskon samt andra nära släktrelationer</a:t>
            </a:r>
            <a:r>
              <a:rPr lang="sv-SE" sz="1400" b="1" i="1" dirty="0">
                <a:solidFill>
                  <a:prstClr val="black"/>
                </a:solidFill>
                <a:latin typeface="+mj-lt"/>
                <a:ea typeface="Calibri" panose="020F0502020204030204" pitchFamily="34" charset="0"/>
              </a:rPr>
              <a:t>. </a:t>
            </a:r>
            <a:endParaRPr lang="sv-SE" sz="1400" b="1" dirty="0">
              <a:solidFill>
                <a:prstClr val="black"/>
              </a:solidFill>
              <a:latin typeface="+mj-lt"/>
              <a:ea typeface="Calibri" panose="020F0502020204030204" pitchFamily="34" charset="0"/>
            </a:endParaRPr>
          </a:p>
        </p:txBody>
      </p:sp>
      <p:pic>
        <p:nvPicPr>
          <p:cNvPr id="8" name="Bildobjekt 7" descr="\\jkp.ltjkpg.se\gem\Home01\brofi\Skrivbord\logo_region_jonkopings_lan_linked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130879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p:nvPr/>
        </p:nvPicPr>
        <p:blipFill rotWithShape="1">
          <a:blip r:embed="rId3">
            <a:extLst>
              <a:ext uri="{28A0092B-C50C-407E-A947-70E740481C1C}">
                <a14:useLocalDpi xmlns:a14="http://schemas.microsoft.com/office/drawing/2010/main" val="0"/>
              </a:ext>
            </a:extLst>
          </a:blip>
          <a:srcRect l="21825" r="19973"/>
          <a:stretch/>
        </p:blipFill>
        <p:spPr bwMode="auto">
          <a:xfrm>
            <a:off x="3717759" y="818697"/>
            <a:ext cx="4559572" cy="3936892"/>
          </a:xfrm>
          <a:prstGeom prst="rect">
            <a:avLst/>
          </a:prstGeom>
          <a:ln>
            <a:noFill/>
          </a:ln>
          <a:extLst>
            <a:ext uri="{53640926-AAD7-44D8-BBD7-CCE9431645EC}">
              <a14:shadowObscured xmlns:a14="http://schemas.microsoft.com/office/drawing/2010/main"/>
            </a:ext>
          </a:extLst>
        </p:spPr>
      </p:pic>
      <p:sp>
        <p:nvSpPr>
          <p:cNvPr id="9" name="Högerpil 8"/>
          <p:cNvSpPr/>
          <p:nvPr/>
        </p:nvSpPr>
        <p:spPr>
          <a:xfrm rot="1664313">
            <a:off x="998621" y="1119200"/>
            <a:ext cx="2747050" cy="1206526"/>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sv-SE" dirty="0">
                <a:latin typeface="Garamond" panose="02020404030301010803" pitchFamily="18" charset="0"/>
              </a:rPr>
              <a:t>Förfrågan från socialtjänst</a:t>
            </a:r>
          </a:p>
        </p:txBody>
      </p:sp>
      <p:sp>
        <p:nvSpPr>
          <p:cNvPr id="10" name="Högerpil 9"/>
          <p:cNvSpPr/>
          <p:nvPr/>
        </p:nvSpPr>
        <p:spPr>
          <a:xfrm rot="21163317">
            <a:off x="893425" y="3798732"/>
            <a:ext cx="2747050" cy="1394795"/>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sv-SE" dirty="0">
                <a:latin typeface="Garamond" panose="02020404030301010803" pitchFamily="18" charset="0"/>
              </a:rPr>
              <a:t>Sök själv </a:t>
            </a:r>
            <a:r>
              <a:rPr lang="sv-SE" dirty="0" err="1">
                <a:latin typeface="Garamond" panose="02020404030301010803" pitchFamily="18" charset="0"/>
              </a:rPr>
              <a:t>s,k</a:t>
            </a:r>
            <a:r>
              <a:rPr lang="sv-SE" dirty="0">
                <a:latin typeface="Garamond" panose="02020404030301010803" pitchFamily="18" charset="0"/>
              </a:rPr>
              <a:t>, egenremiss</a:t>
            </a:r>
          </a:p>
        </p:txBody>
      </p:sp>
      <p:sp>
        <p:nvSpPr>
          <p:cNvPr id="12" name="Vänsterpil 11"/>
          <p:cNvSpPr/>
          <p:nvPr/>
        </p:nvSpPr>
        <p:spPr>
          <a:xfrm rot="793956">
            <a:off x="8165191" y="3828867"/>
            <a:ext cx="3066354" cy="135114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Garamond" panose="02020404030301010803" pitchFamily="18" charset="0"/>
              </a:rPr>
              <a:t>Psykiatrin remiss</a:t>
            </a:r>
          </a:p>
        </p:txBody>
      </p:sp>
      <p:sp>
        <p:nvSpPr>
          <p:cNvPr id="13" name="Vänsterpil 12"/>
          <p:cNvSpPr/>
          <p:nvPr/>
        </p:nvSpPr>
        <p:spPr>
          <a:xfrm rot="20484565">
            <a:off x="7979699" y="992616"/>
            <a:ext cx="3002670" cy="135114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Garamond" panose="02020404030301010803" pitchFamily="18" charset="0"/>
              </a:rPr>
              <a:t>Vårdcentral på remiss</a:t>
            </a:r>
          </a:p>
        </p:txBody>
      </p:sp>
      <p:pic>
        <p:nvPicPr>
          <p:cNvPr id="7" name="Bildobjekt 6" descr="\\jkp.ltjkpg.se\gem\Home01\brofi\Skrivbord\logo_region_jonkopings_lan_linked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2" name="textruta 1"/>
          <p:cNvSpPr txBox="1"/>
          <p:nvPr/>
        </p:nvSpPr>
        <p:spPr>
          <a:xfrm>
            <a:off x="4363376" y="349180"/>
            <a:ext cx="3652410" cy="400110"/>
          </a:xfrm>
          <a:prstGeom prst="rect">
            <a:avLst/>
          </a:prstGeom>
          <a:noFill/>
        </p:spPr>
        <p:txBody>
          <a:bodyPr wrap="none" rtlCol="0">
            <a:spAutoFit/>
          </a:bodyPr>
          <a:lstStyle/>
          <a:p>
            <a:r>
              <a:rPr lang="sv-SE" sz="2000" b="1" dirty="0">
                <a:latin typeface="Garamond" panose="02020404030301010803" pitchFamily="18" charset="0"/>
              </a:rPr>
              <a:t>Hur får man kontakt med ATV?</a:t>
            </a:r>
          </a:p>
        </p:txBody>
      </p:sp>
    </p:spTree>
    <p:extLst>
      <p:ext uri="{BB962C8B-B14F-4D97-AF65-F5344CB8AC3E}">
        <p14:creationId xmlns:p14="http://schemas.microsoft.com/office/powerpoint/2010/main" val="331708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6360753" y="340963"/>
            <a:ext cx="4542835" cy="3970318"/>
          </a:xfrm>
          <a:prstGeom prst="rect">
            <a:avLst/>
          </a:prstGeom>
        </p:spPr>
        <p:txBody>
          <a:bodyPr wrap="square">
            <a:spAutoFit/>
          </a:bodyPr>
          <a:lstStyle/>
          <a:p>
            <a:pPr defTabSz="685800">
              <a:defRPr/>
            </a:pPr>
            <a:r>
              <a:rPr lang="sv-SE" i="1" dirty="0">
                <a:solidFill>
                  <a:prstClr val="black"/>
                </a:solidFill>
                <a:latin typeface="Garamond" panose="02020404030301010803" pitchFamily="18" charset="0"/>
                <a:ea typeface="Calibri" panose="020F0502020204030204" pitchFamily="34" charset="0"/>
              </a:rPr>
              <a:t>Gällande våldsutsatta: </a:t>
            </a:r>
            <a:endParaRPr lang="sv-SE" dirty="0">
              <a:solidFill>
                <a:prstClr val="black"/>
              </a:solidFill>
              <a:latin typeface="Garamond" panose="02020404030301010803" pitchFamily="18" charset="0"/>
              <a:ea typeface="Calibri" panose="020F0502020204030204" pitchFamily="34" charset="0"/>
            </a:endParaRPr>
          </a:p>
          <a:p>
            <a:pPr marL="285750" indent="-285750" defTabSz="685800">
              <a:buFont typeface="Arial" panose="020B0604020202020204" pitchFamily="34" charset="0"/>
              <a:buChar char="•"/>
              <a:defRPr/>
            </a:pPr>
            <a:r>
              <a:rPr lang="sv-SE" dirty="0">
                <a:solidFill>
                  <a:prstClr val="black"/>
                </a:solidFill>
                <a:latin typeface="Garamond" panose="02020404030301010803" pitchFamily="18" charset="0"/>
                <a:ea typeface="Calibri" panose="020F0502020204030204" pitchFamily="34" charset="0"/>
              </a:rPr>
              <a:t> Personen i dagsläget lever i en relation med pågående våld</a:t>
            </a:r>
          </a:p>
          <a:p>
            <a:pPr defTabSz="685800">
              <a:defRPr/>
            </a:pPr>
            <a:r>
              <a:rPr lang="sv-SE" dirty="0">
                <a:solidFill>
                  <a:prstClr val="black"/>
                </a:solidFill>
                <a:latin typeface="Garamond" panose="02020404030301010803" pitchFamily="18" charset="0"/>
                <a:ea typeface="Calibri" panose="020F0502020204030204" pitchFamily="34" charset="0"/>
              </a:rPr>
              <a:t> </a:t>
            </a:r>
          </a:p>
          <a:p>
            <a:pPr marL="285750" indent="-285750" defTabSz="685800">
              <a:buFont typeface="Arial" panose="020B0604020202020204" pitchFamily="34" charset="0"/>
              <a:buChar char="•"/>
              <a:defRPr/>
            </a:pPr>
            <a:r>
              <a:rPr lang="sv-SE" dirty="0">
                <a:solidFill>
                  <a:prstClr val="black"/>
                </a:solidFill>
                <a:latin typeface="Garamond" panose="02020404030301010803" pitchFamily="18" charset="0"/>
                <a:ea typeface="Calibri" panose="020F0502020204030204" pitchFamily="34" charset="0"/>
              </a:rPr>
              <a:t>Vid psykisk traumatisering som inte primärt orsakats av utsatthet för våld i nära relation </a:t>
            </a:r>
          </a:p>
          <a:p>
            <a:pPr defTabSz="685800">
              <a:defRPr/>
            </a:pPr>
            <a:r>
              <a:rPr lang="sv-SE" dirty="0">
                <a:solidFill>
                  <a:prstClr val="black"/>
                </a:solidFill>
                <a:latin typeface="Garamond" panose="02020404030301010803" pitchFamily="18" charset="0"/>
                <a:ea typeface="Calibri" panose="020F0502020204030204" pitchFamily="34" charset="0"/>
              </a:rPr>
              <a:t> </a:t>
            </a:r>
          </a:p>
          <a:p>
            <a:pPr marL="285750" indent="-285750" defTabSz="685800">
              <a:buFont typeface="Arial" panose="020B0604020202020204" pitchFamily="34" charset="0"/>
              <a:buChar char="•"/>
              <a:defRPr/>
            </a:pPr>
            <a:r>
              <a:rPr lang="sv-SE" dirty="0">
                <a:solidFill>
                  <a:prstClr val="black"/>
                </a:solidFill>
                <a:latin typeface="Garamond" panose="02020404030301010803" pitchFamily="18" charset="0"/>
                <a:ea typeface="Calibri" panose="020F0502020204030204" pitchFamily="34" charset="0"/>
              </a:rPr>
              <a:t> Vid kaotisk livssituation som påtagligt försvårar för en psykologisk behandling </a:t>
            </a:r>
          </a:p>
          <a:p>
            <a:pPr marL="285750" indent="-285750" defTabSz="685800">
              <a:buFont typeface="Arial" panose="020B0604020202020204" pitchFamily="34" charset="0"/>
              <a:buChar char="•"/>
              <a:defRPr/>
            </a:pPr>
            <a:r>
              <a:rPr lang="sv-SE" dirty="0">
                <a:solidFill>
                  <a:prstClr val="black"/>
                </a:solidFill>
                <a:latin typeface="Garamond" panose="02020404030301010803" pitchFamily="18" charset="0"/>
                <a:ea typeface="Calibri" panose="020F0502020204030204" pitchFamily="34" charset="0"/>
              </a:rPr>
              <a:t> </a:t>
            </a:r>
          </a:p>
          <a:p>
            <a:pPr marL="285750" indent="-285750" defTabSz="685800">
              <a:buFont typeface="Arial" panose="020B0604020202020204" pitchFamily="34" charset="0"/>
              <a:buChar char="•"/>
              <a:defRPr/>
            </a:pPr>
            <a:r>
              <a:rPr lang="sv-SE" dirty="0">
                <a:solidFill>
                  <a:srgbClr val="000000"/>
                </a:solidFill>
                <a:latin typeface="Garamond" panose="02020404030301010803" pitchFamily="18" charset="0"/>
                <a:ea typeface="Calibri" panose="020F0502020204030204" pitchFamily="34" charset="0"/>
              </a:rPr>
              <a:t>Om våldsutsattheten endast inträffat under barndomen</a:t>
            </a:r>
            <a:endParaRPr lang="sv-SE" dirty="0">
              <a:solidFill>
                <a:prstClr val="black"/>
              </a:solidFill>
              <a:latin typeface="Garamond" panose="02020404030301010803" pitchFamily="18" charset="0"/>
              <a:ea typeface="Calibri" panose="020F0502020204030204" pitchFamily="34" charset="0"/>
            </a:endParaRPr>
          </a:p>
          <a:p>
            <a:pPr defTabSz="685800">
              <a:defRPr/>
            </a:pPr>
            <a:r>
              <a:rPr lang="sv-SE" dirty="0">
                <a:solidFill>
                  <a:prstClr val="black"/>
                </a:solidFill>
                <a:latin typeface="Garamond" panose="02020404030301010803" pitchFamily="18" charset="0"/>
                <a:ea typeface="Calibri" panose="020F0502020204030204" pitchFamily="34" charset="0"/>
              </a:rPr>
              <a:t> </a:t>
            </a:r>
          </a:p>
          <a:p>
            <a:pPr defTabSz="685800">
              <a:defRPr/>
            </a:pPr>
            <a:r>
              <a:rPr lang="sv-SE" dirty="0">
                <a:solidFill>
                  <a:prstClr val="black"/>
                </a:solidFill>
                <a:latin typeface="Garamond" panose="02020404030301010803" pitchFamily="18" charset="0"/>
                <a:ea typeface="Calibri" panose="020F0502020204030204" pitchFamily="34" charset="0"/>
              </a:rPr>
              <a:t> </a:t>
            </a:r>
          </a:p>
        </p:txBody>
      </p:sp>
      <p:sp>
        <p:nvSpPr>
          <p:cNvPr id="6" name="Rektangel 5"/>
          <p:cNvSpPr/>
          <p:nvPr/>
        </p:nvSpPr>
        <p:spPr>
          <a:xfrm>
            <a:off x="787811" y="464949"/>
            <a:ext cx="4572000" cy="4801314"/>
          </a:xfrm>
          <a:prstGeom prst="rect">
            <a:avLst/>
          </a:prstGeom>
        </p:spPr>
        <p:txBody>
          <a:bodyPr>
            <a:spAutoFit/>
          </a:bodyPr>
          <a:lstStyle/>
          <a:p>
            <a:pPr defTabSz="685800">
              <a:tabLst>
                <a:tab pos="621030" algn="l"/>
                <a:tab pos="1242060" algn="l"/>
                <a:tab pos="1943100" algn="l"/>
              </a:tabLst>
              <a:defRPr/>
            </a:pPr>
            <a:r>
              <a:rPr lang="sv-SE" b="1" dirty="0">
                <a:solidFill>
                  <a:prstClr val="black"/>
                </a:solidFill>
                <a:latin typeface="Garamond" panose="02020404030301010803" pitchFamily="18" charset="0"/>
                <a:ea typeface="Calibri" panose="020F0502020204030204" pitchFamily="34" charset="0"/>
              </a:rPr>
              <a:t>När kan ATV inte inleda behandling?</a:t>
            </a:r>
            <a:endParaRPr lang="sv-SE" dirty="0">
              <a:solidFill>
                <a:prstClr val="black"/>
              </a:solidFill>
              <a:latin typeface="Garamond" panose="02020404030301010803" pitchFamily="18" charset="0"/>
              <a:ea typeface="Calibri" panose="020F0502020204030204" pitchFamily="34" charset="0"/>
            </a:endParaRPr>
          </a:p>
          <a:p>
            <a:pPr defTabSz="685800">
              <a:defRPr/>
            </a:pPr>
            <a:r>
              <a:rPr lang="sv-SE" dirty="0">
                <a:solidFill>
                  <a:prstClr val="black"/>
                </a:solidFill>
                <a:latin typeface="Garamond" panose="02020404030301010803" pitchFamily="18" charset="0"/>
                <a:ea typeface="Calibri" panose="020F0502020204030204" pitchFamily="34" charset="0"/>
              </a:rPr>
              <a:t> </a:t>
            </a:r>
          </a:p>
          <a:p>
            <a:pPr defTabSz="685800">
              <a:defRPr/>
            </a:pPr>
            <a:r>
              <a:rPr lang="sv-SE" i="1" dirty="0">
                <a:solidFill>
                  <a:prstClr val="black"/>
                </a:solidFill>
                <a:latin typeface="Garamond" panose="02020404030301010803" pitchFamily="18" charset="0"/>
                <a:ea typeface="Calibri" panose="020F0502020204030204" pitchFamily="34" charset="0"/>
              </a:rPr>
              <a:t>Gällande utövare och utsatta: </a:t>
            </a:r>
            <a:endParaRPr lang="sv-SE" dirty="0">
              <a:solidFill>
                <a:prstClr val="black"/>
              </a:solidFill>
              <a:latin typeface="Garamond" panose="02020404030301010803" pitchFamily="18" charset="0"/>
              <a:ea typeface="Calibri" panose="020F0502020204030204" pitchFamily="34" charset="0"/>
            </a:endParaRPr>
          </a:p>
          <a:p>
            <a:pPr defTabSz="685800">
              <a:defRPr/>
            </a:pPr>
            <a:r>
              <a:rPr lang="sv-SE" dirty="0">
                <a:solidFill>
                  <a:prstClr val="black"/>
                </a:solidFill>
                <a:latin typeface="Garamond" panose="02020404030301010803" pitchFamily="18" charset="0"/>
                <a:ea typeface="Calibri" panose="020F0502020204030204" pitchFamily="34" charset="0"/>
              </a:rPr>
              <a:t> </a:t>
            </a:r>
          </a:p>
          <a:p>
            <a:pPr marL="257175" indent="-257175" defTabSz="685800">
              <a:buFont typeface="Symbol" panose="05050102010706020507" pitchFamily="18" charset="2"/>
              <a:buChar char=""/>
              <a:defRPr/>
            </a:pPr>
            <a:r>
              <a:rPr lang="sv-SE" dirty="0">
                <a:solidFill>
                  <a:prstClr val="black"/>
                </a:solidFill>
                <a:latin typeface="Garamond" panose="02020404030301010803" pitchFamily="18" charset="0"/>
                <a:ea typeface="Calibri" panose="020F0502020204030204" pitchFamily="34" charset="0"/>
              </a:rPr>
              <a:t>Vid allvarlig psykisk ohälsa (såsom allvarlig depression, psykos) inkl. missbruk då personen i första hand är i behov av behandling för en pågående missbruksproblematik.</a:t>
            </a:r>
          </a:p>
          <a:p>
            <a:pPr defTabSz="685800">
              <a:defRPr/>
            </a:pPr>
            <a:r>
              <a:rPr lang="sv-SE" dirty="0">
                <a:solidFill>
                  <a:prstClr val="black"/>
                </a:solidFill>
                <a:latin typeface="Garamond" panose="02020404030301010803" pitchFamily="18" charset="0"/>
                <a:ea typeface="Calibri" panose="020F0502020204030204" pitchFamily="34" charset="0"/>
              </a:rPr>
              <a:t> </a:t>
            </a:r>
          </a:p>
          <a:p>
            <a:pPr defTabSz="685800">
              <a:defRPr/>
            </a:pPr>
            <a:r>
              <a:rPr lang="sv-SE" i="1" dirty="0">
                <a:solidFill>
                  <a:prstClr val="black"/>
                </a:solidFill>
                <a:latin typeface="Garamond" panose="02020404030301010803" pitchFamily="18" charset="0"/>
                <a:ea typeface="Calibri" panose="020F0502020204030204" pitchFamily="34" charset="0"/>
              </a:rPr>
              <a:t>Gällande våldsutövare: </a:t>
            </a:r>
            <a:endParaRPr lang="sv-SE" dirty="0">
              <a:solidFill>
                <a:prstClr val="black"/>
              </a:solidFill>
              <a:latin typeface="Garamond" panose="02020404030301010803" pitchFamily="18" charset="0"/>
              <a:ea typeface="Calibri" panose="020F0502020204030204" pitchFamily="34" charset="0"/>
            </a:endParaRPr>
          </a:p>
          <a:p>
            <a:pPr defTabSz="685800">
              <a:defRPr/>
            </a:pPr>
            <a:r>
              <a:rPr lang="sv-SE" dirty="0">
                <a:solidFill>
                  <a:prstClr val="black"/>
                </a:solidFill>
                <a:latin typeface="Garamond" panose="02020404030301010803" pitchFamily="18" charset="0"/>
                <a:ea typeface="Calibri" panose="020F0502020204030204" pitchFamily="34" charset="0"/>
              </a:rPr>
              <a:t> </a:t>
            </a:r>
          </a:p>
          <a:p>
            <a:pPr marL="257175" indent="-257175" defTabSz="685800">
              <a:buFont typeface="Symbol" panose="05050102010706020507" pitchFamily="18" charset="2"/>
              <a:buChar char=""/>
              <a:defRPr/>
            </a:pPr>
            <a:r>
              <a:rPr lang="sv-SE" dirty="0">
                <a:solidFill>
                  <a:prstClr val="black"/>
                </a:solidFill>
                <a:latin typeface="Garamond" panose="02020404030301010803" pitchFamily="18" charset="0"/>
                <a:ea typeface="Calibri" panose="020F0502020204030204" pitchFamily="34" charset="0"/>
              </a:rPr>
              <a:t>När personen med våldsproblematik inte accepterar </a:t>
            </a:r>
            <a:r>
              <a:rPr lang="sv-SE" i="1" dirty="0">
                <a:solidFill>
                  <a:prstClr val="black"/>
                </a:solidFill>
                <a:latin typeface="Garamond" panose="02020404030301010803" pitchFamily="18" charset="0"/>
                <a:ea typeface="Calibri" panose="020F0502020204030204" pitchFamily="34" charset="0"/>
              </a:rPr>
              <a:t>partnerkontaktavtal</a:t>
            </a:r>
            <a:r>
              <a:rPr lang="sv-SE" dirty="0">
                <a:solidFill>
                  <a:prstClr val="black"/>
                </a:solidFill>
                <a:latin typeface="Garamond" panose="02020404030301010803" pitchFamily="18" charset="0"/>
                <a:ea typeface="Calibri" panose="020F0502020204030204" pitchFamily="34" charset="0"/>
              </a:rPr>
              <a:t> (ge ATV-behandlare formell tillåtelse att bjuda in partner/den våldsutsatta till ett informations- och säkerhetssamtal) </a:t>
            </a:r>
          </a:p>
        </p:txBody>
      </p:sp>
      <p:sp>
        <p:nvSpPr>
          <p:cNvPr id="7" name="Rektangel 6"/>
          <p:cNvSpPr/>
          <p:nvPr/>
        </p:nvSpPr>
        <p:spPr>
          <a:xfrm>
            <a:off x="6393966" y="3936570"/>
            <a:ext cx="4509622" cy="1477328"/>
          </a:xfrm>
          <a:prstGeom prst="rect">
            <a:avLst/>
          </a:prstGeom>
        </p:spPr>
        <p:txBody>
          <a:bodyPr wrap="square">
            <a:spAutoFit/>
          </a:bodyPr>
          <a:lstStyle/>
          <a:p>
            <a:pPr defTabSz="685800">
              <a:defRPr/>
            </a:pPr>
            <a:r>
              <a:rPr lang="sv-SE" b="1" dirty="0">
                <a:solidFill>
                  <a:prstClr val="black"/>
                </a:solidFill>
                <a:latin typeface="Garamond" panose="02020404030301010803" pitchFamily="18" charset="0"/>
                <a:ea typeface="Calibri" panose="020F0502020204030204" pitchFamily="34" charset="0"/>
              </a:rPr>
              <a:t>Vad kan ATV inte hjälpa till med?</a:t>
            </a:r>
            <a:endParaRPr lang="sv-SE" dirty="0">
              <a:solidFill>
                <a:prstClr val="black"/>
              </a:solidFill>
              <a:latin typeface="Garamond" panose="02020404030301010803" pitchFamily="18" charset="0"/>
              <a:ea typeface="Calibri" panose="020F0502020204030204" pitchFamily="34" charset="0"/>
            </a:endParaRPr>
          </a:p>
          <a:p>
            <a:pPr defTabSz="685800">
              <a:defRPr/>
            </a:pPr>
            <a:r>
              <a:rPr lang="sv-SE" dirty="0">
                <a:solidFill>
                  <a:prstClr val="black"/>
                </a:solidFill>
                <a:latin typeface="Garamond" panose="02020404030301010803" pitchFamily="18" charset="0"/>
                <a:ea typeface="Calibri" panose="020F0502020204030204" pitchFamily="34" charset="0"/>
              </a:rPr>
              <a:t> </a:t>
            </a:r>
          </a:p>
          <a:p>
            <a:pPr defTabSz="685800">
              <a:defRPr/>
            </a:pPr>
            <a:r>
              <a:rPr lang="sv-SE" dirty="0">
                <a:solidFill>
                  <a:prstClr val="black"/>
                </a:solidFill>
                <a:latin typeface="Garamond" panose="02020404030301010803" pitchFamily="18" charset="0"/>
                <a:ea typeface="Calibri" panose="020F0502020204030204" pitchFamily="34" charset="0"/>
              </a:rPr>
              <a:t>ATV arbetar inte med </a:t>
            </a:r>
            <a:r>
              <a:rPr lang="sv-SE" dirty="0" err="1">
                <a:solidFill>
                  <a:prstClr val="black"/>
                </a:solidFill>
                <a:latin typeface="Garamond" panose="02020404030301010803" pitchFamily="18" charset="0"/>
                <a:ea typeface="Calibri" panose="020F0502020204030204" pitchFamily="34" charset="0"/>
              </a:rPr>
              <a:t>parterapi</a:t>
            </a:r>
            <a:r>
              <a:rPr lang="sv-SE" dirty="0">
                <a:solidFill>
                  <a:prstClr val="black"/>
                </a:solidFill>
                <a:latin typeface="Garamond" panose="02020404030301010803" pitchFamily="18" charset="0"/>
                <a:ea typeface="Calibri" panose="020F0502020204030204" pitchFamily="34" charset="0"/>
              </a:rPr>
              <a:t>, medicin eller skriver intyg </a:t>
            </a:r>
          </a:p>
          <a:p>
            <a:pPr defTabSz="685800">
              <a:defRPr/>
            </a:pPr>
            <a:r>
              <a:rPr lang="sv-SE" dirty="0">
                <a:solidFill>
                  <a:prstClr val="black"/>
                </a:solidFill>
                <a:latin typeface="Garamond" panose="02020404030301010803" pitchFamily="18" charset="0"/>
                <a:ea typeface="Calibri" panose="020F0502020204030204" pitchFamily="34" charset="0"/>
              </a:rPr>
              <a:t>i rättsliga tvister på uppdrag av klienten.</a:t>
            </a:r>
          </a:p>
        </p:txBody>
      </p:sp>
      <p:pic>
        <p:nvPicPr>
          <p:cNvPr id="9" name="Bildobjekt 8" descr="\\jkp.ltjkpg.se\gem\Home01\brofi\Skrivbord\logo_region_jonkopings_lan_linked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169835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sv-SE" dirty="0">
                <a:latin typeface="Garamond" pitchFamily="18" charset="0"/>
              </a:rPr>
              <a:t>                 Utövare - vem?- Varför?</a:t>
            </a:r>
          </a:p>
        </p:txBody>
      </p:sp>
      <p:pic>
        <p:nvPicPr>
          <p:cNvPr id="4" name="Bildobjekt 3"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
        <p:nvSpPr>
          <p:cNvPr id="2" name="Rektangel 1"/>
          <p:cNvSpPr/>
          <p:nvPr/>
        </p:nvSpPr>
        <p:spPr>
          <a:xfrm>
            <a:off x="838200" y="1166843"/>
            <a:ext cx="10678610" cy="4893647"/>
          </a:xfrm>
          <a:prstGeom prst="rect">
            <a:avLst/>
          </a:prstGeom>
        </p:spPr>
        <p:txBody>
          <a:bodyPr wrap="square">
            <a:spAutoFit/>
          </a:bodyPr>
          <a:lstStyle/>
          <a:p>
            <a:r>
              <a:rPr lang="sv-SE" sz="2400" b="1" dirty="0">
                <a:solidFill>
                  <a:srgbClr val="050505"/>
                </a:solidFill>
                <a:latin typeface="Garamond" panose="02020404030301010803" pitchFamily="18" charset="0"/>
              </a:rPr>
              <a:t>Våldets karaktär</a:t>
            </a:r>
          </a:p>
          <a:p>
            <a:r>
              <a:rPr lang="sv-SE" sz="2400" dirty="0">
                <a:solidFill>
                  <a:srgbClr val="050505"/>
                </a:solidFill>
                <a:latin typeface="Garamond" panose="02020404030301010803" pitchFamily="18" charset="0"/>
              </a:rPr>
              <a:t>Både svensk och internationell forskning visar att grovt, upprepat och kontrollerande våld i heterosexuella parrelationer oftast handlar om mäns våld mot kvinnor. När det gäller det som i studier ibland bedöms som mindre allvarliga former av fysiskt våld, som att bli knuffad, få saker kastade på sig eller bli dragen i håret, drabbas män och kvinnor i liknande utsträckning. </a:t>
            </a:r>
          </a:p>
          <a:p>
            <a:r>
              <a:rPr lang="sv-SE" sz="2400" dirty="0">
                <a:solidFill>
                  <a:srgbClr val="050505"/>
                </a:solidFill>
                <a:latin typeface="Garamond" panose="02020404030301010803" pitchFamily="18" charset="0"/>
              </a:rPr>
              <a:t>Män som utsatts för våld i nära relationer uppger oftare att de har utsatts för psykiskt våld snarare än fysiskt. Det kan till exempel handla om förlöjligande och mobbning, social eller ekonomisk isolering, svartsjuka, hot om fysiskt våld, hot om skilsmässa eller vårdnadstvist, och förstörelse av personlig egendom.</a:t>
            </a:r>
          </a:p>
          <a:p>
            <a:r>
              <a:rPr lang="sv-SE" sz="2400" dirty="0">
                <a:solidFill>
                  <a:srgbClr val="050505"/>
                </a:solidFill>
                <a:latin typeface="Garamond" panose="02020404030301010803" pitchFamily="18" charset="0"/>
              </a:rPr>
              <a:t>Män utsätts också för sexuellt våld i nära relationer, oftare i samkönade relationer. I forskning och kriminalstatistik är det långt fler kvinnor än män som rapporterar utsatthet för sexuellt våld i nära relationer. </a:t>
            </a:r>
            <a:endParaRPr lang="sv-SE" sz="2400" dirty="0"/>
          </a:p>
        </p:txBody>
      </p:sp>
    </p:spTree>
    <p:extLst>
      <p:ext uri="{BB962C8B-B14F-4D97-AF65-F5344CB8AC3E}">
        <p14:creationId xmlns:p14="http://schemas.microsoft.com/office/powerpoint/2010/main" val="290443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7778742" y="1461224"/>
            <a:ext cx="611981" cy="10508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51" name="Rectangle 6"/>
          <p:cNvSpPr>
            <a:spLocks noChangeArrowheads="1"/>
          </p:cNvSpPr>
          <p:nvPr/>
        </p:nvSpPr>
        <p:spPr bwMode="auto">
          <a:xfrm>
            <a:off x="7778456" y="2526946"/>
            <a:ext cx="613577" cy="885069"/>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52" name="Line 2"/>
          <p:cNvSpPr>
            <a:spLocks noChangeShapeType="1"/>
          </p:cNvSpPr>
          <p:nvPr/>
        </p:nvSpPr>
        <p:spPr bwMode="auto">
          <a:xfrm flipV="1">
            <a:off x="2855922" y="6021388"/>
            <a:ext cx="7127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sv-SE" sz="1200">
              <a:solidFill>
                <a:srgbClr val="000000"/>
              </a:solidFill>
            </a:endParaRPr>
          </a:p>
        </p:txBody>
      </p:sp>
      <p:sp>
        <p:nvSpPr>
          <p:cNvPr id="2053" name="Line 3"/>
          <p:cNvSpPr>
            <a:spLocks noChangeShapeType="1"/>
          </p:cNvSpPr>
          <p:nvPr/>
        </p:nvSpPr>
        <p:spPr bwMode="auto">
          <a:xfrm flipH="1" flipV="1">
            <a:off x="2847977" y="1268412"/>
            <a:ext cx="7937" cy="47529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sv-SE" sz="1200">
              <a:solidFill>
                <a:srgbClr val="000000"/>
              </a:solidFill>
            </a:endParaRPr>
          </a:p>
        </p:txBody>
      </p:sp>
      <p:sp>
        <p:nvSpPr>
          <p:cNvPr id="2054" name="Rectangle 4"/>
          <p:cNvSpPr>
            <a:spLocks noChangeArrowheads="1"/>
          </p:cNvSpPr>
          <p:nvPr/>
        </p:nvSpPr>
        <p:spPr bwMode="auto">
          <a:xfrm>
            <a:off x="3071816" y="3999135"/>
            <a:ext cx="612775" cy="2023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55" name="Rectangle 5"/>
          <p:cNvSpPr>
            <a:spLocks noChangeArrowheads="1"/>
          </p:cNvSpPr>
          <p:nvPr/>
        </p:nvSpPr>
        <p:spPr bwMode="auto">
          <a:xfrm>
            <a:off x="6168009" y="3844335"/>
            <a:ext cx="612775" cy="219691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56" name="Rectangle 6"/>
          <p:cNvSpPr>
            <a:spLocks noChangeArrowheads="1"/>
          </p:cNvSpPr>
          <p:nvPr/>
        </p:nvSpPr>
        <p:spPr bwMode="auto">
          <a:xfrm>
            <a:off x="7788284" y="4425965"/>
            <a:ext cx="611982" cy="1597027"/>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57" name="Rectangle 7"/>
          <p:cNvSpPr>
            <a:spLocks noChangeArrowheads="1"/>
          </p:cNvSpPr>
          <p:nvPr/>
        </p:nvSpPr>
        <p:spPr bwMode="auto">
          <a:xfrm>
            <a:off x="3070829" y="3327451"/>
            <a:ext cx="611981" cy="127444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58" name="Text Box 8"/>
          <p:cNvSpPr txBox="1">
            <a:spLocks noChangeArrowheads="1"/>
          </p:cNvSpPr>
          <p:nvPr/>
        </p:nvSpPr>
        <p:spPr bwMode="auto">
          <a:xfrm>
            <a:off x="2782890" y="4724401"/>
            <a:ext cx="1800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solidFill>
                  <a:srgbClr val="000000"/>
                </a:solidFill>
                <a:latin typeface="Garamond" pitchFamily="18" charset="0"/>
              </a:rPr>
              <a:t>Alkoholberoende</a:t>
            </a:r>
          </a:p>
        </p:txBody>
      </p:sp>
      <p:sp>
        <p:nvSpPr>
          <p:cNvPr id="2059" name="Text Box 9"/>
          <p:cNvSpPr txBox="1">
            <a:spLocks noChangeArrowheads="1"/>
          </p:cNvSpPr>
          <p:nvPr/>
        </p:nvSpPr>
        <p:spPr bwMode="auto">
          <a:xfrm>
            <a:off x="2821794" y="3356798"/>
            <a:ext cx="1728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solidFill>
                  <a:srgbClr val="000000"/>
                </a:solidFill>
                <a:latin typeface="Garamond" pitchFamily="18" charset="0"/>
              </a:rPr>
              <a:t>Alkoholmissbruk</a:t>
            </a:r>
          </a:p>
        </p:txBody>
      </p:sp>
      <p:sp>
        <p:nvSpPr>
          <p:cNvPr id="2060" name="Text Box 10"/>
          <p:cNvSpPr txBox="1">
            <a:spLocks noChangeArrowheads="1"/>
          </p:cNvSpPr>
          <p:nvPr/>
        </p:nvSpPr>
        <p:spPr bwMode="auto">
          <a:xfrm>
            <a:off x="5687329" y="4324899"/>
            <a:ext cx="17287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solidFill>
                  <a:srgbClr val="000000"/>
                </a:solidFill>
                <a:latin typeface="Garamond" pitchFamily="18" charset="0"/>
              </a:rPr>
              <a:t>Depression</a:t>
            </a:r>
          </a:p>
        </p:txBody>
      </p:sp>
      <p:sp>
        <p:nvSpPr>
          <p:cNvPr id="2061" name="Text Box 11"/>
          <p:cNvSpPr txBox="1">
            <a:spLocks noChangeArrowheads="1"/>
          </p:cNvSpPr>
          <p:nvPr/>
        </p:nvSpPr>
        <p:spPr bwMode="auto">
          <a:xfrm>
            <a:off x="8669413" y="4952243"/>
            <a:ext cx="8643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solidFill>
                  <a:srgbClr val="000000"/>
                </a:solidFill>
                <a:latin typeface="Garamond" pitchFamily="18" charset="0"/>
              </a:rPr>
              <a:t>PTSD 19%</a:t>
            </a:r>
          </a:p>
        </p:txBody>
      </p:sp>
      <p:sp>
        <p:nvSpPr>
          <p:cNvPr id="2062" name="Text Box 12"/>
          <p:cNvSpPr txBox="1">
            <a:spLocks noChangeArrowheads="1"/>
          </p:cNvSpPr>
          <p:nvPr/>
        </p:nvSpPr>
        <p:spPr bwMode="auto">
          <a:xfrm>
            <a:off x="3106343" y="5129315"/>
            <a:ext cx="8112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200" dirty="0">
                <a:solidFill>
                  <a:srgbClr val="000000"/>
                </a:solidFill>
                <a:latin typeface="Garamond" pitchFamily="18" charset="0"/>
              </a:rPr>
              <a:t>20%</a:t>
            </a:r>
          </a:p>
        </p:txBody>
      </p:sp>
      <p:sp>
        <p:nvSpPr>
          <p:cNvPr id="2063" name="Text Box 13"/>
          <p:cNvSpPr txBox="1">
            <a:spLocks noChangeArrowheads="1"/>
          </p:cNvSpPr>
          <p:nvPr/>
        </p:nvSpPr>
        <p:spPr bwMode="auto">
          <a:xfrm>
            <a:off x="3106343" y="4082945"/>
            <a:ext cx="8112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200" dirty="0">
                <a:solidFill>
                  <a:srgbClr val="000000"/>
                </a:solidFill>
                <a:latin typeface="Garamond" pitchFamily="18" charset="0"/>
              </a:rPr>
              <a:t>16%</a:t>
            </a:r>
          </a:p>
        </p:txBody>
      </p:sp>
      <p:sp>
        <p:nvSpPr>
          <p:cNvPr id="2065" name="Text Box 15"/>
          <p:cNvSpPr txBox="1">
            <a:spLocks noChangeArrowheads="1"/>
          </p:cNvSpPr>
          <p:nvPr/>
        </p:nvSpPr>
        <p:spPr bwMode="auto">
          <a:xfrm>
            <a:off x="6174227" y="4808023"/>
            <a:ext cx="8112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200" dirty="0">
                <a:solidFill>
                  <a:srgbClr val="000000"/>
                </a:solidFill>
                <a:latin typeface="Garamond" pitchFamily="18" charset="0"/>
              </a:rPr>
              <a:t>32%</a:t>
            </a:r>
          </a:p>
        </p:txBody>
      </p:sp>
      <p:sp>
        <p:nvSpPr>
          <p:cNvPr id="2066" name="Rectangle 16"/>
          <p:cNvSpPr>
            <a:spLocks noChangeArrowheads="1"/>
          </p:cNvSpPr>
          <p:nvPr/>
        </p:nvSpPr>
        <p:spPr bwMode="auto">
          <a:xfrm>
            <a:off x="4367213" y="188913"/>
            <a:ext cx="27764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sv-SE" sz="1600" i="1">
                <a:solidFill>
                  <a:srgbClr val="000000"/>
                </a:solidFill>
                <a:latin typeface="Garamond" pitchFamily="18" charset="0"/>
              </a:rPr>
              <a:t>Psykiatriska symtom hos våldsutövare</a:t>
            </a:r>
            <a:endParaRPr lang="sv-SE" sz="1600">
              <a:solidFill>
                <a:srgbClr val="000000"/>
              </a:solidFill>
              <a:latin typeface="Garamond" pitchFamily="18" charset="0"/>
            </a:endParaRPr>
          </a:p>
        </p:txBody>
      </p:sp>
      <p:sp>
        <p:nvSpPr>
          <p:cNvPr id="2067" name="Rectangle 25"/>
          <p:cNvSpPr>
            <a:spLocks noChangeArrowheads="1"/>
          </p:cNvSpPr>
          <p:nvPr/>
        </p:nvSpPr>
        <p:spPr bwMode="auto">
          <a:xfrm>
            <a:off x="4464709" y="4691777"/>
            <a:ext cx="612775" cy="1320209"/>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68" name="Text Box 26"/>
          <p:cNvSpPr txBox="1">
            <a:spLocks noChangeArrowheads="1"/>
          </p:cNvSpPr>
          <p:nvPr/>
        </p:nvSpPr>
        <p:spPr bwMode="auto">
          <a:xfrm>
            <a:off x="3826063" y="4223437"/>
            <a:ext cx="1800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latin typeface="Garamond" pitchFamily="18" charset="0"/>
              </a:rPr>
              <a:t>Antisocial</a:t>
            </a:r>
          </a:p>
        </p:txBody>
      </p:sp>
      <p:sp>
        <p:nvSpPr>
          <p:cNvPr id="2069" name="Text Box 27"/>
          <p:cNvSpPr txBox="1">
            <a:spLocks noChangeArrowheads="1"/>
          </p:cNvSpPr>
          <p:nvPr/>
        </p:nvSpPr>
        <p:spPr bwMode="auto">
          <a:xfrm>
            <a:off x="4464709" y="5129315"/>
            <a:ext cx="8112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200" dirty="0">
                <a:solidFill>
                  <a:srgbClr val="FFFFFF"/>
                </a:solidFill>
                <a:latin typeface="Garamond" pitchFamily="18" charset="0"/>
              </a:rPr>
              <a:t>20%</a:t>
            </a:r>
          </a:p>
        </p:txBody>
      </p:sp>
      <p:sp>
        <p:nvSpPr>
          <p:cNvPr id="2070" name="Text Box 28"/>
          <p:cNvSpPr txBox="1">
            <a:spLocks noChangeArrowheads="1"/>
          </p:cNvSpPr>
          <p:nvPr/>
        </p:nvSpPr>
        <p:spPr bwMode="auto">
          <a:xfrm>
            <a:off x="7733185" y="6237288"/>
            <a:ext cx="273685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200" dirty="0">
                <a:solidFill>
                  <a:srgbClr val="000000"/>
                </a:solidFill>
                <a:latin typeface="Garamond" pitchFamily="18" charset="0"/>
              </a:rPr>
              <a:t>Askeland </a:t>
            </a:r>
            <a:r>
              <a:rPr lang="sv-SE" sz="1200" dirty="0" err="1">
                <a:solidFill>
                  <a:srgbClr val="000000"/>
                </a:solidFill>
                <a:latin typeface="Garamond" pitchFamily="18" charset="0"/>
              </a:rPr>
              <a:t>mfl</a:t>
            </a:r>
            <a:r>
              <a:rPr lang="sv-SE" sz="1200" dirty="0">
                <a:solidFill>
                  <a:srgbClr val="000000"/>
                </a:solidFill>
                <a:latin typeface="Garamond" pitchFamily="18" charset="0"/>
              </a:rPr>
              <a:t>, 2012</a:t>
            </a:r>
          </a:p>
          <a:p>
            <a:pPr eaLnBrk="1" fontAlgn="base" hangingPunct="1">
              <a:spcBef>
                <a:spcPct val="50000"/>
              </a:spcBef>
              <a:spcAft>
                <a:spcPct val="0"/>
              </a:spcAft>
            </a:pPr>
            <a:r>
              <a:rPr lang="sv-SE" sz="1200" dirty="0">
                <a:solidFill>
                  <a:srgbClr val="000000"/>
                </a:solidFill>
                <a:latin typeface="Garamond" pitchFamily="18" charset="0"/>
              </a:rPr>
              <a:t>* Dialog mod </a:t>
            </a:r>
            <a:r>
              <a:rPr lang="sv-SE" sz="1200" dirty="0" err="1">
                <a:solidFill>
                  <a:srgbClr val="000000"/>
                </a:solidFill>
                <a:latin typeface="Garamond" pitchFamily="18" charset="0"/>
              </a:rPr>
              <a:t>vold</a:t>
            </a:r>
            <a:r>
              <a:rPr lang="sv-SE" sz="1200" dirty="0">
                <a:solidFill>
                  <a:srgbClr val="000000"/>
                </a:solidFill>
                <a:latin typeface="Garamond" pitchFamily="18" charset="0"/>
              </a:rPr>
              <a:t>, N=872, 2015</a:t>
            </a:r>
          </a:p>
        </p:txBody>
      </p:sp>
      <p:sp>
        <p:nvSpPr>
          <p:cNvPr id="2071" name="Text Box 29"/>
          <p:cNvSpPr txBox="1">
            <a:spLocks noChangeArrowheads="1"/>
          </p:cNvSpPr>
          <p:nvPr/>
        </p:nvSpPr>
        <p:spPr bwMode="auto">
          <a:xfrm>
            <a:off x="2927350" y="6237289"/>
            <a:ext cx="1728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200">
                <a:solidFill>
                  <a:srgbClr val="000000"/>
                </a:solidFill>
                <a:latin typeface="Garamond" pitchFamily="18" charset="0"/>
              </a:rPr>
              <a:t>n = 184</a:t>
            </a:r>
          </a:p>
        </p:txBody>
      </p:sp>
      <p:sp>
        <p:nvSpPr>
          <p:cNvPr id="3102" name="Text Box 30"/>
          <p:cNvSpPr txBox="1">
            <a:spLocks noChangeArrowheads="1"/>
          </p:cNvSpPr>
          <p:nvPr/>
        </p:nvSpPr>
        <p:spPr bwMode="auto">
          <a:xfrm>
            <a:off x="4367213" y="806748"/>
            <a:ext cx="31686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600">
                <a:solidFill>
                  <a:srgbClr val="000000"/>
                </a:solidFill>
                <a:latin typeface="Garamond" pitchFamily="18" charset="0"/>
              </a:rPr>
              <a:t>Sju av tio män uppfyllde kriterier för minst en psykiatrisk diagnos.</a:t>
            </a:r>
          </a:p>
        </p:txBody>
      </p:sp>
      <p:sp>
        <p:nvSpPr>
          <p:cNvPr id="2073" name="Rectangle 6"/>
          <p:cNvSpPr>
            <a:spLocks noChangeArrowheads="1"/>
          </p:cNvSpPr>
          <p:nvPr/>
        </p:nvSpPr>
        <p:spPr bwMode="auto">
          <a:xfrm>
            <a:off x="7788284" y="4088199"/>
            <a:ext cx="613578" cy="38675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74" name="Text Box 11"/>
          <p:cNvSpPr txBox="1">
            <a:spLocks noChangeArrowheads="1"/>
          </p:cNvSpPr>
          <p:nvPr/>
        </p:nvSpPr>
        <p:spPr bwMode="auto">
          <a:xfrm>
            <a:off x="8669413" y="4211716"/>
            <a:ext cx="86439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solidFill>
                  <a:srgbClr val="000000"/>
                </a:solidFill>
                <a:latin typeface="Garamond" pitchFamily="18" charset="0"/>
              </a:rPr>
              <a:t>GAD 5%</a:t>
            </a:r>
          </a:p>
        </p:txBody>
      </p:sp>
      <p:sp>
        <p:nvSpPr>
          <p:cNvPr id="2075" name="Rectangle 6"/>
          <p:cNvSpPr>
            <a:spLocks noChangeArrowheads="1"/>
          </p:cNvSpPr>
          <p:nvPr/>
        </p:nvSpPr>
        <p:spPr bwMode="auto">
          <a:xfrm>
            <a:off x="7788966" y="3420914"/>
            <a:ext cx="613577" cy="662031"/>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76" name="Text Box 11"/>
          <p:cNvSpPr txBox="1">
            <a:spLocks noChangeArrowheads="1"/>
          </p:cNvSpPr>
          <p:nvPr/>
        </p:nvSpPr>
        <p:spPr bwMode="auto">
          <a:xfrm>
            <a:off x="8478099" y="3644908"/>
            <a:ext cx="12841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solidFill>
                  <a:srgbClr val="000000"/>
                </a:solidFill>
                <a:latin typeface="Garamond" pitchFamily="18" charset="0"/>
              </a:rPr>
              <a:t>Social fobi 11%</a:t>
            </a:r>
          </a:p>
        </p:txBody>
      </p:sp>
      <p:sp>
        <p:nvSpPr>
          <p:cNvPr id="2077" name="Text Box 11"/>
          <p:cNvSpPr txBox="1">
            <a:spLocks noChangeArrowheads="1"/>
          </p:cNvSpPr>
          <p:nvPr/>
        </p:nvSpPr>
        <p:spPr bwMode="auto">
          <a:xfrm>
            <a:off x="8348763" y="2846859"/>
            <a:ext cx="15056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solidFill>
                  <a:srgbClr val="000000"/>
                </a:solidFill>
                <a:latin typeface="Garamond" pitchFamily="18" charset="0"/>
              </a:rPr>
              <a:t>Agorafobi  14%</a:t>
            </a:r>
          </a:p>
        </p:txBody>
      </p:sp>
      <p:sp>
        <p:nvSpPr>
          <p:cNvPr id="2078" name="Text Box 11"/>
          <p:cNvSpPr txBox="1">
            <a:spLocks noChangeArrowheads="1"/>
          </p:cNvSpPr>
          <p:nvPr/>
        </p:nvSpPr>
        <p:spPr bwMode="auto">
          <a:xfrm>
            <a:off x="8255008" y="1954101"/>
            <a:ext cx="1728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solidFill>
                  <a:srgbClr val="000000"/>
                </a:solidFill>
                <a:latin typeface="Garamond" pitchFamily="18" charset="0"/>
              </a:rPr>
              <a:t>Tvångssyndrom 14%</a:t>
            </a:r>
          </a:p>
        </p:txBody>
      </p:sp>
      <p:sp>
        <p:nvSpPr>
          <p:cNvPr id="2079" name="Rectangle 5"/>
          <p:cNvSpPr>
            <a:spLocks noChangeArrowheads="1"/>
          </p:cNvSpPr>
          <p:nvPr/>
        </p:nvSpPr>
        <p:spPr bwMode="auto">
          <a:xfrm>
            <a:off x="6168008" y="3229408"/>
            <a:ext cx="613792" cy="60439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2080" name="Text Box 10"/>
          <p:cNvSpPr txBox="1">
            <a:spLocks noChangeArrowheads="1"/>
          </p:cNvSpPr>
          <p:nvPr/>
        </p:nvSpPr>
        <p:spPr bwMode="auto">
          <a:xfrm>
            <a:off x="5610002" y="3254604"/>
            <a:ext cx="172878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err="1">
                <a:solidFill>
                  <a:srgbClr val="000000"/>
                </a:solidFill>
                <a:latin typeface="Garamond" pitchFamily="18" charset="0"/>
              </a:rPr>
              <a:t>Dystymi</a:t>
            </a:r>
            <a:r>
              <a:rPr lang="sv-SE" sz="1200" dirty="0">
                <a:solidFill>
                  <a:srgbClr val="000000"/>
                </a:solidFill>
                <a:latin typeface="Garamond" pitchFamily="18" charset="0"/>
              </a:rPr>
              <a:t> </a:t>
            </a:r>
          </a:p>
          <a:p>
            <a:pPr algn="ctr" eaLnBrk="1" fontAlgn="base" hangingPunct="1">
              <a:spcBef>
                <a:spcPct val="50000"/>
              </a:spcBef>
              <a:spcAft>
                <a:spcPct val="0"/>
              </a:spcAft>
            </a:pPr>
            <a:r>
              <a:rPr lang="sv-SE" sz="1200" dirty="0">
                <a:solidFill>
                  <a:srgbClr val="000000"/>
                </a:solidFill>
                <a:latin typeface="Garamond" pitchFamily="18" charset="0"/>
              </a:rPr>
              <a:t>9%</a:t>
            </a:r>
          </a:p>
        </p:txBody>
      </p:sp>
      <p:sp>
        <p:nvSpPr>
          <p:cNvPr id="33" name="Rectangle 25"/>
          <p:cNvSpPr>
            <a:spLocks noChangeArrowheads="1"/>
          </p:cNvSpPr>
          <p:nvPr/>
        </p:nvSpPr>
        <p:spPr bwMode="auto">
          <a:xfrm>
            <a:off x="5232409" y="3982835"/>
            <a:ext cx="612775" cy="2040157"/>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sz="1200">
              <a:solidFill>
                <a:srgbClr val="000000"/>
              </a:solidFill>
            </a:endParaRPr>
          </a:p>
        </p:txBody>
      </p:sp>
      <p:sp>
        <p:nvSpPr>
          <p:cNvPr id="34" name="Text Box 26"/>
          <p:cNvSpPr txBox="1">
            <a:spLocks noChangeArrowheads="1"/>
          </p:cNvSpPr>
          <p:nvPr/>
        </p:nvSpPr>
        <p:spPr bwMode="auto">
          <a:xfrm>
            <a:off x="4597195" y="3694330"/>
            <a:ext cx="1800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sv-SE" sz="1200" dirty="0">
                <a:latin typeface="Garamond" pitchFamily="18" charset="0"/>
              </a:rPr>
              <a:t>Borderline*</a:t>
            </a:r>
          </a:p>
        </p:txBody>
      </p:sp>
      <p:sp>
        <p:nvSpPr>
          <p:cNvPr id="35" name="Text Box 27"/>
          <p:cNvSpPr txBox="1">
            <a:spLocks noChangeArrowheads="1"/>
          </p:cNvSpPr>
          <p:nvPr/>
        </p:nvSpPr>
        <p:spPr bwMode="auto">
          <a:xfrm>
            <a:off x="5349840" y="4963019"/>
            <a:ext cx="8112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sv-SE" sz="1200" dirty="0">
                <a:solidFill>
                  <a:srgbClr val="FFFFFF"/>
                </a:solidFill>
                <a:latin typeface="Garamond" pitchFamily="18" charset="0"/>
              </a:rPr>
              <a:t>31%</a:t>
            </a:r>
          </a:p>
        </p:txBody>
      </p:sp>
      <p:pic>
        <p:nvPicPr>
          <p:cNvPr id="36" name="Bildobjekt 35" descr="\\jkp.ltjkpg.se\gem\Home01\brofi\Skrivbord\logo_region_jonkopings_lan_linked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4480" y="6028840"/>
            <a:ext cx="2510725" cy="667854"/>
          </a:xfrm>
          <a:prstGeom prst="rect">
            <a:avLst/>
          </a:prstGeom>
          <a:noFill/>
          <a:ln>
            <a:noFill/>
          </a:ln>
        </p:spPr>
      </p:pic>
    </p:spTree>
    <p:extLst>
      <p:ext uri="{BB962C8B-B14F-4D97-AF65-F5344CB8AC3E}">
        <p14:creationId xmlns:p14="http://schemas.microsoft.com/office/powerpoint/2010/main" val="40332719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4722</TotalTime>
  <Words>2699</Words>
  <Application>Microsoft Office PowerPoint</Application>
  <PresentationFormat>Bredbild</PresentationFormat>
  <Paragraphs>411</Paragraphs>
  <Slides>38</Slides>
  <Notes>20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38</vt:i4>
      </vt:variant>
    </vt:vector>
  </HeadingPairs>
  <TitlesOfParts>
    <vt:vector size="47" baseType="lpstr">
      <vt:lpstr>Arial</vt:lpstr>
      <vt:lpstr>Calibri</vt:lpstr>
      <vt:lpstr>Calibri Light</vt:lpstr>
      <vt:lpstr>Comic Sans MS</vt:lpstr>
      <vt:lpstr>Garamond</vt:lpstr>
      <vt:lpstr>Symbol</vt:lpstr>
      <vt:lpstr>Times New Roman</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                 Utövare - vem?- Varför?</vt:lpstr>
      <vt:lpstr>PowerPoint-presentation</vt:lpstr>
      <vt:lpstr>PowerPoint-presentation</vt:lpstr>
      <vt:lpstr>PowerPoint-presentation</vt:lpstr>
      <vt:lpstr>PowerPoint-presentation</vt:lpstr>
      <vt:lpstr>ATV:s syn på våld</vt:lpstr>
      <vt:lpstr>Man använder våld för att man…  VÄLJER   att använda våld</vt:lpstr>
      <vt:lpstr>ATVs hörnstenar</vt:lpstr>
      <vt:lpstr>PowerPoint-presentation</vt:lpstr>
      <vt:lpstr>            Multisystematiska teorier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Hur arbetar vi med barnen/ungdomarna?</vt:lpstr>
      <vt:lpstr>PowerPoint-presentation</vt:lpstr>
      <vt:lpstr>PowerPoint-presentation</vt:lpstr>
      <vt:lpstr>PowerPoint-presentation</vt:lpstr>
      <vt:lpstr>PowerPoint-presentation</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Bergland Torbjörn</dc:creator>
  <cp:lastModifiedBy>Mia Alfredsson</cp:lastModifiedBy>
  <cp:revision>101</cp:revision>
  <cp:lastPrinted>2023-04-13T09:35:05Z</cp:lastPrinted>
  <dcterms:created xsi:type="dcterms:W3CDTF">2023-02-22T11:14:53Z</dcterms:created>
  <dcterms:modified xsi:type="dcterms:W3CDTF">2023-04-25T06:06:17Z</dcterms:modified>
</cp:coreProperties>
</file>